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notesSlides/notesSlide4.xml" ContentType="application/vnd.openxmlformats-officedocument.presentationml.notesSlide+xml"/>
  <Override PartName="/ppt/charts/chart3.xml" ContentType="application/vnd.openxmlformats-officedocument.drawingml.chart+xml"/>
  <Override PartName="/ppt/theme/themeOverride4.xml" ContentType="application/vnd.openxmlformats-officedocument.themeOverr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5.xml" ContentType="application/vnd.openxmlformats-officedocument.themeOverr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6.xml" ContentType="application/vnd.openxmlformats-officedocument.themeOverr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7.xml" ContentType="application/vnd.openxmlformats-officedocument.themeOverride+xml"/>
  <Override PartName="/ppt/charts/chart7.xml" ContentType="application/vnd.openxmlformats-officedocument.drawingml.chart+xml"/>
  <Override PartName="/ppt/theme/themeOverride8.xml" ContentType="application/vnd.openxmlformats-officedocument.themeOverride+xml"/>
  <Override PartName="/ppt/charts/chart8.xml" ContentType="application/vnd.openxmlformats-officedocument.drawingml.chart+xml"/>
  <Override PartName="/ppt/notesSlides/notesSlide5.xml" ContentType="application/vnd.openxmlformats-officedocument.presentationml.notesSlid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3.xml" ContentType="application/vnd.openxmlformats-officedocument.themeOverr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4"/>
  </p:sldMasterIdLst>
  <p:notesMasterIdLst>
    <p:notesMasterId r:id="rId70"/>
  </p:notesMasterIdLst>
  <p:handoutMasterIdLst>
    <p:handoutMasterId r:id="rId71"/>
  </p:handoutMasterIdLst>
  <p:sldIdLst>
    <p:sldId id="701" r:id="rId5"/>
    <p:sldId id="602" r:id="rId6"/>
    <p:sldId id="661" r:id="rId7"/>
    <p:sldId id="735" r:id="rId8"/>
    <p:sldId id="664" r:id="rId9"/>
    <p:sldId id="750" r:id="rId10"/>
    <p:sldId id="713" r:id="rId11"/>
    <p:sldId id="781" r:id="rId12"/>
    <p:sldId id="751" r:id="rId13"/>
    <p:sldId id="788" r:id="rId14"/>
    <p:sldId id="798" r:id="rId15"/>
    <p:sldId id="790" r:id="rId16"/>
    <p:sldId id="777" r:id="rId17"/>
    <p:sldId id="687" r:id="rId18"/>
    <p:sldId id="677" r:id="rId19"/>
    <p:sldId id="786" r:id="rId20"/>
    <p:sldId id="787" r:id="rId21"/>
    <p:sldId id="665" r:id="rId22"/>
    <p:sldId id="729" r:id="rId23"/>
    <p:sldId id="672" r:id="rId24"/>
    <p:sldId id="714" r:id="rId25"/>
    <p:sldId id="791" r:id="rId26"/>
    <p:sldId id="698" r:id="rId27"/>
    <p:sldId id="754" r:id="rId28"/>
    <p:sldId id="792" r:id="rId29"/>
    <p:sldId id="719" r:id="rId30"/>
    <p:sldId id="799" r:id="rId31"/>
    <p:sldId id="694" r:id="rId32"/>
    <p:sldId id="730" r:id="rId33"/>
    <p:sldId id="718" r:id="rId34"/>
    <p:sldId id="794" r:id="rId35"/>
    <p:sldId id="727" r:id="rId36"/>
    <p:sldId id="769" r:id="rId37"/>
    <p:sldId id="795" r:id="rId38"/>
    <p:sldId id="776" r:id="rId39"/>
    <p:sldId id="645" r:id="rId40"/>
    <p:sldId id="726" r:id="rId41"/>
    <p:sldId id="697" r:id="rId42"/>
    <p:sldId id="779" r:id="rId43"/>
    <p:sldId id="778" r:id="rId44"/>
    <p:sldId id="680" r:id="rId45"/>
    <p:sldId id="782" r:id="rId46"/>
    <p:sldId id="733" r:id="rId47"/>
    <p:sldId id="728" r:id="rId48"/>
    <p:sldId id="748" r:id="rId49"/>
    <p:sldId id="749" r:id="rId50"/>
    <p:sldId id="772" r:id="rId51"/>
    <p:sldId id="759" r:id="rId52"/>
    <p:sldId id="760" r:id="rId53"/>
    <p:sldId id="770" r:id="rId54"/>
    <p:sldId id="761" r:id="rId55"/>
    <p:sldId id="773" r:id="rId56"/>
    <p:sldId id="763" r:id="rId57"/>
    <p:sldId id="764" r:id="rId58"/>
    <p:sldId id="765" r:id="rId59"/>
    <p:sldId id="766" r:id="rId60"/>
    <p:sldId id="644" r:id="rId61"/>
    <p:sldId id="692" r:id="rId62"/>
    <p:sldId id="604" r:id="rId63"/>
    <p:sldId id="649" r:id="rId64"/>
    <p:sldId id="650" r:id="rId65"/>
    <p:sldId id="651" r:id="rId66"/>
    <p:sldId id="652" r:id="rId67"/>
    <p:sldId id="685" r:id="rId68"/>
    <p:sldId id="660" r:id="rId69"/>
  </p:sldIdLst>
  <p:sldSz cx="9906000" cy="6858000" type="A4"/>
  <p:notesSz cx="6735763" cy="9866313"/>
  <p:defaultTextStyle>
    <a:defPPr>
      <a:defRPr lang="en-US"/>
    </a:defPPr>
    <a:lvl1pPr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p:defaultTextStyle>
  <p:extLst>
    <p:ext uri="{EFAFB233-063F-42B5-8137-9DF3F51BA10A}">
      <p15:sldGuideLst xmlns:p15="http://schemas.microsoft.com/office/powerpoint/2012/main">
        <p15:guide id="1" orient="horz" pos="1321" userDrawn="1">
          <p15:clr>
            <a:srgbClr val="A4A3A4"/>
          </p15:clr>
        </p15:guide>
        <p15:guide id="2" orient="horz" pos="2523" userDrawn="1">
          <p15:clr>
            <a:srgbClr val="A4A3A4"/>
          </p15:clr>
        </p15:guide>
        <p15:guide id="3" orient="horz" pos="1797" userDrawn="1">
          <p15:clr>
            <a:srgbClr val="A4A3A4"/>
          </p15:clr>
        </p15:guide>
        <p15:guide id="4" orient="horz" pos="1502" userDrawn="1">
          <p15:clr>
            <a:srgbClr val="A4A3A4"/>
          </p15:clr>
        </p15:guide>
        <p15:guide id="5" orient="horz" pos="1117" userDrawn="1">
          <p15:clr>
            <a:srgbClr val="A4A3A4"/>
          </p15:clr>
        </p15:guide>
        <p15:guide id="6" orient="horz" pos="2795" userDrawn="1">
          <p15:clr>
            <a:srgbClr val="A4A3A4"/>
          </p15:clr>
        </p15:guide>
        <p15:guide id="7" orient="horz" pos="821">
          <p15:clr>
            <a:srgbClr val="A4A3A4"/>
          </p15:clr>
        </p15:guide>
        <p15:guide id="8" orient="horz" pos="3770" userDrawn="1">
          <p15:clr>
            <a:srgbClr val="A4A3A4"/>
          </p15:clr>
        </p15:guide>
        <p15:guide id="9" pos="3120" userDrawn="1">
          <p15:clr>
            <a:srgbClr val="A4A3A4"/>
          </p15:clr>
        </p15:guide>
        <p15:guide id="10" pos="2235" userDrawn="1">
          <p15:clr>
            <a:srgbClr val="A4A3A4"/>
          </p15:clr>
        </p15:guide>
        <p15:guide id="11" pos="1147" userDrawn="1">
          <p15:clr>
            <a:srgbClr val="A4A3A4"/>
          </p15:clr>
        </p15:guide>
        <p15:guide id="12" pos="4005" userDrawn="1">
          <p15:clr>
            <a:srgbClr val="A4A3A4"/>
          </p15:clr>
        </p15:guide>
        <p15:guide id="13" pos="5207" userDrawn="1">
          <p15:clr>
            <a:srgbClr val="A4A3A4"/>
          </p15:clr>
        </p15:guide>
        <p15:guide id="14" pos="398" userDrawn="1">
          <p15:clr>
            <a:srgbClr val="A4A3A4"/>
          </p15:clr>
        </p15:guide>
        <p15:guide id="15">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29A605-B8F5-5483-C0D1-661E6B9266E7}" name="Paul Guiry" initials="PG" userId="S::Paul.Guiry@fprop.com::4432be02-614a-46d2-adbb-2f8919f6f5c9" providerId="AD"/>
  <p188:author id="{24806C2C-FA9B-BE62-76E8-21E5228B7B5F}" name="Ben Habib" initials="BH" userId="S::Ben.Habib@fprop.com::a4eb3d9e-a31b-4159-9323-2ddb99bd226a" providerId="AD"/>
  <p188:author id="{0655D147-30EC-EA40-C5EF-769E547B2BAC}" name="Eoin Chawke" initials="EC" userId="S::eoin.chawke@fprop.com::abac08e1-3017-428a-911b-408af02f92e5" providerId="AD"/>
  <p188:author id="{5C784A50-6B7F-5535-B8AF-8A84137CFEAB}" name="Laura James" initials="LJ" userId="S::Laura.James@fprop.com::67cc5a8d-bfc0-47a3-a35c-c01e159f9427" providerId="AD"/>
  <p188:author id="{D73AFD8B-3ACA-5DDE-1463-745415807966}" name="Jeremy Barkes" initials="JB" userId="S::jeremy.barkes@fprop.com::66486c1b-e050-4373-b481-0353708f882b" providerId="AD"/>
  <p188:author id="{6BBF7D90-83F6-68A7-F74E-2E1A8FB2E487}" name="Angeli Desai" initials="AD" userId="S::Angeli.Desai@fprop.com::8a4d0ecb-9bc8-4280-ab44-7fb09a44c96a" providerId="AD"/>
  <p188:author id="{BC8465D7-3415-856A-CAD8-D9A9245E6F63}" name="Ben Kerrison" initials="BK" userId="S::ben.kerrison@fprop.com::217de587-2e12-4eab-b022-79f6a0cddb9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Anthony Griffin" initials="AG" lastIdx="2" clrIdx="0"/>
  <p:cmAuthor id="7" name="Alexander Cayzer" initials="AC" lastIdx="10" clrIdx="7">
    <p:extLst>
      <p:ext uri="{19B8F6BF-5375-455C-9EA6-DF929625EA0E}">
        <p15:presenceInfo xmlns:p15="http://schemas.microsoft.com/office/powerpoint/2012/main" userId="S::Alexander.Cayzer@fprop.com::acb208b0-c31f-4b4d-b800-fd89fbe10ee2" providerId="AD"/>
      </p:ext>
    </p:extLst>
  </p:cmAuthor>
  <p:cmAuthor id="1" name="Ben Habib" initials="BH" lastIdx="40" clrIdx="1"/>
  <p:cmAuthor id="8" name="Angeli Desai" initials="AD [2]" lastIdx="1" clrIdx="8">
    <p:extLst>
      <p:ext uri="{19B8F6BF-5375-455C-9EA6-DF929625EA0E}">
        <p15:presenceInfo xmlns:p15="http://schemas.microsoft.com/office/powerpoint/2012/main" userId="S::Angeli.Desai@fprop.com::8a4d0ecb-9bc8-4280-ab44-7fb09a44c96a" providerId="AD"/>
      </p:ext>
    </p:extLst>
  </p:cmAuthor>
  <p:cmAuthor id="2" name="Richard Digby" initials="RD" lastIdx="2" clrIdx="2"/>
  <p:cmAuthor id="3" name="Jay Dodhia" initials="JD" lastIdx="5" clrIdx="3">
    <p:extLst>
      <p:ext uri="{19B8F6BF-5375-455C-9EA6-DF929625EA0E}">
        <p15:presenceInfo xmlns:p15="http://schemas.microsoft.com/office/powerpoint/2012/main" userId="7d2cd8d51ec70bd1" providerId="Windows Live"/>
      </p:ext>
    </p:extLst>
  </p:cmAuthor>
  <p:cmAuthor id="4" name="Jeremy Barkes" initials="JB" lastIdx="2" clrIdx="4">
    <p:extLst>
      <p:ext uri="{19B8F6BF-5375-455C-9EA6-DF929625EA0E}">
        <p15:presenceInfo xmlns:p15="http://schemas.microsoft.com/office/powerpoint/2012/main" userId="S-1-5-21-3182410232-2538699150-3652402604-2758" providerId="AD"/>
      </p:ext>
    </p:extLst>
  </p:cmAuthor>
  <p:cmAuthor id="5" name="Jay Dodhia" initials="JD [2]" lastIdx="2" clrIdx="5">
    <p:extLst>
      <p:ext uri="{19B8F6BF-5375-455C-9EA6-DF929625EA0E}">
        <p15:presenceInfo xmlns:p15="http://schemas.microsoft.com/office/powerpoint/2012/main" userId="S-1-5-21-3182410232-2538699150-3652402604-6264" providerId="AD"/>
      </p:ext>
    </p:extLst>
  </p:cmAuthor>
  <p:cmAuthor id="6" name="Angeli Desai" initials="AD" lastIdx="2" clrIdx="6">
    <p:extLst>
      <p:ext uri="{19B8F6BF-5375-455C-9EA6-DF929625EA0E}">
        <p15:presenceInfo xmlns:p15="http://schemas.microsoft.com/office/powerpoint/2012/main" userId="S-1-5-21-3182410232-2538699150-3652402604-67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54ECA"/>
    <a:srgbClr val="F6A44E"/>
    <a:srgbClr val="E19D65"/>
    <a:srgbClr val="957CB4"/>
    <a:srgbClr val="EF8555"/>
    <a:srgbClr val="C6C6C6"/>
    <a:srgbClr val="8581BD"/>
    <a:srgbClr val="8F77AD"/>
    <a:srgbClr val="0033CC"/>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63FC04-D434-4972-8B14-7179683EB1E0}" v="904" dt="2025-06-19T09:40:06.357"/>
    <p1510:client id="{50DC5536-83B0-44AE-9F67-D8F7440D6F1B}" v="1562" dt="2025-06-19T09:39:22.0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1512" y="96"/>
      </p:cViewPr>
      <p:guideLst>
        <p:guide orient="horz" pos="1321"/>
        <p:guide orient="horz" pos="2523"/>
        <p:guide orient="horz" pos="1797"/>
        <p:guide orient="horz" pos="1502"/>
        <p:guide orient="horz" pos="1117"/>
        <p:guide orient="horz" pos="2795"/>
        <p:guide orient="horz" pos="821"/>
        <p:guide orient="horz" pos="3770"/>
        <p:guide pos="3120"/>
        <p:guide pos="2235"/>
        <p:guide pos="1147"/>
        <p:guide pos="4005"/>
        <p:guide pos="5207"/>
        <p:guide pos="398"/>
        <p:guide/>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5.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10.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11.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4.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8.xml"/></Relationships>
</file>

<file path=ppt/charts/_rels/chart8.xml.rels><?xml version="1.0" encoding="UTF-8" standalone="yes"?>
<Relationships xmlns="http://schemas.openxmlformats.org/package/2006/relationships"><Relationship Id="rId1" Type="http://schemas.openxmlformats.org/officeDocument/2006/relationships/oleObject" Target="https://fprop.sharepoint.com/sites/INT/Group%20Accounts/#FINANCIAL STATEMENTS/FPG Interims/Interims Report Sept 2022/Interims presentation/ROE per fund AD calcs.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7.xlsx"/></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https://fprop.sharepoint.com/sites/INT/Group%20Accounts/#FINANCIAL STATEMENTS/FPG Prelims/Prelims 2025/Presentation/Prelims Charts and Graphs Mar 2025.xlsx" TargetMode="External"/><Relationship Id="rId4"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7753412839560304E-2"/>
          <c:y val="5.1400554695548682E-2"/>
          <c:w val="0.88892916032199909"/>
          <c:h val="0.75370699240818828"/>
        </c:manualLayout>
      </c:layout>
      <c:barChart>
        <c:barDir val="col"/>
        <c:grouping val="stacked"/>
        <c:varyColors val="0"/>
        <c:ser>
          <c:idx val="1"/>
          <c:order val="0"/>
          <c:tx>
            <c:strRef>
              <c:f>NAV!$D$2</c:f>
              <c:strCache>
                <c:ptCount val="1"/>
                <c:pt idx="0">
                  <c:v>Book NAV</c:v>
                </c:pt>
              </c:strCache>
            </c:strRef>
          </c:tx>
          <c:invertIfNegative val="0"/>
          <c:cat>
            <c:strRef>
              <c:f>NAV!$B$3:$B$26</c:f>
              <c:strCache>
                <c:ptCount val="24"/>
                <c:pt idx="0">
                  <c:v>Mar-07</c:v>
                </c:pt>
                <c:pt idx="1">
                  <c:v>Mar-08</c:v>
                </c:pt>
                <c:pt idx="2">
                  <c:v>Mar-09</c:v>
                </c:pt>
                <c:pt idx="3">
                  <c:v>Mar-10</c:v>
                </c:pt>
                <c:pt idx="4">
                  <c:v>Mar-11</c:v>
                </c:pt>
                <c:pt idx="5">
                  <c:v>Mar-12</c:v>
                </c:pt>
                <c:pt idx="6">
                  <c:v>Mar-13</c:v>
                </c:pt>
                <c:pt idx="7">
                  <c:v>Mar-14</c:v>
                </c:pt>
                <c:pt idx="8">
                  <c:v>Mar-15</c:v>
                </c:pt>
                <c:pt idx="9">
                  <c:v>Mar-16</c:v>
                </c:pt>
                <c:pt idx="10">
                  <c:v>Mar-17</c:v>
                </c:pt>
                <c:pt idx="11">
                  <c:v>Mar-18</c:v>
                </c:pt>
                <c:pt idx="12">
                  <c:v>Mar-19</c:v>
                </c:pt>
                <c:pt idx="13">
                  <c:v>Mar-20</c:v>
                </c:pt>
                <c:pt idx="14">
                  <c:v>Sep-20</c:v>
                </c:pt>
                <c:pt idx="15">
                  <c:v>Mar-21</c:v>
                </c:pt>
                <c:pt idx="16">
                  <c:v>Sep-21</c:v>
                </c:pt>
                <c:pt idx="17">
                  <c:v>Mar-22</c:v>
                </c:pt>
                <c:pt idx="18">
                  <c:v>Sep-22</c:v>
                </c:pt>
                <c:pt idx="19">
                  <c:v>Mar-23</c:v>
                </c:pt>
                <c:pt idx="20">
                  <c:v>Sep-23</c:v>
                </c:pt>
                <c:pt idx="21">
                  <c:v>Mar-24</c:v>
                </c:pt>
                <c:pt idx="22">
                  <c:v>Sep-24</c:v>
                </c:pt>
                <c:pt idx="23">
                  <c:v>Mar-25</c:v>
                </c:pt>
              </c:strCache>
            </c:strRef>
          </c:cat>
          <c:val>
            <c:numRef>
              <c:f>NAV!$D$3:$D$26</c:f>
              <c:numCache>
                <c:formatCode>0.00</c:formatCode>
                <c:ptCount val="24"/>
                <c:pt idx="0">
                  <c:v>6.895117516364996</c:v>
                </c:pt>
                <c:pt idx="1">
                  <c:v>11.191224166367855</c:v>
                </c:pt>
                <c:pt idx="2">
                  <c:v>12.576438681860171</c:v>
                </c:pt>
                <c:pt idx="3">
                  <c:v>14.260658509911316</c:v>
                </c:pt>
                <c:pt idx="4">
                  <c:v>14.956248482973303</c:v>
                </c:pt>
                <c:pt idx="5">
                  <c:v>15.621261765901959</c:v>
                </c:pt>
                <c:pt idx="6">
                  <c:v>16.682297717828746</c:v>
                </c:pt>
                <c:pt idx="7">
                  <c:v>20.7716261605201</c:v>
                </c:pt>
                <c:pt idx="8">
                  <c:v>27.259255947189015</c:v>
                </c:pt>
                <c:pt idx="9">
                  <c:v>29.4</c:v>
                </c:pt>
                <c:pt idx="10" formatCode="General">
                  <c:v>34.840000000000003</c:v>
                </c:pt>
                <c:pt idx="11" formatCode="General">
                  <c:v>40.29</c:v>
                </c:pt>
                <c:pt idx="12">
                  <c:v>41.46</c:v>
                </c:pt>
                <c:pt idx="13">
                  <c:v>43.53</c:v>
                </c:pt>
                <c:pt idx="14">
                  <c:v>42.68</c:v>
                </c:pt>
                <c:pt idx="15">
                  <c:v>33.33</c:v>
                </c:pt>
                <c:pt idx="16">
                  <c:v>39.130000000000003</c:v>
                </c:pt>
                <c:pt idx="17">
                  <c:v>38.74</c:v>
                </c:pt>
                <c:pt idx="18">
                  <c:v>39.200000000000003</c:v>
                </c:pt>
                <c:pt idx="19">
                  <c:v>39.18</c:v>
                </c:pt>
                <c:pt idx="20">
                  <c:v>37.56</c:v>
                </c:pt>
                <c:pt idx="21">
                  <c:v>35.15</c:v>
                </c:pt>
                <c:pt idx="22">
                  <c:v>29.01</c:v>
                </c:pt>
                <c:pt idx="23">
                  <c:v>30.5</c:v>
                </c:pt>
              </c:numCache>
            </c:numRef>
          </c:val>
          <c:extLst>
            <c:ext xmlns:c16="http://schemas.microsoft.com/office/drawing/2014/chart" uri="{C3380CC4-5D6E-409C-BE32-E72D297353CC}">
              <c16:uniqueId val="{00000000-EA41-4396-B74C-809C64D0FEB7}"/>
            </c:ext>
          </c:extLst>
        </c:ser>
        <c:ser>
          <c:idx val="0"/>
          <c:order val="1"/>
          <c:tx>
            <c:strRef>
              <c:f>NAV!$C$2</c:f>
              <c:strCache>
                <c:ptCount val="1"/>
                <c:pt idx="0">
                  <c:v>EPRA NAV </c:v>
                </c:pt>
              </c:strCache>
            </c:strRef>
          </c:tx>
          <c:spPr>
            <a:solidFill>
              <a:srgbClr val="C0C0C0"/>
            </a:solidFill>
          </c:spPr>
          <c:invertIfNegative val="0"/>
          <c:cat>
            <c:strRef>
              <c:f>NAV!$B$3:$B$26</c:f>
              <c:strCache>
                <c:ptCount val="24"/>
                <c:pt idx="0">
                  <c:v>Mar-07</c:v>
                </c:pt>
                <c:pt idx="1">
                  <c:v>Mar-08</c:v>
                </c:pt>
                <c:pt idx="2">
                  <c:v>Mar-09</c:v>
                </c:pt>
                <c:pt idx="3">
                  <c:v>Mar-10</c:v>
                </c:pt>
                <c:pt idx="4">
                  <c:v>Mar-11</c:v>
                </c:pt>
                <c:pt idx="5">
                  <c:v>Mar-12</c:v>
                </c:pt>
                <c:pt idx="6">
                  <c:v>Mar-13</c:v>
                </c:pt>
                <c:pt idx="7">
                  <c:v>Mar-14</c:v>
                </c:pt>
                <c:pt idx="8">
                  <c:v>Mar-15</c:v>
                </c:pt>
                <c:pt idx="9">
                  <c:v>Mar-16</c:v>
                </c:pt>
                <c:pt idx="10">
                  <c:v>Mar-17</c:v>
                </c:pt>
                <c:pt idx="11">
                  <c:v>Mar-18</c:v>
                </c:pt>
                <c:pt idx="12">
                  <c:v>Mar-19</c:v>
                </c:pt>
                <c:pt idx="13">
                  <c:v>Mar-20</c:v>
                </c:pt>
                <c:pt idx="14">
                  <c:v>Sep-20</c:v>
                </c:pt>
                <c:pt idx="15">
                  <c:v>Mar-21</c:v>
                </c:pt>
                <c:pt idx="16">
                  <c:v>Sep-21</c:v>
                </c:pt>
                <c:pt idx="17">
                  <c:v>Mar-22</c:v>
                </c:pt>
                <c:pt idx="18">
                  <c:v>Sep-22</c:v>
                </c:pt>
                <c:pt idx="19">
                  <c:v>Mar-23</c:v>
                </c:pt>
                <c:pt idx="20">
                  <c:v>Sep-23</c:v>
                </c:pt>
                <c:pt idx="21">
                  <c:v>Mar-24</c:v>
                </c:pt>
                <c:pt idx="22">
                  <c:v>Sep-24</c:v>
                </c:pt>
                <c:pt idx="23">
                  <c:v>Mar-25</c:v>
                </c:pt>
              </c:strCache>
            </c:strRef>
          </c:cat>
          <c:val>
            <c:numRef>
              <c:f>NAV!$C$3:$C$26</c:f>
              <c:numCache>
                <c:formatCode>General</c:formatCode>
                <c:ptCount val="24"/>
                <c:pt idx="4" formatCode="0.00">
                  <c:v>2.486980420857611</c:v>
                </c:pt>
                <c:pt idx="5" formatCode="0.00">
                  <c:v>3.8304795618609866</c:v>
                </c:pt>
                <c:pt idx="6" formatCode="0.00">
                  <c:v>4.4171429378747433</c:v>
                </c:pt>
                <c:pt idx="7" formatCode="0.00">
                  <c:v>3.2666754177881927</c:v>
                </c:pt>
                <c:pt idx="8" formatCode="0.00">
                  <c:v>8.489169732495963</c:v>
                </c:pt>
                <c:pt idx="9" formatCode="0.00">
                  <c:v>13.61</c:v>
                </c:pt>
                <c:pt idx="10" formatCode="0.00">
                  <c:v>8.1495826108835416</c:v>
                </c:pt>
                <c:pt idx="11" formatCode="0.00">
                  <c:v>12.780000000000001</c:v>
                </c:pt>
                <c:pt idx="12" formatCode="0.00">
                  <c:v>16.019999999999996</c:v>
                </c:pt>
                <c:pt idx="13" formatCode="0.00">
                  <c:v>11.469999999999999</c:v>
                </c:pt>
                <c:pt idx="14" formatCode="0.00">
                  <c:v>11.600000000000001</c:v>
                </c:pt>
                <c:pt idx="15" formatCode="0.00">
                  <c:v>9.4699999999999989</c:v>
                </c:pt>
                <c:pt idx="16" formatCode="0.00">
                  <c:v>9.75</c:v>
                </c:pt>
                <c:pt idx="17" formatCode="0.00">
                  <c:v>7.3299999999999983</c:v>
                </c:pt>
                <c:pt idx="18" formatCode="0.00">
                  <c:v>7.9199999999999946</c:v>
                </c:pt>
                <c:pt idx="19" formatCode="0.00">
                  <c:v>7.32</c:v>
                </c:pt>
                <c:pt idx="20" formatCode="0.00">
                  <c:v>6</c:v>
                </c:pt>
                <c:pt idx="21" formatCode="0.00">
                  <c:v>5.8599999999999994</c:v>
                </c:pt>
                <c:pt idx="22" formatCode="0.00">
                  <c:v>2.7799999999999976</c:v>
                </c:pt>
                <c:pt idx="23" formatCode="0.00">
                  <c:v>5.2199999999999989</c:v>
                </c:pt>
              </c:numCache>
            </c:numRef>
          </c:val>
          <c:extLst>
            <c:ext xmlns:c16="http://schemas.microsoft.com/office/drawing/2014/chart" uri="{C3380CC4-5D6E-409C-BE32-E72D297353CC}">
              <c16:uniqueId val="{00000001-EA41-4396-B74C-809C64D0FEB7}"/>
            </c:ext>
          </c:extLst>
        </c:ser>
        <c:dLbls>
          <c:showLegendKey val="0"/>
          <c:showVal val="0"/>
          <c:showCatName val="0"/>
          <c:showSerName val="0"/>
          <c:showPercent val="0"/>
          <c:showBubbleSize val="0"/>
        </c:dLbls>
        <c:gapWidth val="150"/>
        <c:overlap val="100"/>
        <c:axId val="35853776"/>
        <c:axId val="35852600"/>
      </c:barChart>
      <c:lineChart>
        <c:grouping val="standard"/>
        <c:varyColors val="0"/>
        <c:ser>
          <c:idx val="2"/>
          <c:order val="2"/>
          <c:tx>
            <c:strRef>
              <c:f>NAV!$E$2</c:f>
              <c:strCache>
                <c:ptCount val="1"/>
                <c:pt idx="0">
                  <c:v>Cash</c:v>
                </c:pt>
              </c:strCache>
            </c:strRef>
          </c:tx>
          <c:spPr>
            <a:ln>
              <a:solidFill>
                <a:srgbClr val="8E49BE"/>
              </a:solidFill>
            </a:ln>
          </c:spPr>
          <c:marker>
            <c:spPr>
              <a:solidFill>
                <a:srgbClr val="8E49BE"/>
              </a:solidFill>
              <a:ln>
                <a:solidFill>
                  <a:srgbClr val="8E49BE"/>
                </a:solidFill>
              </a:ln>
            </c:spPr>
          </c:marker>
          <c:cat>
            <c:strRef>
              <c:f>NAV!$B$3:$B$26</c:f>
              <c:strCache>
                <c:ptCount val="24"/>
                <c:pt idx="0">
                  <c:v>Mar-07</c:v>
                </c:pt>
                <c:pt idx="1">
                  <c:v>Mar-08</c:v>
                </c:pt>
                <c:pt idx="2">
                  <c:v>Mar-09</c:v>
                </c:pt>
                <c:pt idx="3">
                  <c:v>Mar-10</c:v>
                </c:pt>
                <c:pt idx="4">
                  <c:v>Mar-11</c:v>
                </c:pt>
                <c:pt idx="5">
                  <c:v>Mar-12</c:v>
                </c:pt>
                <c:pt idx="6">
                  <c:v>Mar-13</c:v>
                </c:pt>
                <c:pt idx="7">
                  <c:v>Mar-14</c:v>
                </c:pt>
                <c:pt idx="8">
                  <c:v>Mar-15</c:v>
                </c:pt>
                <c:pt idx="9">
                  <c:v>Mar-16</c:v>
                </c:pt>
                <c:pt idx="10">
                  <c:v>Mar-17</c:v>
                </c:pt>
                <c:pt idx="11">
                  <c:v>Mar-18</c:v>
                </c:pt>
                <c:pt idx="12">
                  <c:v>Mar-19</c:v>
                </c:pt>
                <c:pt idx="13">
                  <c:v>Mar-20</c:v>
                </c:pt>
                <c:pt idx="14">
                  <c:v>Sep-20</c:v>
                </c:pt>
                <c:pt idx="15">
                  <c:v>Mar-21</c:v>
                </c:pt>
                <c:pt idx="16">
                  <c:v>Sep-21</c:v>
                </c:pt>
                <c:pt idx="17">
                  <c:v>Mar-22</c:v>
                </c:pt>
                <c:pt idx="18">
                  <c:v>Sep-22</c:v>
                </c:pt>
                <c:pt idx="19">
                  <c:v>Mar-23</c:v>
                </c:pt>
                <c:pt idx="20">
                  <c:v>Sep-23</c:v>
                </c:pt>
                <c:pt idx="21">
                  <c:v>Mar-24</c:v>
                </c:pt>
                <c:pt idx="22">
                  <c:v>Sep-24</c:v>
                </c:pt>
                <c:pt idx="23">
                  <c:v>Mar-25</c:v>
                </c:pt>
              </c:strCache>
            </c:strRef>
          </c:cat>
          <c:val>
            <c:numRef>
              <c:f>NAV!$E$3:$E$26</c:f>
              <c:numCache>
                <c:formatCode>0.00</c:formatCode>
                <c:ptCount val="24"/>
                <c:pt idx="0">
                  <c:v>2.2689830866743894</c:v>
                </c:pt>
                <c:pt idx="1">
                  <c:v>5.790802462421679</c:v>
                </c:pt>
                <c:pt idx="2">
                  <c:v>9.3334111240855826</c:v>
                </c:pt>
                <c:pt idx="3">
                  <c:v>9.2246983564176563</c:v>
                </c:pt>
                <c:pt idx="4">
                  <c:v>4.9108048998767568</c:v>
                </c:pt>
                <c:pt idx="5">
                  <c:v>8.9785125966506509</c:v>
                </c:pt>
                <c:pt idx="6">
                  <c:v>11.676618782273597</c:v>
                </c:pt>
                <c:pt idx="7">
                  <c:v>9.9856436563168636</c:v>
                </c:pt>
                <c:pt idx="8">
                  <c:v>10.756416802398322</c:v>
                </c:pt>
                <c:pt idx="9">
                  <c:v>7.7435748140694818</c:v>
                </c:pt>
                <c:pt idx="10">
                  <c:v>7.7392632468010687</c:v>
                </c:pt>
                <c:pt idx="11" formatCode="General">
                  <c:v>13.21</c:v>
                </c:pt>
                <c:pt idx="12">
                  <c:v>8.75</c:v>
                </c:pt>
                <c:pt idx="13">
                  <c:v>6.65</c:v>
                </c:pt>
                <c:pt idx="14">
                  <c:v>19.21</c:v>
                </c:pt>
                <c:pt idx="15">
                  <c:v>14.71</c:v>
                </c:pt>
                <c:pt idx="16">
                  <c:v>11.09</c:v>
                </c:pt>
                <c:pt idx="17">
                  <c:v>5.81</c:v>
                </c:pt>
                <c:pt idx="18">
                  <c:v>5.39</c:v>
                </c:pt>
                <c:pt idx="19">
                  <c:v>6.9</c:v>
                </c:pt>
                <c:pt idx="20">
                  <c:v>6.05</c:v>
                </c:pt>
                <c:pt idx="21">
                  <c:v>4.18</c:v>
                </c:pt>
                <c:pt idx="22">
                  <c:v>3.98</c:v>
                </c:pt>
                <c:pt idx="23">
                  <c:v>3.26</c:v>
                </c:pt>
              </c:numCache>
            </c:numRef>
          </c:val>
          <c:smooth val="0"/>
          <c:extLst>
            <c:ext xmlns:c16="http://schemas.microsoft.com/office/drawing/2014/chart" uri="{C3380CC4-5D6E-409C-BE32-E72D297353CC}">
              <c16:uniqueId val="{00000002-EA41-4396-B74C-809C64D0FEB7}"/>
            </c:ext>
          </c:extLst>
        </c:ser>
        <c:dLbls>
          <c:showLegendKey val="0"/>
          <c:showVal val="0"/>
          <c:showCatName val="0"/>
          <c:showSerName val="0"/>
          <c:showPercent val="0"/>
          <c:showBubbleSize val="0"/>
        </c:dLbls>
        <c:marker val="1"/>
        <c:smooth val="0"/>
        <c:axId val="35853776"/>
        <c:axId val="35852600"/>
      </c:lineChart>
      <c:catAx>
        <c:axId val="35853776"/>
        <c:scaling>
          <c:orientation val="minMax"/>
        </c:scaling>
        <c:delete val="0"/>
        <c:axPos val="b"/>
        <c:numFmt formatCode="General" sourceLinked="0"/>
        <c:majorTickMark val="out"/>
        <c:minorTickMark val="none"/>
        <c:tickLblPos val="nextTo"/>
        <c:txPr>
          <a:bodyPr/>
          <a:lstStyle/>
          <a:p>
            <a:pPr algn="ctr">
              <a:defRPr/>
            </a:pPr>
            <a:endParaRPr lang="en-US"/>
          </a:p>
        </c:txPr>
        <c:crossAx val="35852600"/>
        <c:crosses val="autoZero"/>
        <c:auto val="1"/>
        <c:lblAlgn val="ctr"/>
        <c:lblOffset val="100"/>
        <c:noMultiLvlLbl val="0"/>
      </c:catAx>
      <c:valAx>
        <c:axId val="35852600"/>
        <c:scaling>
          <c:orientation val="minMax"/>
        </c:scaling>
        <c:delete val="0"/>
        <c:axPos val="l"/>
        <c:majorGridlines>
          <c:spPr>
            <a:ln>
              <a:noFill/>
            </a:ln>
          </c:spPr>
        </c:majorGridlines>
        <c:title>
          <c:tx>
            <c:rich>
              <a:bodyPr rot="-5400000" vert="horz"/>
              <a:lstStyle/>
              <a:p>
                <a:pPr algn="ctr" rtl="0">
                  <a:defRPr lang="en-GB" sz="900" b="1" i="0" u="none" strike="noStrike" kern="1200" baseline="0">
                    <a:solidFill>
                      <a:srgbClr val="595959"/>
                    </a:solidFill>
                    <a:latin typeface="Arial" panose="020B0604020202020204" pitchFamily="34" charset="0"/>
                    <a:ea typeface="+mn-ea"/>
                    <a:cs typeface="Arial" panose="020B0604020202020204" pitchFamily="34" charset="0"/>
                  </a:defRPr>
                </a:pPr>
                <a:r>
                  <a:rPr lang="en-GB" sz="900" b="1" i="0" u="none" strike="noStrike" kern="1200" baseline="0">
                    <a:solidFill>
                      <a:srgbClr val="595959"/>
                    </a:solidFill>
                    <a:latin typeface="Arial" panose="020B0604020202020204" pitchFamily="34" charset="0"/>
                    <a:ea typeface="+mn-ea"/>
                    <a:cs typeface="Arial" panose="020B0604020202020204" pitchFamily="34" charset="0"/>
                  </a:rPr>
                  <a:t>Pence per share</a:t>
                </a:r>
              </a:p>
            </c:rich>
          </c:tx>
          <c:overlay val="0"/>
        </c:title>
        <c:numFmt formatCode="0" sourceLinked="0"/>
        <c:majorTickMark val="out"/>
        <c:minorTickMark val="none"/>
        <c:tickLblPos val="nextTo"/>
        <c:txPr>
          <a:bodyPr/>
          <a:lstStyle/>
          <a:p>
            <a:pPr algn="ctr">
              <a:defRPr lang="en-GB" sz="900" b="0" i="0" u="none" strike="noStrike" kern="1200" baseline="0">
                <a:solidFill>
                  <a:srgbClr val="595959"/>
                </a:solidFill>
                <a:latin typeface="Arial" panose="020B0604020202020204" pitchFamily="34" charset="0"/>
                <a:ea typeface="+mn-ea"/>
                <a:cs typeface="Arial" panose="020B0604020202020204" pitchFamily="34" charset="0"/>
              </a:defRPr>
            </a:pPr>
            <a:endParaRPr lang="en-US"/>
          </a:p>
        </c:txPr>
        <c:crossAx val="35853776"/>
        <c:crosses val="autoZero"/>
        <c:crossBetween val="between"/>
      </c:valAx>
      <c:spPr>
        <a:noFill/>
        <a:ln>
          <a:noFill/>
        </a:ln>
      </c:spPr>
    </c:plotArea>
    <c:legend>
      <c:legendPos val="r"/>
      <c:layout>
        <c:manualLayout>
          <c:xMode val="edge"/>
          <c:yMode val="edge"/>
          <c:x val="7.1626997296958039E-2"/>
          <c:y val="5.4979585885097708E-2"/>
          <c:w val="0.14840741198363042"/>
          <c:h val="0.15754906904602334"/>
        </c:manualLayout>
      </c:layout>
      <c:overlay val="0"/>
      <c:txPr>
        <a:bodyPr/>
        <a:lstStyle/>
        <a:p>
          <a:pPr algn="ctr">
            <a:defRPr lang="en-GB" sz="900" b="0" i="0" u="none" strike="noStrike" kern="1200" baseline="0">
              <a:solidFill>
                <a:srgbClr val="595959"/>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c:spPr>
  <c:txPr>
    <a:bodyPr/>
    <a:lstStyle/>
    <a:p>
      <a:pPr algn="ctr">
        <a:defRPr lang="en-GB" sz="900" b="0" i="0" u="none" strike="noStrike" kern="1200" baseline="0">
          <a:solidFill>
            <a:srgbClr val="595959"/>
          </a:solidFill>
          <a:latin typeface="Arial" panose="020B0604020202020204" pitchFamily="34" charset="0"/>
          <a:ea typeface="+mn-ea"/>
          <a:cs typeface="Arial" panose="020B0604020202020204" pitchFamily="34" charset="0"/>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Corresponding net equity invested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rgbClr val="F4A22A"/>
              </a:solidFill>
              <a:ln w="19050">
                <a:solidFill>
                  <a:schemeClr val="lt1"/>
                </a:solidFill>
              </a:ln>
              <a:effectLst/>
            </c:spPr>
            <c:extLst>
              <c:ext xmlns:c16="http://schemas.microsoft.com/office/drawing/2014/chart" uri="{C3380CC4-5D6E-409C-BE32-E72D297353CC}">
                <c16:uniqueId val="{00000001-7191-4653-BEE9-7C7D558B2E8B}"/>
              </c:ext>
            </c:extLst>
          </c:dPt>
          <c:dPt>
            <c:idx val="1"/>
            <c:bubble3D val="0"/>
            <c:spPr>
              <a:solidFill>
                <a:srgbClr val="934BC9"/>
              </a:solidFill>
              <a:ln w="19050">
                <a:solidFill>
                  <a:schemeClr val="lt1"/>
                </a:solidFill>
              </a:ln>
              <a:effectLst/>
            </c:spPr>
            <c:extLst>
              <c:ext xmlns:c16="http://schemas.microsoft.com/office/drawing/2014/chart" uri="{C3380CC4-5D6E-409C-BE32-E72D297353CC}">
                <c16:uniqueId val="{00000003-7191-4653-BEE9-7C7D558B2E8B}"/>
              </c:ext>
            </c:extLst>
          </c:dPt>
          <c:dLbls>
            <c:dLbl>
              <c:idx val="1"/>
              <c:layout>
                <c:manualLayout>
                  <c:x val="0.23592075631472478"/>
                  <c:y val="-3.7466550614335223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7191-4653-BEE9-7C7D558B2E8B}"/>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'Group Props (Mar)'!$C$49:$C$50</c:f>
              <c:strCache>
                <c:ptCount val="2"/>
                <c:pt idx="0">
                  <c:v>Associates and Investments</c:v>
                </c:pt>
                <c:pt idx="1">
                  <c:v>Directly owned properties</c:v>
                </c:pt>
              </c:strCache>
            </c:strRef>
          </c:cat>
          <c:val>
            <c:numRef>
              <c:f>'Group Props (Mar)'!$E$49:$E$50</c:f>
              <c:numCache>
                <c:formatCode>"£"#,##0.00</c:formatCode>
                <c:ptCount val="2"/>
                <c:pt idx="0">
                  <c:v>22.61</c:v>
                </c:pt>
                <c:pt idx="1">
                  <c:v>31.669999999999998</c:v>
                </c:pt>
              </c:numCache>
            </c:numRef>
          </c:val>
          <c:extLst>
            <c:ext xmlns:c16="http://schemas.microsoft.com/office/drawing/2014/chart" uri="{C3380CC4-5D6E-409C-BE32-E72D297353CC}">
              <c16:uniqueId val="{00000004-7191-4653-BEE9-7C7D558B2E8B}"/>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a:t>By Geography</a:t>
            </a:r>
          </a:p>
        </c:rich>
      </c:tx>
      <c:layout>
        <c:manualLayout>
          <c:xMode val="edge"/>
          <c:yMode val="edge"/>
          <c:x val="0.41021668429121411"/>
          <c:y val="0.4729406225938140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081244987200244"/>
          <c:y val="2.2976806183080786E-2"/>
          <c:w val="0.73019666506349246"/>
          <c:h val="0.95912321306640713"/>
        </c:manualLayout>
      </c:layout>
      <c:doughnutChart>
        <c:varyColors val="1"/>
        <c:ser>
          <c:idx val="0"/>
          <c:order val="0"/>
          <c:spPr>
            <a:solidFill>
              <a:schemeClr val="accent4">
                <a:lumMod val="60000"/>
                <a:lumOff val="40000"/>
              </a:schemeClr>
            </a:solidFill>
          </c:spPr>
          <c:dPt>
            <c:idx val="0"/>
            <c:bubble3D val="0"/>
            <c:spPr>
              <a:solidFill>
                <a:srgbClr val="F4A22A"/>
              </a:solidFill>
              <a:ln w="19050">
                <a:solidFill>
                  <a:schemeClr val="lt1"/>
                </a:solidFill>
              </a:ln>
              <a:effectLst/>
            </c:spPr>
            <c:extLst>
              <c:ext xmlns:c16="http://schemas.microsoft.com/office/drawing/2014/chart" uri="{C3380CC4-5D6E-409C-BE32-E72D297353CC}">
                <c16:uniqueId val="{00000001-7807-4740-9A8B-0A9B4C86B1CC}"/>
              </c:ext>
            </c:extLst>
          </c:dPt>
          <c:dPt>
            <c:idx val="1"/>
            <c:bubble3D val="0"/>
            <c:spPr>
              <a:solidFill>
                <a:srgbClr val="9148C8"/>
              </a:solidFill>
              <a:ln w="19050">
                <a:solidFill>
                  <a:schemeClr val="lt1"/>
                </a:solidFill>
              </a:ln>
              <a:effectLst/>
            </c:spPr>
            <c:extLst>
              <c:ext xmlns:c16="http://schemas.microsoft.com/office/drawing/2014/chart" uri="{C3380CC4-5D6E-409C-BE32-E72D297353CC}">
                <c16:uniqueId val="{00000003-7807-4740-9A8B-0A9B4C86B1C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'AUM - Segmental'!$B$43:$B$44</c:f>
              <c:strCache>
                <c:ptCount val="2"/>
                <c:pt idx="0">
                  <c:v>POLAND</c:v>
                </c:pt>
                <c:pt idx="1">
                  <c:v>ROMANIA</c:v>
                </c:pt>
              </c:strCache>
            </c:strRef>
          </c:cat>
          <c:val>
            <c:numRef>
              <c:f>'AUM - Segmental'!$D$43:$D$44</c:f>
              <c:numCache>
                <c:formatCode>_-* #,##0_-;\-* #,##0_-;_-* "-"??_-;_-@_-</c:formatCode>
                <c:ptCount val="2"/>
                <c:pt idx="0">
                  <c:v>52615281.613524146</c:v>
                </c:pt>
                <c:pt idx="1">
                  <c:v>3431249.4769436773</c:v>
                </c:pt>
              </c:numCache>
            </c:numRef>
          </c:val>
          <c:extLst>
            <c:ext xmlns:c16="http://schemas.microsoft.com/office/drawing/2014/chart" uri="{C3380CC4-5D6E-409C-BE32-E72D297353CC}">
              <c16:uniqueId val="{00000004-7807-4740-9A8B-0A9B4C86B1CC}"/>
            </c:ext>
          </c:extLst>
        </c:ser>
        <c:dLbls>
          <c:showLegendKey val="0"/>
          <c:showVal val="1"/>
          <c:showCatName val="0"/>
          <c:showSerName val="0"/>
          <c:showPercent val="0"/>
          <c:showBubbleSize val="0"/>
          <c:showLeaderLines val="0"/>
        </c:dLbls>
        <c:firstSliceAng val="0"/>
        <c:holeSize val="4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By Sector</a:t>
            </a:r>
          </a:p>
        </c:rich>
      </c:tx>
      <c:layout>
        <c:manualLayout>
          <c:xMode val="edge"/>
          <c:yMode val="edge"/>
          <c:x val="0.44193867999160802"/>
          <c:y val="0.4688947520999637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471825876156944"/>
          <c:y val="4.3311950624999436E-2"/>
          <c:w val="0.6960454533098489"/>
          <c:h val="0.90186547046323395"/>
        </c:manualLayout>
      </c:layout>
      <c:doughnutChart>
        <c:varyColors val="1"/>
        <c:ser>
          <c:idx val="0"/>
          <c:order val="0"/>
          <c:spPr>
            <a:solidFill>
              <a:srgbClr val="F4A22A"/>
            </a:solidFill>
          </c:spPr>
          <c:dPt>
            <c:idx val="0"/>
            <c:bubble3D val="0"/>
            <c:spPr>
              <a:solidFill>
                <a:srgbClr val="F4A22A"/>
              </a:solidFill>
              <a:ln w="19050">
                <a:solidFill>
                  <a:schemeClr val="lt1"/>
                </a:solidFill>
              </a:ln>
              <a:effectLst/>
            </c:spPr>
            <c:extLst>
              <c:ext xmlns:c16="http://schemas.microsoft.com/office/drawing/2014/chart" uri="{C3380CC4-5D6E-409C-BE32-E72D297353CC}">
                <c16:uniqueId val="{00000001-2190-448E-A77A-07F1A16B3743}"/>
              </c:ext>
            </c:extLst>
          </c:dPt>
          <c:dPt>
            <c:idx val="1"/>
            <c:bubble3D val="0"/>
            <c:spPr>
              <a:solidFill>
                <a:srgbClr val="F4A22A"/>
              </a:solidFill>
              <a:ln w="19050">
                <a:solidFill>
                  <a:schemeClr val="lt1"/>
                </a:solidFill>
              </a:ln>
              <a:effectLst/>
            </c:spPr>
            <c:extLst>
              <c:ext xmlns:c16="http://schemas.microsoft.com/office/drawing/2014/chart" uri="{C3380CC4-5D6E-409C-BE32-E72D297353CC}">
                <c16:uniqueId val="{00000003-2190-448E-A77A-07F1A16B3743}"/>
              </c:ext>
            </c:extLst>
          </c:dPt>
          <c:dPt>
            <c:idx val="2"/>
            <c:bubble3D val="0"/>
            <c:spPr>
              <a:solidFill>
                <a:srgbClr val="934BC9"/>
              </a:solidFill>
              <a:ln w="19050">
                <a:solidFill>
                  <a:schemeClr val="lt1"/>
                </a:solidFill>
              </a:ln>
              <a:effectLst/>
            </c:spPr>
            <c:extLst>
              <c:ext xmlns:c16="http://schemas.microsoft.com/office/drawing/2014/chart" uri="{C3380CC4-5D6E-409C-BE32-E72D297353CC}">
                <c16:uniqueId val="{00000005-2190-448E-A77A-07F1A16B3743}"/>
              </c:ext>
            </c:extLst>
          </c:dPt>
          <c:dPt>
            <c:idx val="3"/>
            <c:bubble3D val="0"/>
            <c:spPr>
              <a:solidFill>
                <a:srgbClr val="F4A22A"/>
              </a:solidFill>
              <a:ln w="19050">
                <a:solidFill>
                  <a:schemeClr val="lt1"/>
                </a:solidFill>
              </a:ln>
              <a:effectLst/>
            </c:spPr>
            <c:extLst>
              <c:ext xmlns:c16="http://schemas.microsoft.com/office/drawing/2014/chart" uri="{C3380CC4-5D6E-409C-BE32-E72D297353CC}">
                <c16:uniqueId val="{00000007-2190-448E-A77A-07F1A16B3743}"/>
              </c:ext>
            </c:extLst>
          </c:dPt>
          <c:dLbls>
            <c:dLbl>
              <c:idx val="0"/>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190-448E-A77A-07F1A16B3743}"/>
                </c:ext>
              </c:extLst>
            </c:dLbl>
            <c:dLbl>
              <c:idx val="1"/>
              <c:layout>
                <c:manualLayout>
                  <c:x val="6.6390047278077763E-2"/>
                  <c:y val="4.87455307189412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190-448E-A77A-07F1A16B3743}"/>
                </c:ext>
              </c:extLst>
            </c:dLbl>
            <c:dLbl>
              <c:idx val="2"/>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190-448E-A77A-07F1A16B3743}"/>
                </c:ext>
              </c:extLst>
            </c:dLbl>
            <c:dLbl>
              <c:idx val="3"/>
              <c:layout>
                <c:manualLayout>
                  <c:x val="0"/>
                  <c:y val="-8.60215247981316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190-448E-A77A-07F1A16B374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'AUM - Segmental'!$B$53:$B$56</c:f>
              <c:strCache>
                <c:ptCount val="4"/>
                <c:pt idx="0">
                  <c:v>Office </c:v>
                </c:pt>
                <c:pt idx="1">
                  <c:v>Retail/Retail Warehousing</c:v>
                </c:pt>
                <c:pt idx="2">
                  <c:v>Supermarkets/ supermarket led</c:v>
                </c:pt>
                <c:pt idx="3">
                  <c:v>Shopping Centres</c:v>
                </c:pt>
              </c:strCache>
            </c:strRef>
          </c:cat>
          <c:val>
            <c:numRef>
              <c:f>'AUM - Segmental'!$L$53:$L$56</c:f>
              <c:numCache>
                <c:formatCode>0%</c:formatCode>
                <c:ptCount val="4"/>
                <c:pt idx="0">
                  <c:v>0.8335075406898611</c:v>
                </c:pt>
                <c:pt idx="1">
                  <c:v>0</c:v>
                </c:pt>
                <c:pt idx="2">
                  <c:v>0.16649245931013884</c:v>
                </c:pt>
                <c:pt idx="3">
                  <c:v>0</c:v>
                </c:pt>
              </c:numCache>
            </c:numRef>
          </c:val>
          <c:extLst>
            <c:ext xmlns:c16="http://schemas.microsoft.com/office/drawing/2014/chart" uri="{C3380CC4-5D6E-409C-BE32-E72D297353CC}">
              <c16:uniqueId val="{00000008-2190-448E-A77A-07F1A16B3743}"/>
            </c:ext>
          </c:extLst>
        </c:ser>
        <c:dLbls>
          <c:showLegendKey val="0"/>
          <c:showVal val="1"/>
          <c:showCatName val="0"/>
          <c:showSerName val="0"/>
          <c:showPercent val="0"/>
          <c:showBubbleSize val="0"/>
          <c:showLeaderLines val="0"/>
        </c:dLbls>
        <c:firstSliceAng val="0"/>
        <c:holeSize val="4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By Property</a:t>
            </a:r>
          </a:p>
        </c:rich>
      </c:tx>
      <c:layout>
        <c:manualLayout>
          <c:xMode val="edge"/>
          <c:yMode val="edge"/>
          <c:x val="0.44352630260149245"/>
          <c:y val="0.4729407650462175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239940246957125"/>
          <c:y val="4.7319494383140016E-2"/>
          <c:w val="0.64612474565542111"/>
          <c:h val="0.92801428469641778"/>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CC8-498D-A6B0-837C1E0BE81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CC8-498D-A6B0-837C1E0BE81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CC8-498D-A6B0-837C1E0BE81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CC8-498D-A6B0-837C1E0BE81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CC8-498D-A6B0-837C1E0BE81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CC8-498D-A6B0-837C1E0BE81D}"/>
              </c:ext>
            </c:extLst>
          </c:dPt>
          <c:dPt>
            <c:idx val="6"/>
            <c:bubble3D val="0"/>
            <c:spPr>
              <a:solidFill>
                <a:schemeClr val="accent5">
                  <a:lumMod val="40000"/>
                  <a:lumOff val="60000"/>
                </a:schemeClr>
              </a:solidFill>
              <a:ln w="19050">
                <a:solidFill>
                  <a:schemeClr val="lt1"/>
                </a:solidFill>
              </a:ln>
              <a:effectLst/>
            </c:spPr>
            <c:extLst>
              <c:ext xmlns:c16="http://schemas.microsoft.com/office/drawing/2014/chart" uri="{C3380CC4-5D6E-409C-BE32-E72D297353CC}">
                <c16:uniqueId val="{0000000D-0CC8-498D-A6B0-837C1E0BE81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'AUM - Segmental'!$C$6:$C$12</c:f>
              <c:strCache>
                <c:ptCount val="7"/>
                <c:pt idx="0">
                  <c:v>Gdynia, Poland</c:v>
                </c:pt>
                <c:pt idx="1">
                  <c:v>Blue Tower, Warsaw</c:v>
                </c:pt>
                <c:pt idx="2">
                  <c:v>E&amp;S: Praga, Poland</c:v>
                </c:pt>
                <c:pt idx="3">
                  <c:v>5PT: Tulipan, Poznan</c:v>
                </c:pt>
                <c:pt idx="4">
                  <c:v>5PT: Blonie, Warsaw</c:v>
                </c:pt>
                <c:pt idx="5">
                  <c:v>5PT: Mokotaw, Warsaw</c:v>
                </c:pt>
                <c:pt idx="6">
                  <c:v>Dr Felix, Bucharest, Romania</c:v>
                </c:pt>
              </c:strCache>
            </c:strRef>
          </c:cat>
          <c:val>
            <c:numRef>
              <c:f>'AUM - Segmental'!$E$6:$E$12</c:f>
              <c:numCache>
                <c:formatCode>_-* #,##0_-;\-* #,##0_-;_-* "-"??_-;_-@_-</c:formatCode>
                <c:ptCount val="7"/>
                <c:pt idx="0">
                  <c:v>10042681.395932714</c:v>
                </c:pt>
                <c:pt idx="1">
                  <c:v>30462800.234329231</c:v>
                </c:pt>
                <c:pt idx="2">
                  <c:v>3138337.9362289729</c:v>
                </c:pt>
                <c:pt idx="3">
                  <c:v>2778475.1862080507</c:v>
                </c:pt>
                <c:pt idx="4">
                  <c:v>2820319.6920244372</c:v>
                </c:pt>
                <c:pt idx="5">
                  <c:v>3372667.1688007363</c:v>
                </c:pt>
                <c:pt idx="6">
                  <c:v>3431249.4769436773</c:v>
                </c:pt>
              </c:numCache>
            </c:numRef>
          </c:val>
          <c:extLst>
            <c:ext xmlns:c16="http://schemas.microsoft.com/office/drawing/2014/chart" uri="{C3380CC4-5D6E-409C-BE32-E72D297353CC}">
              <c16:uniqueId val="{0000000E-0CC8-498D-A6B0-837C1E0BE81D}"/>
            </c:ext>
          </c:extLst>
        </c:ser>
        <c:dLbls>
          <c:showLegendKey val="0"/>
          <c:showVal val="1"/>
          <c:showCatName val="0"/>
          <c:showSerName val="0"/>
          <c:showPercent val="0"/>
          <c:showBubbleSize val="0"/>
          <c:showLeaderLines val="0"/>
        </c:dLbls>
        <c:firstSliceAng val="0"/>
        <c:holeSize val="4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Dividend History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'Dividend History'!$D$6:$D$8</c:f>
              <c:strCache>
                <c:ptCount val="3"/>
                <c:pt idx="0">
                  <c:v>Interim</c:v>
                </c:pt>
              </c:strCache>
            </c:strRef>
          </c:tx>
          <c:spPr>
            <a:solidFill>
              <a:srgbClr val="7030A0"/>
            </a:solidFill>
            <a:ln>
              <a:noFill/>
            </a:ln>
            <a:effectLst/>
          </c:spPr>
          <c:invertIfNegative val="0"/>
          <c:cat>
            <c:strRef>
              <c:f>'Dividend History'!$C$9:$C$30</c:f>
              <c:strCache>
                <c:ptCount val="22"/>
                <c:pt idx="0">
                  <c:v>Mar-4</c:v>
                </c:pt>
                <c:pt idx="1">
                  <c:v>Mar-5</c:v>
                </c:pt>
                <c:pt idx="2">
                  <c:v>Mar-6</c:v>
                </c:pt>
                <c:pt idx="3">
                  <c:v>Mar-7</c:v>
                </c:pt>
                <c:pt idx="4">
                  <c:v>Mar-8</c:v>
                </c:pt>
                <c:pt idx="5">
                  <c:v>Mar-9</c:v>
                </c:pt>
                <c:pt idx="6">
                  <c:v>Mar-10</c:v>
                </c:pt>
                <c:pt idx="7">
                  <c:v>Mar-11</c:v>
                </c:pt>
                <c:pt idx="8">
                  <c:v>Mar-12</c:v>
                </c:pt>
                <c:pt idx="9">
                  <c:v>Mar-13</c:v>
                </c:pt>
                <c:pt idx="10">
                  <c:v>Mar-14</c:v>
                </c:pt>
                <c:pt idx="11">
                  <c:v>Mar-15</c:v>
                </c:pt>
                <c:pt idx="12">
                  <c:v>Mar-16</c:v>
                </c:pt>
                <c:pt idx="13">
                  <c:v>Mar-17</c:v>
                </c:pt>
                <c:pt idx="14">
                  <c:v>Mar-18</c:v>
                </c:pt>
                <c:pt idx="15">
                  <c:v>Mar-19</c:v>
                </c:pt>
                <c:pt idx="16">
                  <c:v>Mar-20</c:v>
                </c:pt>
                <c:pt idx="17">
                  <c:v>Mar-21</c:v>
                </c:pt>
                <c:pt idx="18">
                  <c:v>Mar-22</c:v>
                </c:pt>
                <c:pt idx="19">
                  <c:v>Mar-23</c:v>
                </c:pt>
                <c:pt idx="20">
                  <c:v>Mar-24</c:v>
                </c:pt>
                <c:pt idx="21">
                  <c:v>Mar-25</c:v>
                </c:pt>
              </c:strCache>
            </c:strRef>
          </c:cat>
          <c:val>
            <c:numRef>
              <c:f>'Dividend History'!$D$9:$D$30</c:f>
              <c:numCache>
                <c:formatCode>_(* #,##0.00_);_(* \(#,##0.00\);_(* "-"??_);_(@_)</c:formatCode>
                <c:ptCount val="22"/>
                <c:pt idx="0">
                  <c:v>0</c:v>
                </c:pt>
                <c:pt idx="1">
                  <c:v>0</c:v>
                </c:pt>
                <c:pt idx="2">
                  <c:v>0</c:v>
                </c:pt>
                <c:pt idx="3">
                  <c:v>0</c:v>
                </c:pt>
                <c:pt idx="4">
                  <c:v>0.15</c:v>
                </c:pt>
                <c:pt idx="5">
                  <c:v>0.3</c:v>
                </c:pt>
                <c:pt idx="6">
                  <c:v>0.31</c:v>
                </c:pt>
                <c:pt idx="7">
                  <c:v>0.32</c:v>
                </c:pt>
                <c:pt idx="8">
                  <c:v>0.33</c:v>
                </c:pt>
                <c:pt idx="9">
                  <c:v>0.33</c:v>
                </c:pt>
                <c:pt idx="10">
                  <c:v>0.33</c:v>
                </c:pt>
                <c:pt idx="11">
                  <c:v>0.35</c:v>
                </c:pt>
                <c:pt idx="12">
                  <c:v>0.38500000000000001</c:v>
                </c:pt>
                <c:pt idx="13">
                  <c:v>0.4</c:v>
                </c:pt>
                <c:pt idx="14">
                  <c:v>0.42</c:v>
                </c:pt>
                <c:pt idx="15">
                  <c:v>0.44</c:v>
                </c:pt>
                <c:pt idx="16">
                  <c:v>0.45</c:v>
                </c:pt>
                <c:pt idx="17">
                  <c:v>0.45</c:v>
                </c:pt>
                <c:pt idx="18">
                  <c:v>0.25</c:v>
                </c:pt>
                <c:pt idx="19">
                  <c:v>0.25</c:v>
                </c:pt>
                <c:pt idx="20">
                  <c:v>0</c:v>
                </c:pt>
                <c:pt idx="21">
                  <c:v>0</c:v>
                </c:pt>
              </c:numCache>
            </c:numRef>
          </c:val>
          <c:extLst>
            <c:ext xmlns:c16="http://schemas.microsoft.com/office/drawing/2014/chart" uri="{C3380CC4-5D6E-409C-BE32-E72D297353CC}">
              <c16:uniqueId val="{00000000-F406-4FBF-8B64-4EA8100D4FE8}"/>
            </c:ext>
          </c:extLst>
        </c:ser>
        <c:ser>
          <c:idx val="1"/>
          <c:order val="1"/>
          <c:tx>
            <c:strRef>
              <c:f>'Dividend History'!$E$6:$E$8</c:f>
              <c:strCache>
                <c:ptCount val="3"/>
                <c:pt idx="0">
                  <c:v>Final</c:v>
                </c:pt>
              </c:strCache>
            </c:strRef>
          </c:tx>
          <c:spPr>
            <a:solidFill>
              <a:schemeClr val="accent2"/>
            </a:solidFill>
            <a:ln>
              <a:noFill/>
            </a:ln>
            <a:effectLst/>
          </c:spPr>
          <c:invertIfNegative val="0"/>
          <c:cat>
            <c:strRef>
              <c:f>'Dividend History'!$C$9:$C$30</c:f>
              <c:strCache>
                <c:ptCount val="22"/>
                <c:pt idx="0">
                  <c:v>Mar-4</c:v>
                </c:pt>
                <c:pt idx="1">
                  <c:v>Mar-5</c:v>
                </c:pt>
                <c:pt idx="2">
                  <c:v>Mar-6</c:v>
                </c:pt>
                <c:pt idx="3">
                  <c:v>Mar-7</c:v>
                </c:pt>
                <c:pt idx="4">
                  <c:v>Mar-8</c:v>
                </c:pt>
                <c:pt idx="5">
                  <c:v>Mar-9</c:v>
                </c:pt>
                <c:pt idx="6">
                  <c:v>Mar-10</c:v>
                </c:pt>
                <c:pt idx="7">
                  <c:v>Mar-11</c:v>
                </c:pt>
                <c:pt idx="8">
                  <c:v>Mar-12</c:v>
                </c:pt>
                <c:pt idx="9">
                  <c:v>Mar-13</c:v>
                </c:pt>
                <c:pt idx="10">
                  <c:v>Mar-14</c:v>
                </c:pt>
                <c:pt idx="11">
                  <c:v>Mar-15</c:v>
                </c:pt>
                <c:pt idx="12">
                  <c:v>Mar-16</c:v>
                </c:pt>
                <c:pt idx="13">
                  <c:v>Mar-17</c:v>
                </c:pt>
                <c:pt idx="14">
                  <c:v>Mar-18</c:v>
                </c:pt>
                <c:pt idx="15">
                  <c:v>Mar-19</c:v>
                </c:pt>
                <c:pt idx="16">
                  <c:v>Mar-20</c:v>
                </c:pt>
                <c:pt idx="17">
                  <c:v>Mar-21</c:v>
                </c:pt>
                <c:pt idx="18">
                  <c:v>Mar-22</c:v>
                </c:pt>
                <c:pt idx="19">
                  <c:v>Mar-23</c:v>
                </c:pt>
                <c:pt idx="20">
                  <c:v>Mar-24</c:v>
                </c:pt>
                <c:pt idx="21">
                  <c:v>Mar-25</c:v>
                </c:pt>
              </c:strCache>
            </c:strRef>
          </c:cat>
          <c:val>
            <c:numRef>
              <c:f>'Dividend History'!$E$9:$E$30</c:f>
              <c:numCache>
                <c:formatCode>_(* #,##0.00_);_(* \(#,##0.00\);_(* "-"??_);_(@_)</c:formatCode>
                <c:ptCount val="22"/>
                <c:pt idx="0">
                  <c:v>0.1</c:v>
                </c:pt>
                <c:pt idx="1">
                  <c:v>0.125</c:v>
                </c:pt>
                <c:pt idx="2">
                  <c:v>0.15</c:v>
                </c:pt>
                <c:pt idx="3">
                  <c:v>0.17499999999999999</c:v>
                </c:pt>
                <c:pt idx="4">
                  <c:v>0.65</c:v>
                </c:pt>
                <c:pt idx="5">
                  <c:v>0.7</c:v>
                </c:pt>
                <c:pt idx="6">
                  <c:v>0.72</c:v>
                </c:pt>
                <c:pt idx="7">
                  <c:v>0.74</c:v>
                </c:pt>
                <c:pt idx="8">
                  <c:v>0.75</c:v>
                </c:pt>
                <c:pt idx="9">
                  <c:v>0.75</c:v>
                </c:pt>
                <c:pt idx="10">
                  <c:v>0.79</c:v>
                </c:pt>
                <c:pt idx="11">
                  <c:v>1</c:v>
                </c:pt>
                <c:pt idx="12">
                  <c:v>1.115</c:v>
                </c:pt>
                <c:pt idx="13">
                  <c:v>1.1499999999999999</c:v>
                </c:pt>
                <c:pt idx="14">
                  <c:v>1.18</c:v>
                </c:pt>
                <c:pt idx="15">
                  <c:v>1.22</c:v>
                </c:pt>
                <c:pt idx="16">
                  <c:v>1.22</c:v>
                </c:pt>
                <c:pt idx="17">
                  <c:v>0</c:v>
                </c:pt>
                <c:pt idx="18">
                  <c:v>0.25</c:v>
                </c:pt>
                <c:pt idx="19">
                  <c:v>0.25</c:v>
                </c:pt>
                <c:pt idx="20">
                  <c:v>0</c:v>
                </c:pt>
                <c:pt idx="21">
                  <c:v>0</c:v>
                </c:pt>
              </c:numCache>
            </c:numRef>
          </c:val>
          <c:extLst>
            <c:ext xmlns:c16="http://schemas.microsoft.com/office/drawing/2014/chart" uri="{C3380CC4-5D6E-409C-BE32-E72D297353CC}">
              <c16:uniqueId val="{00000001-F406-4FBF-8B64-4EA8100D4FE8}"/>
            </c:ext>
          </c:extLst>
        </c:ser>
        <c:dLbls>
          <c:showLegendKey val="0"/>
          <c:showVal val="0"/>
          <c:showCatName val="0"/>
          <c:showSerName val="0"/>
          <c:showPercent val="0"/>
          <c:showBubbleSize val="0"/>
        </c:dLbls>
        <c:gapWidth val="219"/>
        <c:overlap val="-27"/>
        <c:axId val="718904952"/>
        <c:axId val="718901344"/>
      </c:barChart>
      <c:lineChart>
        <c:grouping val="standard"/>
        <c:varyColors val="0"/>
        <c:ser>
          <c:idx val="2"/>
          <c:order val="2"/>
          <c:tx>
            <c:strRef>
              <c:f>'Dividend History'!$F$6:$F$8</c:f>
              <c:strCache>
                <c:ptCount val="3"/>
                <c:pt idx="0">
                  <c:v>Total Dividend</c:v>
                </c:pt>
              </c:strCache>
            </c:strRef>
          </c:tx>
          <c:spPr>
            <a:ln w="28575" cap="rnd">
              <a:solidFill>
                <a:schemeClr val="accent3"/>
              </a:solidFill>
              <a:round/>
            </a:ln>
            <a:effectLst/>
          </c:spPr>
          <c:marker>
            <c:symbol val="none"/>
          </c:marker>
          <c:cat>
            <c:strRef>
              <c:f>'Dividend History'!$C$9:$C$30</c:f>
              <c:strCache>
                <c:ptCount val="22"/>
                <c:pt idx="0">
                  <c:v>Mar-4</c:v>
                </c:pt>
                <c:pt idx="1">
                  <c:v>Mar-5</c:v>
                </c:pt>
                <c:pt idx="2">
                  <c:v>Mar-6</c:v>
                </c:pt>
                <c:pt idx="3">
                  <c:v>Mar-7</c:v>
                </c:pt>
                <c:pt idx="4">
                  <c:v>Mar-8</c:v>
                </c:pt>
                <c:pt idx="5">
                  <c:v>Mar-9</c:v>
                </c:pt>
                <c:pt idx="6">
                  <c:v>Mar-10</c:v>
                </c:pt>
                <c:pt idx="7">
                  <c:v>Mar-11</c:v>
                </c:pt>
                <c:pt idx="8">
                  <c:v>Mar-12</c:v>
                </c:pt>
                <c:pt idx="9">
                  <c:v>Mar-13</c:v>
                </c:pt>
                <c:pt idx="10">
                  <c:v>Mar-14</c:v>
                </c:pt>
                <c:pt idx="11">
                  <c:v>Mar-15</c:v>
                </c:pt>
                <c:pt idx="12">
                  <c:v>Mar-16</c:v>
                </c:pt>
                <c:pt idx="13">
                  <c:v>Mar-17</c:v>
                </c:pt>
                <c:pt idx="14">
                  <c:v>Mar-18</c:v>
                </c:pt>
                <c:pt idx="15">
                  <c:v>Mar-19</c:v>
                </c:pt>
                <c:pt idx="16">
                  <c:v>Mar-20</c:v>
                </c:pt>
                <c:pt idx="17">
                  <c:v>Mar-21</c:v>
                </c:pt>
                <c:pt idx="18">
                  <c:v>Mar-22</c:v>
                </c:pt>
                <c:pt idx="19">
                  <c:v>Mar-23</c:v>
                </c:pt>
                <c:pt idx="20">
                  <c:v>Mar-24</c:v>
                </c:pt>
                <c:pt idx="21">
                  <c:v>Mar-25</c:v>
                </c:pt>
              </c:strCache>
            </c:strRef>
          </c:cat>
          <c:val>
            <c:numRef>
              <c:f>'Dividend History'!$F$9:$F$30</c:f>
              <c:numCache>
                <c:formatCode>_(* #,##0.00_);_(* \(#,##0.00\);_(* "-"??_);_(@_)</c:formatCode>
                <c:ptCount val="22"/>
                <c:pt idx="0">
                  <c:v>0.1</c:v>
                </c:pt>
                <c:pt idx="1">
                  <c:v>0.125</c:v>
                </c:pt>
                <c:pt idx="2">
                  <c:v>0.15</c:v>
                </c:pt>
                <c:pt idx="3">
                  <c:v>0.17499999999999999</c:v>
                </c:pt>
                <c:pt idx="4">
                  <c:v>0.8</c:v>
                </c:pt>
                <c:pt idx="5">
                  <c:v>1</c:v>
                </c:pt>
                <c:pt idx="6">
                  <c:v>1.03</c:v>
                </c:pt>
                <c:pt idx="7">
                  <c:v>1.06</c:v>
                </c:pt>
                <c:pt idx="8">
                  <c:v>1.08</c:v>
                </c:pt>
                <c:pt idx="9">
                  <c:v>1.08</c:v>
                </c:pt>
                <c:pt idx="10">
                  <c:v>1.1200000000000001</c:v>
                </c:pt>
                <c:pt idx="11">
                  <c:v>1.35</c:v>
                </c:pt>
                <c:pt idx="12">
                  <c:v>1.5</c:v>
                </c:pt>
                <c:pt idx="13">
                  <c:v>1.5499999999999998</c:v>
                </c:pt>
                <c:pt idx="14">
                  <c:v>1.5999999999999999</c:v>
                </c:pt>
                <c:pt idx="15">
                  <c:v>1.66</c:v>
                </c:pt>
                <c:pt idx="16">
                  <c:v>1.67</c:v>
                </c:pt>
                <c:pt idx="17">
                  <c:v>0.45</c:v>
                </c:pt>
                <c:pt idx="18">
                  <c:v>0.5</c:v>
                </c:pt>
                <c:pt idx="19">
                  <c:v>0.5</c:v>
                </c:pt>
                <c:pt idx="20">
                  <c:v>0</c:v>
                </c:pt>
                <c:pt idx="21">
                  <c:v>0</c:v>
                </c:pt>
              </c:numCache>
            </c:numRef>
          </c:val>
          <c:smooth val="0"/>
          <c:extLst>
            <c:ext xmlns:c16="http://schemas.microsoft.com/office/drawing/2014/chart" uri="{C3380CC4-5D6E-409C-BE32-E72D297353CC}">
              <c16:uniqueId val="{00000002-F406-4FBF-8B64-4EA8100D4FE8}"/>
            </c:ext>
          </c:extLst>
        </c:ser>
        <c:dLbls>
          <c:showLegendKey val="0"/>
          <c:showVal val="0"/>
          <c:showCatName val="0"/>
          <c:showSerName val="0"/>
          <c:showPercent val="0"/>
          <c:showBubbleSize val="0"/>
        </c:dLbls>
        <c:marker val="1"/>
        <c:smooth val="0"/>
        <c:axId val="718904952"/>
        <c:axId val="718901344"/>
      </c:lineChart>
      <c:catAx>
        <c:axId val="718904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8901344"/>
        <c:crosses val="autoZero"/>
        <c:auto val="1"/>
        <c:lblAlgn val="ctr"/>
        <c:lblOffset val="100"/>
        <c:noMultiLvlLbl val="0"/>
      </c:catAx>
      <c:valAx>
        <c:axId val="718901344"/>
        <c:scaling>
          <c:orientation val="minMax"/>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89049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6483023087932811E-2"/>
          <c:y val="5.1400554097404488E-2"/>
          <c:w val="0.81924297618600561"/>
          <c:h val="0.8326195683872849"/>
        </c:manualLayout>
      </c:layout>
      <c:barChart>
        <c:barDir val="col"/>
        <c:grouping val="stacked"/>
        <c:varyColors val="0"/>
        <c:ser>
          <c:idx val="1"/>
          <c:order val="0"/>
          <c:tx>
            <c:strRef>
              <c:f>'Revenue and AUM'!$D$8</c:f>
              <c:strCache>
                <c:ptCount val="1"/>
                <c:pt idx="0">
                  <c:v>FPAM Revenue</c:v>
                </c:pt>
              </c:strCache>
            </c:strRef>
          </c:tx>
          <c:spPr>
            <a:solidFill>
              <a:srgbClr val="F6A44E"/>
            </a:solidFill>
            <a:ln>
              <a:noFill/>
            </a:ln>
            <a:effectLst/>
          </c:spPr>
          <c:invertIfNegative val="0"/>
          <c:cat>
            <c:strRef>
              <c:f>'Revenue and AUM'!$B$9:$B$21</c:f>
              <c:strCache>
                <c:ptCount val="13"/>
                <c:pt idx="0">
                  <c:v>Mar-13</c:v>
                </c:pt>
                <c:pt idx="1">
                  <c:v>Mar-14</c:v>
                </c:pt>
                <c:pt idx="2">
                  <c:v>Mar-15</c:v>
                </c:pt>
                <c:pt idx="3">
                  <c:v>Mar-16</c:v>
                </c:pt>
                <c:pt idx="4">
                  <c:v>Mar-17</c:v>
                </c:pt>
                <c:pt idx="5">
                  <c:v>Mar-18</c:v>
                </c:pt>
                <c:pt idx="6">
                  <c:v>Mar-19</c:v>
                </c:pt>
                <c:pt idx="7">
                  <c:v>Mar-20</c:v>
                </c:pt>
                <c:pt idx="8">
                  <c:v>Mar-21</c:v>
                </c:pt>
                <c:pt idx="9">
                  <c:v>Mar-22</c:v>
                </c:pt>
                <c:pt idx="10">
                  <c:v>Mar-23</c:v>
                </c:pt>
                <c:pt idx="11">
                  <c:v>Mar-24</c:v>
                </c:pt>
                <c:pt idx="12">
                  <c:v>Mar-25</c:v>
                </c:pt>
              </c:strCache>
            </c:strRef>
          </c:cat>
          <c:val>
            <c:numRef>
              <c:f>'Revenue and AUM'!$D$9:$D$21</c:f>
              <c:numCache>
                <c:formatCode>_-* #,##0_-;\-* #,##0_-;_-* "-"??_-;_-@_-</c:formatCode>
                <c:ptCount val="13"/>
                <c:pt idx="0">
                  <c:v>4022000</c:v>
                </c:pt>
                <c:pt idx="1">
                  <c:v>3817000</c:v>
                </c:pt>
                <c:pt idx="2">
                  <c:v>2775000</c:v>
                </c:pt>
                <c:pt idx="3">
                  <c:v>1764000</c:v>
                </c:pt>
                <c:pt idx="4">
                  <c:v>2046000</c:v>
                </c:pt>
                <c:pt idx="5">
                  <c:v>2731000</c:v>
                </c:pt>
                <c:pt idx="6">
                  <c:v>3420000</c:v>
                </c:pt>
                <c:pt idx="7">
                  <c:v>3483000</c:v>
                </c:pt>
                <c:pt idx="8">
                  <c:v>3345000</c:v>
                </c:pt>
                <c:pt idx="9">
                  <c:v>3463000</c:v>
                </c:pt>
                <c:pt idx="10">
                  <c:v>2892000</c:v>
                </c:pt>
                <c:pt idx="11">
                  <c:v>2947000</c:v>
                </c:pt>
                <c:pt idx="12">
                  <c:v>2262000</c:v>
                </c:pt>
              </c:numCache>
            </c:numRef>
          </c:val>
          <c:extLst>
            <c:ext xmlns:c16="http://schemas.microsoft.com/office/drawing/2014/chart" uri="{C3380CC4-5D6E-409C-BE32-E72D297353CC}">
              <c16:uniqueId val="{00000000-0F00-4352-AE0F-D8E34A91F5D8}"/>
            </c:ext>
          </c:extLst>
        </c:ser>
        <c:ser>
          <c:idx val="0"/>
          <c:order val="1"/>
          <c:tx>
            <c:strRef>
              <c:f>'Revenue and AUM'!$C$8</c:f>
              <c:strCache>
                <c:ptCount val="1"/>
                <c:pt idx="0">
                  <c:v>Performance Fee</c:v>
                </c:pt>
              </c:strCache>
            </c:strRef>
          </c:tx>
          <c:spPr>
            <a:solidFill>
              <a:srgbClr val="C0C0C0"/>
            </a:solidFill>
          </c:spPr>
          <c:invertIfNegative val="0"/>
          <c:cat>
            <c:strRef>
              <c:f>'Revenue and AUM'!$B$9:$B$21</c:f>
              <c:strCache>
                <c:ptCount val="13"/>
                <c:pt idx="0">
                  <c:v>Mar-13</c:v>
                </c:pt>
                <c:pt idx="1">
                  <c:v>Mar-14</c:v>
                </c:pt>
                <c:pt idx="2">
                  <c:v>Mar-15</c:v>
                </c:pt>
                <c:pt idx="3">
                  <c:v>Mar-16</c:v>
                </c:pt>
                <c:pt idx="4">
                  <c:v>Mar-17</c:v>
                </c:pt>
                <c:pt idx="5">
                  <c:v>Mar-18</c:v>
                </c:pt>
                <c:pt idx="6">
                  <c:v>Mar-19</c:v>
                </c:pt>
                <c:pt idx="7">
                  <c:v>Mar-20</c:v>
                </c:pt>
                <c:pt idx="8">
                  <c:v>Mar-21</c:v>
                </c:pt>
                <c:pt idx="9">
                  <c:v>Mar-22</c:v>
                </c:pt>
                <c:pt idx="10">
                  <c:v>Mar-23</c:v>
                </c:pt>
                <c:pt idx="11">
                  <c:v>Mar-24</c:v>
                </c:pt>
                <c:pt idx="12">
                  <c:v>Mar-25</c:v>
                </c:pt>
              </c:strCache>
            </c:strRef>
          </c:cat>
          <c:val>
            <c:numRef>
              <c:f>'Revenue and AUM'!$C$9:$C$21</c:f>
              <c:numCache>
                <c:formatCode>_-* #,##0_-;\-* #,##0_-;_-* "-"??_-;_-@_-</c:formatCode>
                <c:ptCount val="13"/>
                <c:pt idx="0">
                  <c:v>0</c:v>
                </c:pt>
                <c:pt idx="1">
                  <c:v>451000</c:v>
                </c:pt>
                <c:pt idx="2">
                  <c:v>3365000</c:v>
                </c:pt>
                <c:pt idx="3">
                  <c:v>1131000</c:v>
                </c:pt>
                <c:pt idx="4">
                  <c:v>0</c:v>
                </c:pt>
                <c:pt idx="5">
                  <c:v>189000</c:v>
                </c:pt>
                <c:pt idx="6">
                  <c:v>1541000</c:v>
                </c:pt>
                <c:pt idx="7">
                  <c:v>415000</c:v>
                </c:pt>
                <c:pt idx="8">
                  <c:v>40000</c:v>
                </c:pt>
                <c:pt idx="9">
                  <c:v>578000</c:v>
                </c:pt>
                <c:pt idx="10">
                  <c:v>-372000</c:v>
                </c:pt>
                <c:pt idx="11">
                  <c:v>0</c:v>
                </c:pt>
                <c:pt idx="12">
                  <c:v>0</c:v>
                </c:pt>
              </c:numCache>
            </c:numRef>
          </c:val>
          <c:extLst>
            <c:ext xmlns:c16="http://schemas.microsoft.com/office/drawing/2014/chart" uri="{C3380CC4-5D6E-409C-BE32-E72D297353CC}">
              <c16:uniqueId val="{00000001-0F00-4352-AE0F-D8E34A91F5D8}"/>
            </c:ext>
          </c:extLst>
        </c:ser>
        <c:dLbls>
          <c:showLegendKey val="0"/>
          <c:showVal val="0"/>
          <c:showCatName val="0"/>
          <c:showSerName val="0"/>
          <c:showPercent val="0"/>
          <c:showBubbleSize val="0"/>
        </c:dLbls>
        <c:gapWidth val="150"/>
        <c:overlap val="100"/>
        <c:axId val="127775200"/>
        <c:axId val="127770888"/>
      </c:barChart>
      <c:lineChart>
        <c:grouping val="standard"/>
        <c:varyColors val="0"/>
        <c:ser>
          <c:idx val="3"/>
          <c:order val="3"/>
          <c:tx>
            <c:strRef>
              <c:f>'Revenue and AUM'!$F$8</c:f>
              <c:strCache>
                <c:ptCount val="1"/>
                <c:pt idx="0">
                  <c:v>3rd Party AUM</c:v>
                </c:pt>
              </c:strCache>
            </c:strRef>
          </c:tx>
          <c:spPr>
            <a:ln w="25400">
              <a:solidFill>
                <a:srgbClr val="8F77AD"/>
              </a:solidFill>
            </a:ln>
          </c:spPr>
          <c:marker>
            <c:symbol val="triangle"/>
            <c:size val="6"/>
            <c:spPr>
              <a:solidFill>
                <a:srgbClr val="8F77AD"/>
              </a:solidFill>
              <a:ln>
                <a:solidFill>
                  <a:srgbClr val="8F77AD"/>
                </a:solidFill>
              </a:ln>
            </c:spPr>
          </c:marker>
          <c:cat>
            <c:strRef>
              <c:f>'Revenue and AUM'!$B$9:$B$21</c:f>
              <c:strCache>
                <c:ptCount val="13"/>
                <c:pt idx="0">
                  <c:v>Mar-13</c:v>
                </c:pt>
                <c:pt idx="1">
                  <c:v>Mar-14</c:v>
                </c:pt>
                <c:pt idx="2">
                  <c:v>Mar-15</c:v>
                </c:pt>
                <c:pt idx="3">
                  <c:v>Mar-16</c:v>
                </c:pt>
                <c:pt idx="4">
                  <c:v>Mar-17</c:v>
                </c:pt>
                <c:pt idx="5">
                  <c:v>Mar-18</c:v>
                </c:pt>
                <c:pt idx="6">
                  <c:v>Mar-19</c:v>
                </c:pt>
                <c:pt idx="7">
                  <c:v>Mar-20</c:v>
                </c:pt>
                <c:pt idx="8">
                  <c:v>Mar-21</c:v>
                </c:pt>
                <c:pt idx="9">
                  <c:v>Mar-22</c:v>
                </c:pt>
                <c:pt idx="10">
                  <c:v>Mar-23</c:v>
                </c:pt>
                <c:pt idx="11">
                  <c:v>Mar-24</c:v>
                </c:pt>
                <c:pt idx="12">
                  <c:v>Mar-25</c:v>
                </c:pt>
              </c:strCache>
            </c:strRef>
          </c:cat>
          <c:val>
            <c:numRef>
              <c:f>'Revenue and AUM'!$F$9:$F$21</c:f>
              <c:numCache>
                <c:formatCode>_-* #,##0_-;\-* #,##0_-;_-* "-"??_-;_-@_-</c:formatCode>
                <c:ptCount val="13"/>
                <c:pt idx="0">
                  <c:v>331000000</c:v>
                </c:pt>
                <c:pt idx="1">
                  <c:v>270750000</c:v>
                </c:pt>
                <c:pt idx="2">
                  <c:v>185000000</c:v>
                </c:pt>
                <c:pt idx="3">
                  <c:v>196100000</c:v>
                </c:pt>
                <c:pt idx="4">
                  <c:v>313000000</c:v>
                </c:pt>
                <c:pt idx="5">
                  <c:v>454360000</c:v>
                </c:pt>
                <c:pt idx="6">
                  <c:v>611070000</c:v>
                </c:pt>
                <c:pt idx="7">
                  <c:v>567000000</c:v>
                </c:pt>
                <c:pt idx="8">
                  <c:v>527200000</c:v>
                </c:pt>
                <c:pt idx="9">
                  <c:v>516500000</c:v>
                </c:pt>
                <c:pt idx="10">
                  <c:v>400400000</c:v>
                </c:pt>
                <c:pt idx="11">
                  <c:v>221800000</c:v>
                </c:pt>
                <c:pt idx="12">
                  <c:v>164000000</c:v>
                </c:pt>
              </c:numCache>
            </c:numRef>
          </c:val>
          <c:smooth val="0"/>
          <c:extLst>
            <c:ext xmlns:c16="http://schemas.microsoft.com/office/drawing/2014/chart" uri="{C3380CC4-5D6E-409C-BE32-E72D297353CC}">
              <c16:uniqueId val="{00000002-0F00-4352-AE0F-D8E34A91F5D8}"/>
            </c:ext>
          </c:extLst>
        </c:ser>
        <c:dLbls>
          <c:showLegendKey val="0"/>
          <c:showVal val="0"/>
          <c:showCatName val="0"/>
          <c:showSerName val="0"/>
          <c:showPercent val="0"/>
          <c:showBubbleSize val="0"/>
        </c:dLbls>
        <c:marker val="1"/>
        <c:smooth val="0"/>
        <c:axId val="127770496"/>
        <c:axId val="127772064"/>
        <c:extLst>
          <c:ext xmlns:c15="http://schemas.microsoft.com/office/drawing/2012/chart" uri="{02D57815-91ED-43cb-92C2-25804820EDAC}">
            <c15:filteredLineSeries>
              <c15:ser>
                <c:idx val="2"/>
                <c:order val="2"/>
                <c:tx>
                  <c:strRef>
                    <c:extLst>
                      <c:ext uri="{02D57815-91ED-43cb-92C2-25804820EDAC}">
                        <c15:formulaRef>
                          <c15:sqref>'https://fprop-my.sharepoint.com/personal/alexander_cayzer_fprop_com/Documents/Desktop/[Fprop - Prelims Graphs.xlsx]Fund Management'!$E$7</c15:sqref>
                        </c15:formulaRef>
                      </c:ext>
                    </c:extLst>
                    <c:strCache>
                      <c:ptCount val="1"/>
                      <c:pt idx="0">
                        <c:v>Total</c:v>
                      </c:pt>
                    </c:strCache>
                  </c:strRef>
                </c:tx>
                <c:marker>
                  <c:spPr>
                    <a:solidFill>
                      <a:srgbClr val="8E49BE"/>
                    </a:solidFill>
                    <a:ln>
                      <a:solidFill>
                        <a:srgbClr val="8E49BE"/>
                      </a:solidFill>
                    </a:ln>
                  </c:spPr>
                </c:marker>
                <c:cat>
                  <c:strRef>
                    <c:extLst>
                      <c:ext uri="{02D57815-91ED-43cb-92C2-25804820EDAC}">
                        <c15:formulaRef>
                          <c15:sqref>'Revenue and AUM'!$B$9:$B$21</c15:sqref>
                        </c15:formulaRef>
                      </c:ext>
                    </c:extLst>
                    <c:strCache>
                      <c:ptCount val="13"/>
                      <c:pt idx="0">
                        <c:v>Mar-13</c:v>
                      </c:pt>
                      <c:pt idx="1">
                        <c:v>Mar-14</c:v>
                      </c:pt>
                      <c:pt idx="2">
                        <c:v>Mar-15</c:v>
                      </c:pt>
                      <c:pt idx="3">
                        <c:v>Mar-16</c:v>
                      </c:pt>
                      <c:pt idx="4">
                        <c:v>Mar-17</c:v>
                      </c:pt>
                      <c:pt idx="5">
                        <c:v>Mar-18</c:v>
                      </c:pt>
                      <c:pt idx="6">
                        <c:v>Mar-19</c:v>
                      </c:pt>
                      <c:pt idx="7">
                        <c:v>Mar-20</c:v>
                      </c:pt>
                      <c:pt idx="8">
                        <c:v>Mar-21</c:v>
                      </c:pt>
                      <c:pt idx="9">
                        <c:v>Mar-22</c:v>
                      </c:pt>
                      <c:pt idx="10">
                        <c:v>Mar-23</c:v>
                      </c:pt>
                      <c:pt idx="11">
                        <c:v>Mar-24</c:v>
                      </c:pt>
                      <c:pt idx="12">
                        <c:v>Mar-25</c:v>
                      </c:pt>
                    </c:strCache>
                  </c:strRef>
                </c:cat>
                <c:val>
                  <c:numRef>
                    <c:extLst>
                      <c:ext uri="{02D57815-91ED-43cb-92C2-25804820EDAC}">
                        <c15:formulaRef>
                          <c15:sqref>'[2]Fund Management'!$E$8:$E$16</c15:sqref>
                        </c15:formulaRef>
                      </c:ext>
                    </c:extLst>
                    <c:numCache>
                      <c:formatCode>General</c:formatCode>
                      <c:ptCount val="9"/>
                      <c:pt idx="0">
                        <c:v>4022000</c:v>
                      </c:pt>
                      <c:pt idx="1">
                        <c:v>4268000</c:v>
                      </c:pt>
                      <c:pt idx="2">
                        <c:v>6140000</c:v>
                      </c:pt>
                      <c:pt idx="3">
                        <c:v>2895000</c:v>
                      </c:pt>
                      <c:pt idx="4">
                        <c:v>2046000</c:v>
                      </c:pt>
                      <c:pt idx="5">
                        <c:v>2920000</c:v>
                      </c:pt>
                      <c:pt idx="6">
                        <c:v>4961000</c:v>
                      </c:pt>
                      <c:pt idx="7">
                        <c:v>3898000</c:v>
                      </c:pt>
                      <c:pt idx="8">
                        <c:v>3385000</c:v>
                      </c:pt>
                    </c:numCache>
                  </c:numRef>
                </c:val>
                <c:smooth val="0"/>
                <c:extLst>
                  <c:ext xmlns:c16="http://schemas.microsoft.com/office/drawing/2014/chart" uri="{C3380CC4-5D6E-409C-BE32-E72D297353CC}">
                    <c16:uniqueId val="{00000003-0F00-4352-AE0F-D8E34A91F5D8}"/>
                  </c:ext>
                </c:extLst>
              </c15:ser>
            </c15:filteredLineSeries>
          </c:ext>
        </c:extLst>
      </c:lineChart>
      <c:catAx>
        <c:axId val="127775200"/>
        <c:scaling>
          <c:orientation val="minMax"/>
        </c:scaling>
        <c:delete val="0"/>
        <c:axPos val="b"/>
        <c:numFmt formatCode="General" sourceLinked="0"/>
        <c:majorTickMark val="out"/>
        <c:minorTickMark val="none"/>
        <c:tickLblPos val="nextTo"/>
        <c:txPr>
          <a:bodyPr/>
          <a:lstStyle/>
          <a:p>
            <a:pPr algn="ctr">
              <a:defRPr lang="en-US"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7770888"/>
        <c:crosses val="autoZero"/>
        <c:auto val="1"/>
        <c:lblAlgn val="ctr"/>
        <c:lblOffset val="100"/>
        <c:noMultiLvlLbl val="0"/>
      </c:catAx>
      <c:valAx>
        <c:axId val="127770888"/>
        <c:scaling>
          <c:orientation val="minMax"/>
          <c:max val="10000000"/>
        </c:scaling>
        <c:delete val="0"/>
        <c:axPos val="l"/>
        <c:majorGridlines>
          <c:spPr>
            <a:ln>
              <a:noFill/>
            </a:ln>
          </c:spPr>
        </c:majorGridlines>
        <c:numFmt formatCode="_-* #,##0_-;\-* #,##0_-;_-* &quot;-&quot;??_-;_-@_-" sourceLinked="1"/>
        <c:majorTickMark val="out"/>
        <c:minorTickMark val="none"/>
        <c:tickLblPos val="nextTo"/>
        <c:txPr>
          <a:bodyPr/>
          <a:lstStyle/>
          <a:p>
            <a:pPr algn="ctr">
              <a:defRPr lang="en-US"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7775200"/>
        <c:crosses val="autoZero"/>
        <c:crossBetween val="between"/>
        <c:dispUnits>
          <c:builtInUnit val="millions"/>
          <c:dispUnitsLbl>
            <c:layout>
              <c:manualLayout>
                <c:xMode val="edge"/>
                <c:yMode val="edge"/>
                <c:x val="1.0598837743596493E-2"/>
                <c:y val="0.3583345111658523"/>
              </c:manualLayout>
            </c:layout>
            <c:tx>
              <c:rich>
                <a:bodyPr/>
                <a:lstStyle/>
                <a:p>
                  <a:pPr algn="ctr" rtl="0">
                    <a:defRPr lang="en-GB" sz="9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sz="9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rPr>
                    <a:t>Revenue (£ Million)</a:t>
                  </a:r>
                </a:p>
              </c:rich>
            </c:tx>
          </c:dispUnitsLbl>
        </c:dispUnits>
      </c:valAx>
      <c:valAx>
        <c:axId val="127772064"/>
        <c:scaling>
          <c:orientation val="minMax"/>
          <c:min val="0"/>
        </c:scaling>
        <c:delete val="0"/>
        <c:axPos val="r"/>
        <c:numFmt formatCode="_-* #,##0_-;\-* #,##0_-;_-* &quot;-&quot;??_-;_-@_-" sourceLinked="1"/>
        <c:majorTickMark val="out"/>
        <c:minorTickMark val="none"/>
        <c:tickLblPos val="nextTo"/>
        <c:txPr>
          <a:bodyPr/>
          <a:lstStyle/>
          <a:p>
            <a:pPr algn="ctr">
              <a:defRPr lang="en-US"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7770496"/>
        <c:crosses val="max"/>
        <c:crossBetween val="between"/>
        <c:dispUnits>
          <c:builtInUnit val="millions"/>
          <c:dispUnitsLbl>
            <c:layout>
              <c:manualLayout>
                <c:xMode val="edge"/>
                <c:yMode val="edge"/>
                <c:x val="0.95403197402332995"/>
                <c:y val="0.38831904229877018"/>
              </c:manualLayout>
            </c:layout>
            <c:tx>
              <c:rich>
                <a:bodyPr/>
                <a:lstStyle/>
                <a:p>
                  <a:pPr algn="ctr" rtl="0">
                    <a:defRPr lang="en-GB" sz="9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sz="9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rPr>
                    <a:t> AUM (£ Million)</a:t>
                  </a:r>
                </a:p>
              </c:rich>
            </c:tx>
          </c:dispUnitsLbl>
        </c:dispUnits>
      </c:valAx>
      <c:catAx>
        <c:axId val="127770496"/>
        <c:scaling>
          <c:orientation val="minMax"/>
        </c:scaling>
        <c:delete val="1"/>
        <c:axPos val="b"/>
        <c:numFmt formatCode="General" sourceLinked="1"/>
        <c:majorTickMark val="out"/>
        <c:minorTickMark val="none"/>
        <c:tickLblPos val="none"/>
        <c:crossAx val="127772064"/>
        <c:crosses val="autoZero"/>
        <c:auto val="1"/>
        <c:lblAlgn val="ctr"/>
        <c:lblOffset val="100"/>
        <c:noMultiLvlLbl val="0"/>
      </c:catAx>
      <c:spPr>
        <a:noFill/>
        <a:ln>
          <a:noFill/>
        </a:ln>
      </c:spPr>
    </c:plotArea>
    <c:legend>
      <c:legendPos val="r"/>
      <c:layout>
        <c:manualLayout>
          <c:xMode val="edge"/>
          <c:yMode val="edge"/>
          <c:x val="0.16353977343183471"/>
          <c:y val="3.2928831993969498E-3"/>
          <c:w val="0.67324176380562395"/>
          <c:h val="0.17041469800374215"/>
        </c:manualLayout>
      </c:layout>
      <c:overlay val="0"/>
      <c:txPr>
        <a:bodyPr/>
        <a:lstStyle/>
        <a:p>
          <a:pPr algn="ctr">
            <a:defRPr lang="en-US"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c:spPr>
  <c:txPr>
    <a:bodyPr/>
    <a:lstStyle/>
    <a:p>
      <a:pPr>
        <a:defRPr sz="900">
          <a:latin typeface="Arial" panose="020B0604020202020204" pitchFamily="34" charset="0"/>
          <a:cs typeface="Arial" panose="020B0604020202020204" pitchFamily="34" charset="0"/>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By Geography</a:t>
            </a:r>
          </a:p>
        </c:rich>
      </c:tx>
      <c:layout>
        <c:manualLayout>
          <c:xMode val="edge"/>
          <c:yMode val="edge"/>
          <c:x val="0.40582704553897031"/>
          <c:y val="0.4729406913050330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081244987200244"/>
          <c:y val="2.2976806183080786E-2"/>
          <c:w val="0.73019666506349246"/>
          <c:h val="0.95912321306640713"/>
        </c:manualLayout>
      </c:layout>
      <c:doughnutChart>
        <c:varyColors val="1"/>
        <c:ser>
          <c:idx val="0"/>
          <c:order val="0"/>
          <c:dPt>
            <c:idx val="0"/>
            <c:bubble3D val="0"/>
            <c:spPr>
              <a:solidFill>
                <a:srgbClr val="7030A0"/>
              </a:solidFill>
              <a:ln w="19050">
                <a:solidFill>
                  <a:schemeClr val="lt1"/>
                </a:solidFill>
              </a:ln>
              <a:effectLst/>
            </c:spPr>
            <c:extLst>
              <c:ext xmlns:c16="http://schemas.microsoft.com/office/drawing/2014/chart" uri="{C3380CC4-5D6E-409C-BE32-E72D297353CC}">
                <c16:uniqueId val="{00000001-340F-42E3-B073-EA73F5E03AD5}"/>
              </c:ext>
            </c:extLst>
          </c:dPt>
          <c:dPt>
            <c:idx val="1"/>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3-340F-42E3-B073-EA73F5E03AD5}"/>
              </c:ext>
            </c:extLst>
          </c:dPt>
          <c:dPt>
            <c:idx val="2"/>
            <c:bubble3D val="0"/>
            <c:spPr>
              <a:solidFill>
                <a:srgbClr val="F4A22A"/>
              </a:solidFill>
              <a:ln w="19050">
                <a:solidFill>
                  <a:schemeClr val="lt1"/>
                </a:solidFill>
              </a:ln>
              <a:effectLst/>
            </c:spPr>
            <c:extLst>
              <c:ext xmlns:c16="http://schemas.microsoft.com/office/drawing/2014/chart" uri="{C3380CC4-5D6E-409C-BE32-E72D297353CC}">
                <c16:uniqueId val="{00000005-340F-42E3-B073-EA73F5E03AD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'AUM - Segmental'!$B$43:$B$45</c:f>
              <c:strCache>
                <c:ptCount val="3"/>
                <c:pt idx="0">
                  <c:v>POLAND</c:v>
                </c:pt>
                <c:pt idx="1">
                  <c:v>ROMANIA</c:v>
                </c:pt>
                <c:pt idx="2">
                  <c:v>UK</c:v>
                </c:pt>
              </c:strCache>
            </c:strRef>
          </c:cat>
          <c:val>
            <c:numRef>
              <c:f>'AUM - Segmental'!$C$43:$C$45</c:f>
              <c:numCache>
                <c:formatCode>_-* #,##0_-;\-* #,##0_-;_-* "-"??_-;_-@_-</c:formatCode>
                <c:ptCount val="3"/>
                <c:pt idx="0">
                  <c:v>99096158.674366057</c:v>
                </c:pt>
                <c:pt idx="1">
                  <c:v>8034145.1167461704</c:v>
                </c:pt>
                <c:pt idx="2">
                  <c:v>56775000</c:v>
                </c:pt>
              </c:numCache>
            </c:numRef>
          </c:val>
          <c:extLst>
            <c:ext xmlns:c16="http://schemas.microsoft.com/office/drawing/2014/chart" uri="{C3380CC4-5D6E-409C-BE32-E72D297353CC}">
              <c16:uniqueId val="{00000006-340F-42E3-B073-EA73F5E03AD5}"/>
            </c:ext>
          </c:extLst>
        </c:ser>
        <c:dLbls>
          <c:showLegendKey val="0"/>
          <c:showVal val="1"/>
          <c:showCatName val="0"/>
          <c:showSerName val="0"/>
          <c:showPercent val="0"/>
          <c:showBubbleSize val="0"/>
          <c:showLeaderLines val="0"/>
        </c:dLbls>
        <c:firstSliceAng val="0"/>
        <c:holeSize val="4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By Sector</a:t>
            </a:r>
          </a:p>
        </c:rich>
      </c:tx>
      <c:layout>
        <c:manualLayout>
          <c:xMode val="edge"/>
          <c:yMode val="edge"/>
          <c:x val="0.44193867999160802"/>
          <c:y val="0.4688947520999637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471825876156944"/>
          <c:y val="4.3311950624999436E-2"/>
          <c:w val="0.6960454533098489"/>
          <c:h val="0.90186547046323395"/>
        </c:manualLayout>
      </c:layout>
      <c:doughnutChart>
        <c:varyColors val="1"/>
        <c:ser>
          <c:idx val="0"/>
          <c:order val="0"/>
          <c:dPt>
            <c:idx val="0"/>
            <c:bubble3D val="0"/>
            <c:spPr>
              <a:solidFill>
                <a:srgbClr val="F4A22A"/>
              </a:solidFill>
              <a:ln w="19050">
                <a:solidFill>
                  <a:schemeClr val="lt1"/>
                </a:solidFill>
              </a:ln>
              <a:effectLst/>
            </c:spPr>
            <c:extLst>
              <c:ext xmlns:c16="http://schemas.microsoft.com/office/drawing/2014/chart" uri="{C3380CC4-5D6E-409C-BE32-E72D297353CC}">
                <c16:uniqueId val="{00000001-5B8C-49C0-B9B0-4D8270151F76}"/>
              </c:ext>
            </c:extLst>
          </c:dPt>
          <c:dPt>
            <c:idx val="1"/>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3-5B8C-49C0-B9B0-4D8270151F76}"/>
              </c:ext>
            </c:extLst>
          </c:dPt>
          <c:dPt>
            <c:idx val="2"/>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5-5B8C-49C0-B9B0-4D8270151F76}"/>
              </c:ext>
            </c:extLst>
          </c:dPt>
          <c:dPt>
            <c:idx val="3"/>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7-5B8C-49C0-B9B0-4D8270151F76}"/>
              </c:ext>
            </c:extLst>
          </c:dPt>
          <c:dLbls>
            <c:dLbl>
              <c:idx val="1"/>
              <c:layout>
                <c:manualLayout>
                  <c:x val="5.3097219336251311E-3"/>
                  <c:y val="3.488917056628682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B8C-49C0-B9B0-4D8270151F7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'AUM - Segmental'!$B$53:$B$56</c:f>
              <c:strCache>
                <c:ptCount val="4"/>
                <c:pt idx="0">
                  <c:v>Office </c:v>
                </c:pt>
                <c:pt idx="1">
                  <c:v>Retail/Retail Warehousing</c:v>
                </c:pt>
                <c:pt idx="2">
                  <c:v>Supermarkets/ supermarket led</c:v>
                </c:pt>
                <c:pt idx="3">
                  <c:v>Shopping Centres</c:v>
                </c:pt>
              </c:strCache>
            </c:strRef>
          </c:cat>
          <c:val>
            <c:numRef>
              <c:f>'AUM - Segmental'!$F$53:$F$56</c:f>
              <c:numCache>
                <c:formatCode>_-* #,##0_-;\-* #,##0_-;_-* "-"??_-;_-@_-</c:formatCode>
                <c:ptCount val="4"/>
                <c:pt idx="0">
                  <c:v>94337478.031634435</c:v>
                </c:pt>
                <c:pt idx="1">
                  <c:v>6550000</c:v>
                </c:pt>
                <c:pt idx="2">
                  <c:v>11883839.65185371</c:v>
                </c:pt>
                <c:pt idx="3">
                  <c:v>51133986.107624069</c:v>
                </c:pt>
              </c:numCache>
            </c:numRef>
          </c:val>
          <c:extLst>
            <c:ext xmlns:c16="http://schemas.microsoft.com/office/drawing/2014/chart" uri="{C3380CC4-5D6E-409C-BE32-E72D297353CC}">
              <c16:uniqueId val="{00000008-5B8C-49C0-B9B0-4D8270151F76}"/>
            </c:ext>
          </c:extLst>
        </c:ser>
        <c:dLbls>
          <c:showLegendKey val="0"/>
          <c:showVal val="1"/>
          <c:showCatName val="0"/>
          <c:showSerName val="0"/>
          <c:showPercent val="0"/>
          <c:showBubbleSize val="0"/>
          <c:showLeaderLines val="0"/>
        </c:dLbls>
        <c:firstSliceAng val="0"/>
        <c:holeSize val="4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By Fund</a:t>
            </a:r>
          </a:p>
        </c:rich>
      </c:tx>
      <c:layout>
        <c:manualLayout>
          <c:xMode val="edge"/>
          <c:yMode val="edge"/>
          <c:x val="0.44352630260149245"/>
          <c:y val="0.4729407650462175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239940246957125"/>
          <c:y val="4.7319494383140016E-2"/>
          <c:w val="0.64612474565542111"/>
          <c:h val="0.92801428469641778"/>
        </c:manualLayout>
      </c:layout>
      <c:doughnutChart>
        <c:varyColors val="1"/>
        <c:ser>
          <c:idx val="0"/>
          <c:order val="0"/>
          <c:dPt>
            <c:idx val="0"/>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1-5B80-401E-9A3A-6F1A9D0AD232}"/>
              </c:ext>
            </c:extLst>
          </c:dPt>
          <c:dPt>
            <c:idx val="1"/>
            <c:bubble3D val="0"/>
            <c:spPr>
              <a:solidFill>
                <a:srgbClr val="F4A22A"/>
              </a:solidFill>
              <a:ln w="19050">
                <a:solidFill>
                  <a:schemeClr val="lt1"/>
                </a:solidFill>
              </a:ln>
              <a:effectLst/>
            </c:spPr>
            <c:extLst>
              <c:ext xmlns:c16="http://schemas.microsoft.com/office/drawing/2014/chart" uri="{C3380CC4-5D6E-409C-BE32-E72D297353CC}">
                <c16:uniqueId val="{00000003-5B80-401E-9A3A-6F1A9D0AD232}"/>
              </c:ext>
            </c:extLst>
          </c:dPt>
          <c:dPt>
            <c:idx val="2"/>
            <c:bubble3D val="0"/>
            <c:spPr>
              <a:solidFill>
                <a:srgbClr val="7030A0"/>
              </a:solidFill>
              <a:ln w="19050">
                <a:solidFill>
                  <a:schemeClr val="lt1"/>
                </a:solidFill>
              </a:ln>
              <a:effectLst/>
            </c:spPr>
            <c:extLst>
              <c:ext xmlns:c16="http://schemas.microsoft.com/office/drawing/2014/chart" uri="{C3380CC4-5D6E-409C-BE32-E72D297353CC}">
                <c16:uniqueId val="{00000005-5B80-401E-9A3A-6F1A9D0AD23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B80-401E-9A3A-6F1A9D0AD23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B80-401E-9A3A-6F1A9D0AD23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B80-401E-9A3A-6F1A9D0AD23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5B80-401E-9A3A-6F1A9D0AD232}"/>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5B80-401E-9A3A-6F1A9D0AD232}"/>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5B80-401E-9A3A-6F1A9D0AD232}"/>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5B80-401E-9A3A-6F1A9D0AD23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'AUM - Segmental'!$C$23:$C$32</c:f>
              <c:strCache>
                <c:ptCount val="10"/>
                <c:pt idx="0">
                  <c:v>OFFICES</c:v>
                </c:pt>
                <c:pt idx="1">
                  <c:v>SIPS</c:v>
                </c:pt>
                <c:pt idx="2">
                  <c:v>FOP</c:v>
                </c:pt>
                <c:pt idx="3">
                  <c:v>FGC</c:v>
                </c:pt>
                <c:pt idx="4">
                  <c:v>UKPPP</c:v>
                </c:pt>
                <c:pt idx="5">
                  <c:v>SPEC OPPS</c:v>
                </c:pt>
                <c:pt idx="6">
                  <c:v>FKR</c:v>
                </c:pt>
                <c:pt idx="7">
                  <c:v>FCL</c:v>
                </c:pt>
                <c:pt idx="8">
                  <c:v>FPL</c:v>
                </c:pt>
                <c:pt idx="9">
                  <c:v>FULCRUM</c:v>
                </c:pt>
              </c:strCache>
            </c:strRef>
          </c:cat>
          <c:val>
            <c:numRef>
              <c:f>'AUM - Segmental'!$D$23:$D$32</c:f>
              <c:numCache>
                <c:formatCode>_-* #,##0_-;\-* #,##0_-;_-* "-"??_-;_-@_-</c:formatCode>
                <c:ptCount val="10"/>
                <c:pt idx="0">
                  <c:v>27500000</c:v>
                </c:pt>
                <c:pt idx="1">
                  <c:v>3500000</c:v>
                </c:pt>
                <c:pt idx="2">
                  <c:v>59753954.305799641</c:v>
                </c:pt>
                <c:pt idx="3">
                  <c:v>23851368.315340195</c:v>
                </c:pt>
                <c:pt idx="4">
                  <c:v>2550000</c:v>
                </c:pt>
                <c:pt idx="5">
                  <c:v>9500000</c:v>
                </c:pt>
                <c:pt idx="6">
                  <c:v>15490836.05322621</c:v>
                </c:pt>
                <c:pt idx="7">
                  <c:v>8034145.1167461704</c:v>
                </c:pt>
                <c:pt idx="8">
                  <c:v>0</c:v>
                </c:pt>
                <c:pt idx="9">
                  <c:v>13725000</c:v>
                </c:pt>
              </c:numCache>
            </c:numRef>
          </c:val>
          <c:extLst>
            <c:ext xmlns:c16="http://schemas.microsoft.com/office/drawing/2014/chart" uri="{C3380CC4-5D6E-409C-BE32-E72D297353CC}">
              <c16:uniqueId val="{00000014-5B80-401E-9A3A-6F1A9D0AD232}"/>
            </c:ext>
          </c:extLst>
        </c:ser>
        <c:dLbls>
          <c:showLegendKey val="0"/>
          <c:showVal val="1"/>
          <c:showCatName val="0"/>
          <c:showSerName val="0"/>
          <c:showPercent val="0"/>
          <c:showBubbleSize val="0"/>
          <c:showLeaderLines val="0"/>
        </c:dLbls>
        <c:firstSliceAng val="0"/>
        <c:holeSize val="4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4204429806121784E-2"/>
          <c:y val="0.25920900315622802"/>
          <c:w val="0.93512451455189571"/>
          <c:h val="0.71592708184204257"/>
        </c:manualLayout>
      </c:layout>
      <c:barChart>
        <c:barDir val="col"/>
        <c:grouping val="clustered"/>
        <c:varyColors val="0"/>
        <c:ser>
          <c:idx val="0"/>
          <c:order val="0"/>
          <c:tx>
            <c:strRef>
              <c:f>'ROE &amp; IRR chart'!$A$5</c:f>
              <c:strCache>
                <c:ptCount val="1"/>
                <c:pt idx="0">
                  <c:v>IRR pa - Implied</c:v>
                </c:pt>
              </c:strCache>
            </c:strRef>
          </c:tx>
          <c:spPr>
            <a:solidFill>
              <a:schemeClr val="bg1">
                <a:lumMod val="75000"/>
              </a:schemeClr>
            </a:solidFill>
          </c:spPr>
          <c:invertIfNegative val="0"/>
          <c:cat>
            <c:strRef>
              <c:f>'ROE &amp; IRR chart'!$B$4:$L$4</c:f>
              <c:strCache>
                <c:ptCount val="11"/>
                <c:pt idx="0">
                  <c:v>5PT</c:v>
                </c:pt>
                <c:pt idx="1">
                  <c:v>UK PPP </c:v>
                </c:pt>
                <c:pt idx="2">
                  <c:v>OFFICES</c:v>
                </c:pt>
                <c:pt idx="3">
                  <c:v>SIPS</c:v>
                </c:pt>
                <c:pt idx="4">
                  <c:v>FOP</c:v>
                </c:pt>
                <c:pt idx="5">
                  <c:v>FGC</c:v>
                </c:pt>
                <c:pt idx="6">
                  <c:v>SPEC OPPS</c:v>
                </c:pt>
                <c:pt idx="7">
                  <c:v>FKR</c:v>
                </c:pt>
                <c:pt idx="8">
                  <c:v>FCL</c:v>
                </c:pt>
                <c:pt idx="9">
                  <c:v>FPL</c:v>
                </c:pt>
                <c:pt idx="10">
                  <c:v>FUL</c:v>
                </c:pt>
              </c:strCache>
            </c:strRef>
          </c:cat>
          <c:val>
            <c:numRef>
              <c:f>'ROE &amp; IRR chart'!$B$5:$L$5</c:f>
              <c:numCache>
                <c:formatCode>0.00%</c:formatCode>
                <c:ptCount val="11"/>
                <c:pt idx="0">
                  <c:v>0.10657120146665688</c:v>
                </c:pt>
                <c:pt idx="1">
                  <c:v>5.1999999999999998E-2</c:v>
                </c:pt>
                <c:pt idx="2">
                  <c:v>-5.8999999999999997E-2</c:v>
                </c:pt>
                <c:pt idx="3">
                  <c:v>1.4E-2</c:v>
                </c:pt>
                <c:pt idx="4">
                  <c:v>0.12341171055824285</c:v>
                </c:pt>
                <c:pt idx="5">
                  <c:v>0.1281150383737204</c:v>
                </c:pt>
                <c:pt idx="6">
                  <c:v>8.5000000000000006E-2</c:v>
                </c:pt>
                <c:pt idx="7">
                  <c:v>-2.8590341031304867E-3</c:v>
                </c:pt>
                <c:pt idx="8">
                  <c:v>0.133219672735295</c:v>
                </c:pt>
                <c:pt idx="9">
                  <c:v>-0.21645988246150016</c:v>
                </c:pt>
                <c:pt idx="10">
                  <c:v>-1.7999999999999999E-2</c:v>
                </c:pt>
              </c:numCache>
            </c:numRef>
          </c:val>
          <c:extLst xmlns:c15="http://schemas.microsoft.com/office/drawing/2012/chart">
            <c:ext xmlns:c16="http://schemas.microsoft.com/office/drawing/2014/chart" uri="{C3380CC4-5D6E-409C-BE32-E72D297353CC}">
              <c16:uniqueId val="{00000000-6959-4CDE-BF1E-5F7C227D2C02}"/>
            </c:ext>
          </c:extLst>
        </c:ser>
        <c:ser>
          <c:idx val="1"/>
          <c:order val="1"/>
          <c:tx>
            <c:strRef>
              <c:f>'ROE &amp; IRR chart'!$A$6</c:f>
              <c:strCache>
                <c:ptCount val="1"/>
                <c:pt idx="0">
                  <c:v>ROE pa - since inception</c:v>
                </c:pt>
              </c:strCache>
            </c:strRef>
          </c:tx>
          <c:spPr>
            <a:solidFill>
              <a:srgbClr val="5F2987"/>
            </a:solidFill>
          </c:spPr>
          <c:invertIfNegative val="0"/>
          <c:cat>
            <c:strRef>
              <c:f>'ROE &amp; IRR chart'!$B$4:$L$4</c:f>
              <c:strCache>
                <c:ptCount val="11"/>
                <c:pt idx="0">
                  <c:v>5PT</c:v>
                </c:pt>
                <c:pt idx="1">
                  <c:v>UK PPP </c:v>
                </c:pt>
                <c:pt idx="2">
                  <c:v>OFFICES</c:v>
                </c:pt>
                <c:pt idx="3">
                  <c:v>SIPS</c:v>
                </c:pt>
                <c:pt idx="4">
                  <c:v>FOP</c:v>
                </c:pt>
                <c:pt idx="5">
                  <c:v>FGC</c:v>
                </c:pt>
                <c:pt idx="6">
                  <c:v>SPEC OPPS</c:v>
                </c:pt>
                <c:pt idx="7">
                  <c:v>FKR</c:v>
                </c:pt>
                <c:pt idx="8">
                  <c:v>FCL</c:v>
                </c:pt>
                <c:pt idx="9">
                  <c:v>FPL</c:v>
                </c:pt>
                <c:pt idx="10">
                  <c:v>FUL</c:v>
                </c:pt>
              </c:strCache>
            </c:strRef>
          </c:cat>
          <c:val>
            <c:numRef>
              <c:f>'ROE &amp; IRR chart'!$B$6:$L$6</c:f>
              <c:numCache>
                <c:formatCode>0.00%</c:formatCode>
                <c:ptCount val="11"/>
                <c:pt idx="0">
                  <c:v>7.4567500499829478E-2</c:v>
                </c:pt>
                <c:pt idx="1">
                  <c:v>0.10979835313342946</c:v>
                </c:pt>
                <c:pt idx="2">
                  <c:v>6.3251770760168663E-2</c:v>
                </c:pt>
                <c:pt idx="3">
                  <c:v>6.0812153280416989E-2</c:v>
                </c:pt>
                <c:pt idx="4">
                  <c:v>0.25510255375641544</c:v>
                </c:pt>
                <c:pt idx="5">
                  <c:v>0.21654122399214135</c:v>
                </c:pt>
                <c:pt idx="6">
                  <c:v>8.5706681485385183E-2</c:v>
                </c:pt>
                <c:pt idx="7">
                  <c:v>0.12340903791813489</c:v>
                </c:pt>
                <c:pt idx="8">
                  <c:v>0.11459692433835193</c:v>
                </c:pt>
                <c:pt idx="9">
                  <c:v>-2.094995867768595E-2</c:v>
                </c:pt>
                <c:pt idx="10">
                  <c:v>5.9790994291062376E-2</c:v>
                </c:pt>
              </c:numCache>
            </c:numRef>
          </c:val>
          <c:extLst>
            <c:ext xmlns:c16="http://schemas.microsoft.com/office/drawing/2014/chart" uri="{C3380CC4-5D6E-409C-BE32-E72D297353CC}">
              <c16:uniqueId val="{00000001-6959-4CDE-BF1E-5F7C227D2C02}"/>
            </c:ext>
          </c:extLst>
        </c:ser>
        <c:ser>
          <c:idx val="2"/>
          <c:order val="2"/>
          <c:tx>
            <c:strRef>
              <c:f>'ROE &amp; IRR chart'!$A$7</c:f>
              <c:strCache>
                <c:ptCount val="1"/>
                <c:pt idx="0">
                  <c:v>ROE FY 2024/25 on original equity</c:v>
                </c:pt>
              </c:strCache>
            </c:strRef>
          </c:tx>
          <c:spPr>
            <a:solidFill>
              <a:srgbClr val="DB6413"/>
            </a:solidFill>
          </c:spPr>
          <c:invertIfNegative val="0"/>
          <c:cat>
            <c:strRef>
              <c:f>'ROE &amp; IRR chart'!$B$4:$L$4</c:f>
              <c:strCache>
                <c:ptCount val="11"/>
                <c:pt idx="0">
                  <c:v>5PT</c:v>
                </c:pt>
                <c:pt idx="1">
                  <c:v>UK PPP </c:v>
                </c:pt>
                <c:pt idx="2">
                  <c:v>OFFICES</c:v>
                </c:pt>
                <c:pt idx="3">
                  <c:v>SIPS</c:v>
                </c:pt>
                <c:pt idx="4">
                  <c:v>FOP</c:v>
                </c:pt>
                <c:pt idx="5">
                  <c:v>FGC</c:v>
                </c:pt>
                <c:pt idx="6">
                  <c:v>SPEC OPPS</c:v>
                </c:pt>
                <c:pt idx="7">
                  <c:v>FKR</c:v>
                </c:pt>
                <c:pt idx="8">
                  <c:v>FCL</c:v>
                </c:pt>
                <c:pt idx="9">
                  <c:v>FPL</c:v>
                </c:pt>
                <c:pt idx="10">
                  <c:v>FUL</c:v>
                </c:pt>
              </c:strCache>
            </c:strRef>
          </c:cat>
          <c:val>
            <c:numRef>
              <c:f>'ROE &amp; IRR chart'!$B$7:$L$7</c:f>
              <c:numCache>
                <c:formatCode>0.00%</c:formatCode>
                <c:ptCount val="11"/>
                <c:pt idx="0">
                  <c:v>8.3931145789658088E-2</c:v>
                </c:pt>
                <c:pt idx="1">
                  <c:v>4.02E-2</c:v>
                </c:pt>
                <c:pt idx="2">
                  <c:v>-1.4500000000000001E-2</c:v>
                </c:pt>
                <c:pt idx="3">
                  <c:v>5.0000000000000001E-3</c:v>
                </c:pt>
                <c:pt idx="4">
                  <c:v>0.16839678682164305</c:v>
                </c:pt>
                <c:pt idx="5">
                  <c:v>0.16558091492919425</c:v>
                </c:pt>
                <c:pt idx="6">
                  <c:v>0.19</c:v>
                </c:pt>
                <c:pt idx="7">
                  <c:v>-1.6714757507214949E-3</c:v>
                </c:pt>
                <c:pt idx="8">
                  <c:v>-3.3626583144524E-3</c:v>
                </c:pt>
                <c:pt idx="9">
                  <c:v>3.3162520661157026E-2</c:v>
                </c:pt>
                <c:pt idx="10">
                  <c:v>6.8500000000000005E-2</c:v>
                </c:pt>
              </c:numCache>
            </c:numRef>
          </c:val>
          <c:extLst>
            <c:ext xmlns:c16="http://schemas.microsoft.com/office/drawing/2014/chart" uri="{C3380CC4-5D6E-409C-BE32-E72D297353CC}">
              <c16:uniqueId val="{00000002-6959-4CDE-BF1E-5F7C227D2C02}"/>
            </c:ext>
          </c:extLst>
        </c:ser>
        <c:dLbls>
          <c:showLegendKey val="0"/>
          <c:showVal val="0"/>
          <c:showCatName val="0"/>
          <c:showSerName val="0"/>
          <c:showPercent val="0"/>
          <c:showBubbleSize val="0"/>
        </c:dLbls>
        <c:gapWidth val="150"/>
        <c:axId val="630725176"/>
        <c:axId val="630732624"/>
        <c:extLst/>
      </c:barChart>
      <c:catAx>
        <c:axId val="630725176"/>
        <c:scaling>
          <c:orientation val="minMax"/>
        </c:scaling>
        <c:delete val="0"/>
        <c:axPos val="b"/>
        <c:numFmt formatCode="General" sourceLinked="0"/>
        <c:majorTickMark val="none"/>
        <c:minorTickMark val="none"/>
        <c:tickLblPos val="nextTo"/>
        <c:crossAx val="630732624"/>
        <c:crosses val="autoZero"/>
        <c:auto val="1"/>
        <c:lblAlgn val="ctr"/>
        <c:lblOffset val="100"/>
        <c:noMultiLvlLbl val="0"/>
      </c:catAx>
      <c:valAx>
        <c:axId val="630732624"/>
        <c:scaling>
          <c:orientation val="minMax"/>
        </c:scaling>
        <c:delete val="0"/>
        <c:axPos val="l"/>
        <c:majorGridlines>
          <c:spPr>
            <a:ln>
              <a:noFill/>
            </a:ln>
          </c:spPr>
        </c:majorGridlines>
        <c:numFmt formatCode="0%" sourceLinked="0"/>
        <c:majorTickMark val="none"/>
        <c:minorTickMark val="none"/>
        <c:tickLblPos val="nextTo"/>
        <c:crossAx val="630725176"/>
        <c:crosses val="autoZero"/>
        <c:crossBetween val="between"/>
      </c:valAx>
      <c:spPr>
        <a:ln>
          <a:noFill/>
        </a:ln>
      </c:spPr>
    </c:plotArea>
    <c:legend>
      <c:legendPos val="r"/>
      <c:layout>
        <c:manualLayout>
          <c:xMode val="edge"/>
          <c:yMode val="edge"/>
          <c:x val="0.22366366950301389"/>
          <c:y val="0.12116226591362553"/>
          <c:w val="0.61224250966153548"/>
          <c:h val="0.1036531615366261"/>
        </c:manualLayout>
      </c:layout>
      <c:overlay val="0"/>
      <c:txPr>
        <a:bodyPr/>
        <a:lstStyle/>
        <a:p>
          <a:pPr>
            <a:defRPr sz="1400"/>
          </a:pPr>
          <a:endParaRPr lang="en-US"/>
        </a:p>
      </c:txPr>
    </c:legend>
    <c:plotVisOnly val="1"/>
    <c:dispBlanksAs val="gap"/>
    <c:showDLblsOverMax val="0"/>
  </c:chart>
  <c:spPr>
    <a:ln>
      <a:noFill/>
    </a:ln>
  </c:sp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044665136102341E-2"/>
          <c:y val="0.25393929610526722"/>
          <c:w val="0.93512451455189571"/>
          <c:h val="0.71592708184204257"/>
        </c:manualLayout>
      </c:layout>
      <c:barChart>
        <c:barDir val="col"/>
        <c:grouping val="clustered"/>
        <c:varyColors val="0"/>
        <c:ser>
          <c:idx val="0"/>
          <c:order val="0"/>
          <c:tx>
            <c:strRef>
              <c:f>'Closed funds'!$A$2</c:f>
              <c:strCache>
                <c:ptCount val="1"/>
                <c:pt idx="0">
                  <c:v>    IRR pa - Actual</c:v>
                </c:pt>
              </c:strCache>
            </c:strRef>
          </c:tx>
          <c:spPr>
            <a:solidFill>
              <a:srgbClr val="8F77AD"/>
            </a:solidFill>
          </c:spPr>
          <c:invertIfNegative val="0"/>
          <c:cat>
            <c:strRef>
              <c:f>'Closed funds'!$B$1:$H$1</c:f>
              <c:strCache>
                <c:ptCount val="7"/>
                <c:pt idx="0">
                  <c:v>1PT </c:v>
                </c:pt>
                <c:pt idx="1">
                  <c:v>2PT </c:v>
                </c:pt>
                <c:pt idx="2">
                  <c:v>3PT </c:v>
                </c:pt>
                <c:pt idx="3">
                  <c:v>USS</c:v>
                </c:pt>
                <c:pt idx="4">
                  <c:v>PDR</c:v>
                </c:pt>
                <c:pt idx="5">
                  <c:v>RPT</c:v>
                </c:pt>
                <c:pt idx="6">
                  <c:v>FRS</c:v>
                </c:pt>
              </c:strCache>
            </c:strRef>
          </c:cat>
          <c:val>
            <c:numRef>
              <c:f>'Closed funds'!$B$2:$H$2</c:f>
              <c:numCache>
                <c:formatCode>0%</c:formatCode>
                <c:ptCount val="7"/>
                <c:pt idx="0">
                  <c:v>0.28999999999999998</c:v>
                </c:pt>
                <c:pt idx="1">
                  <c:v>0.18</c:v>
                </c:pt>
                <c:pt idx="2">
                  <c:v>0.24</c:v>
                </c:pt>
                <c:pt idx="3">
                  <c:v>-0.03</c:v>
                </c:pt>
                <c:pt idx="4">
                  <c:v>0.97</c:v>
                </c:pt>
                <c:pt idx="5">
                  <c:v>0.14000000000000001</c:v>
                </c:pt>
                <c:pt idx="6">
                  <c:v>0.43</c:v>
                </c:pt>
              </c:numCache>
            </c:numRef>
          </c:val>
          <c:extLst xmlns:c15="http://schemas.microsoft.com/office/drawing/2012/chart">
            <c:ext xmlns:c16="http://schemas.microsoft.com/office/drawing/2014/chart" uri="{C3380CC4-5D6E-409C-BE32-E72D297353CC}">
              <c16:uniqueId val="{00000000-2BFC-4982-9C2A-1400142C64A1}"/>
            </c:ext>
          </c:extLst>
        </c:ser>
        <c:dLbls>
          <c:showLegendKey val="0"/>
          <c:showVal val="0"/>
          <c:showCatName val="0"/>
          <c:showSerName val="0"/>
          <c:showPercent val="0"/>
          <c:showBubbleSize val="0"/>
        </c:dLbls>
        <c:gapWidth val="150"/>
        <c:axId val="313084128"/>
        <c:axId val="313080992"/>
        <c:extLst/>
      </c:barChart>
      <c:catAx>
        <c:axId val="313084128"/>
        <c:scaling>
          <c:orientation val="minMax"/>
        </c:scaling>
        <c:delete val="0"/>
        <c:axPos val="b"/>
        <c:numFmt formatCode="General" sourceLinked="0"/>
        <c:majorTickMark val="none"/>
        <c:minorTickMark val="none"/>
        <c:tickLblPos val="nextTo"/>
        <c:txPr>
          <a:bodyPr/>
          <a:lstStyle/>
          <a:p>
            <a:pPr algn="ctr">
              <a:defRPr/>
            </a:pPr>
            <a:endParaRPr lang="en-US"/>
          </a:p>
        </c:txPr>
        <c:crossAx val="313080992"/>
        <c:crosses val="autoZero"/>
        <c:auto val="1"/>
        <c:lblAlgn val="ctr"/>
        <c:lblOffset val="100"/>
        <c:noMultiLvlLbl val="0"/>
      </c:catAx>
      <c:valAx>
        <c:axId val="313080992"/>
        <c:scaling>
          <c:orientation val="minMax"/>
        </c:scaling>
        <c:delete val="0"/>
        <c:axPos val="l"/>
        <c:majorGridlines>
          <c:spPr>
            <a:ln>
              <a:noFill/>
            </a:ln>
          </c:spPr>
        </c:majorGridlines>
        <c:numFmt formatCode="0%" sourceLinked="0"/>
        <c:majorTickMark val="none"/>
        <c:minorTickMark val="none"/>
        <c:tickLblPos val="nextTo"/>
        <c:txPr>
          <a:bodyPr/>
          <a:lstStyle/>
          <a:p>
            <a:pPr algn="ctr">
              <a:defRPr/>
            </a:pPr>
            <a:endParaRPr lang="en-US"/>
          </a:p>
        </c:txPr>
        <c:crossAx val="313084128"/>
        <c:crosses val="autoZero"/>
        <c:crossBetween val="between"/>
      </c:valAx>
      <c:spPr>
        <a:ln>
          <a:noFill/>
        </a:ln>
      </c:spPr>
    </c:plotArea>
    <c:legend>
      <c:legendPos val="r"/>
      <c:layout>
        <c:manualLayout>
          <c:xMode val="edge"/>
          <c:yMode val="edge"/>
          <c:x val="0.20161443289772699"/>
          <c:y val="6.7828966833691245E-2"/>
          <c:w val="0.61224250966153548"/>
          <c:h val="0.1036531615366261"/>
        </c:manualLayout>
      </c:layout>
      <c:overlay val="0"/>
      <c:txPr>
        <a:bodyPr/>
        <a:lstStyle/>
        <a:p>
          <a:pPr algn="ctr">
            <a:defRPr/>
          </a:pPr>
          <a:endParaRPr lang="en-US"/>
        </a:p>
      </c:txPr>
    </c:legend>
    <c:plotVisOnly val="1"/>
    <c:dispBlanksAs val="gap"/>
    <c:showDLblsOverMax val="0"/>
  </c:chart>
  <c:spPr>
    <a:ln>
      <a:noFill/>
    </a:ln>
  </c:spPr>
  <c:txPr>
    <a:bodyPr/>
    <a:lstStyle/>
    <a:p>
      <a:pPr>
        <a:defRPr sz="1400">
          <a:solidFill>
            <a:schemeClr val="tx1">
              <a:lumMod val="65000"/>
              <a:lumOff val="35000"/>
            </a:schemeClr>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Contribution to PBT </a:t>
            </a:r>
          </a:p>
          <a:p>
            <a:pPr>
              <a:defRPr/>
            </a:pPr>
            <a:r>
              <a:rPr lang="en-US"/>
              <a:t>(prior to deduction of unallocated central overheads)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6644117237907723E-2"/>
          <c:y val="0.15541551537839224"/>
          <c:w val="0.85249289026119957"/>
          <c:h val="0.6490243492601524"/>
        </c:manualLayout>
      </c:layout>
      <c:barChart>
        <c:barDir val="col"/>
        <c:grouping val="stacked"/>
        <c:varyColors val="0"/>
        <c:ser>
          <c:idx val="0"/>
          <c:order val="0"/>
          <c:tx>
            <c:strRef>
              <c:f>'Group Props (Mar)'!$D$5</c:f>
              <c:strCache>
                <c:ptCount val="1"/>
                <c:pt idx="0">
                  <c:v>Contribution to PBT from directly held properties</c:v>
                </c:pt>
              </c:strCache>
            </c:strRef>
          </c:tx>
          <c:spPr>
            <a:solidFill>
              <a:srgbClr val="9148C8"/>
            </a:solidFill>
            <a:ln>
              <a:noFill/>
            </a:ln>
            <a:effectLst/>
          </c:spPr>
          <c:invertIfNegative val="0"/>
          <c:cat>
            <c:strRef>
              <c:f>'Group Props (Mar)'!$B$6:$B$18</c:f>
              <c:strCache>
                <c:ptCount val="13"/>
                <c:pt idx="0">
                  <c:v>Mar-13</c:v>
                </c:pt>
                <c:pt idx="1">
                  <c:v>Mar-14</c:v>
                </c:pt>
                <c:pt idx="2">
                  <c:v>Mar-15</c:v>
                </c:pt>
                <c:pt idx="3">
                  <c:v>Mar-16</c:v>
                </c:pt>
                <c:pt idx="4">
                  <c:v>Mar-17</c:v>
                </c:pt>
                <c:pt idx="5">
                  <c:v>Mar-18</c:v>
                </c:pt>
                <c:pt idx="6">
                  <c:v>Mar-19</c:v>
                </c:pt>
                <c:pt idx="7">
                  <c:v>Mar-20</c:v>
                </c:pt>
                <c:pt idx="8">
                  <c:v>Mar-21</c:v>
                </c:pt>
                <c:pt idx="9">
                  <c:v>Mar-22</c:v>
                </c:pt>
                <c:pt idx="10">
                  <c:v>Mar-23</c:v>
                </c:pt>
                <c:pt idx="11">
                  <c:v>Mar-24</c:v>
                </c:pt>
                <c:pt idx="12">
                  <c:v>Mar-25</c:v>
                </c:pt>
              </c:strCache>
            </c:strRef>
          </c:cat>
          <c:val>
            <c:numRef>
              <c:f>'Group Props (Mar)'!$D$6:$D$18</c:f>
              <c:numCache>
                <c:formatCode>_-* #,##0_-;\-* #,##0_-;_-* "-"??_-;_-@_-</c:formatCode>
                <c:ptCount val="13"/>
                <c:pt idx="0">
                  <c:v>853</c:v>
                </c:pt>
                <c:pt idx="1">
                  <c:v>4757</c:v>
                </c:pt>
                <c:pt idx="2">
                  <c:v>4760</c:v>
                </c:pt>
                <c:pt idx="3">
                  <c:v>5993</c:v>
                </c:pt>
                <c:pt idx="4">
                  <c:v>8694</c:v>
                </c:pt>
                <c:pt idx="5">
                  <c:v>8002</c:v>
                </c:pt>
                <c:pt idx="6">
                  <c:v>739</c:v>
                </c:pt>
                <c:pt idx="7">
                  <c:v>4698</c:v>
                </c:pt>
                <c:pt idx="8">
                  <c:v>-5799</c:v>
                </c:pt>
                <c:pt idx="9">
                  <c:v>7480</c:v>
                </c:pt>
                <c:pt idx="10">
                  <c:v>2559</c:v>
                </c:pt>
                <c:pt idx="11">
                  <c:v>-3904</c:v>
                </c:pt>
                <c:pt idx="12">
                  <c:v>-46</c:v>
                </c:pt>
              </c:numCache>
            </c:numRef>
          </c:val>
          <c:extLst>
            <c:ext xmlns:c16="http://schemas.microsoft.com/office/drawing/2014/chart" uri="{C3380CC4-5D6E-409C-BE32-E72D297353CC}">
              <c16:uniqueId val="{00000000-EF44-4332-B38C-2207830F1231}"/>
            </c:ext>
          </c:extLst>
        </c:ser>
        <c:ser>
          <c:idx val="1"/>
          <c:order val="1"/>
          <c:tx>
            <c:strRef>
              <c:f>'Group Props (Mar)'!$E$5</c:f>
              <c:strCache>
                <c:ptCount val="1"/>
                <c:pt idx="0">
                  <c:v>Contribution to PBT from NCI in funds managed by FPAM</c:v>
                </c:pt>
              </c:strCache>
            </c:strRef>
          </c:tx>
          <c:spPr>
            <a:solidFill>
              <a:schemeClr val="accent2"/>
            </a:solidFill>
            <a:ln>
              <a:noFill/>
            </a:ln>
            <a:effectLst/>
          </c:spPr>
          <c:invertIfNegative val="0"/>
          <c:cat>
            <c:strRef>
              <c:f>'Group Props (Mar)'!$B$6:$B$18</c:f>
              <c:strCache>
                <c:ptCount val="13"/>
                <c:pt idx="0">
                  <c:v>Mar-13</c:v>
                </c:pt>
                <c:pt idx="1">
                  <c:v>Mar-14</c:v>
                </c:pt>
                <c:pt idx="2">
                  <c:v>Mar-15</c:v>
                </c:pt>
                <c:pt idx="3">
                  <c:v>Mar-16</c:v>
                </c:pt>
                <c:pt idx="4">
                  <c:v>Mar-17</c:v>
                </c:pt>
                <c:pt idx="5">
                  <c:v>Mar-18</c:v>
                </c:pt>
                <c:pt idx="6">
                  <c:v>Mar-19</c:v>
                </c:pt>
                <c:pt idx="7">
                  <c:v>Mar-20</c:v>
                </c:pt>
                <c:pt idx="8">
                  <c:v>Mar-21</c:v>
                </c:pt>
                <c:pt idx="9">
                  <c:v>Mar-22</c:v>
                </c:pt>
                <c:pt idx="10">
                  <c:v>Mar-23</c:v>
                </c:pt>
                <c:pt idx="11">
                  <c:v>Mar-24</c:v>
                </c:pt>
                <c:pt idx="12">
                  <c:v>Mar-25</c:v>
                </c:pt>
              </c:strCache>
            </c:strRef>
          </c:cat>
          <c:val>
            <c:numRef>
              <c:f>'Group Props (Mar)'!$E$6:$E$18</c:f>
              <c:numCache>
                <c:formatCode>_-* #,##0_-;\-* #,##0_-;_-* "-"??_-;_-@_-</c:formatCode>
                <c:ptCount val="13"/>
                <c:pt idx="0">
                  <c:v>209</c:v>
                </c:pt>
                <c:pt idx="1">
                  <c:v>253</c:v>
                </c:pt>
                <c:pt idx="2">
                  <c:v>879</c:v>
                </c:pt>
                <c:pt idx="3">
                  <c:v>393</c:v>
                </c:pt>
                <c:pt idx="4">
                  <c:v>579</c:v>
                </c:pt>
                <c:pt idx="5">
                  <c:v>1013</c:v>
                </c:pt>
                <c:pt idx="6">
                  <c:v>1873</c:v>
                </c:pt>
                <c:pt idx="7">
                  <c:v>1544</c:v>
                </c:pt>
                <c:pt idx="8">
                  <c:v>655</c:v>
                </c:pt>
                <c:pt idx="9">
                  <c:v>1118</c:v>
                </c:pt>
                <c:pt idx="10">
                  <c:v>869</c:v>
                </c:pt>
                <c:pt idx="11">
                  <c:v>112</c:v>
                </c:pt>
                <c:pt idx="12">
                  <c:v>3211</c:v>
                </c:pt>
              </c:numCache>
            </c:numRef>
          </c:val>
          <c:extLst>
            <c:ext xmlns:c16="http://schemas.microsoft.com/office/drawing/2014/chart" uri="{C3380CC4-5D6E-409C-BE32-E72D297353CC}">
              <c16:uniqueId val="{00000001-EF44-4332-B38C-2207830F1231}"/>
            </c:ext>
          </c:extLst>
        </c:ser>
        <c:ser>
          <c:idx val="2"/>
          <c:order val="2"/>
          <c:tx>
            <c:strRef>
              <c:f>'Group Props (Mar)'!$F$5</c:f>
              <c:strCache>
                <c:ptCount val="1"/>
                <c:pt idx="0">
                  <c:v>Contribution to PBT from Group's share in FOP (Deconsolidated FY2019)</c:v>
                </c:pt>
              </c:strCache>
            </c:strRef>
          </c:tx>
          <c:spPr>
            <a:solidFill>
              <a:schemeClr val="accent3"/>
            </a:solidFill>
            <a:ln>
              <a:noFill/>
            </a:ln>
            <a:effectLst/>
          </c:spPr>
          <c:invertIfNegative val="0"/>
          <c:cat>
            <c:strRef>
              <c:f>'Group Props (Mar)'!$B$6:$B$18</c:f>
              <c:strCache>
                <c:ptCount val="13"/>
                <c:pt idx="0">
                  <c:v>Mar-13</c:v>
                </c:pt>
                <c:pt idx="1">
                  <c:v>Mar-14</c:v>
                </c:pt>
                <c:pt idx="2">
                  <c:v>Mar-15</c:v>
                </c:pt>
                <c:pt idx="3">
                  <c:v>Mar-16</c:v>
                </c:pt>
                <c:pt idx="4">
                  <c:v>Mar-17</c:v>
                </c:pt>
                <c:pt idx="5">
                  <c:v>Mar-18</c:v>
                </c:pt>
                <c:pt idx="6">
                  <c:v>Mar-19</c:v>
                </c:pt>
                <c:pt idx="7">
                  <c:v>Mar-20</c:v>
                </c:pt>
                <c:pt idx="8">
                  <c:v>Mar-21</c:v>
                </c:pt>
                <c:pt idx="9">
                  <c:v>Mar-22</c:v>
                </c:pt>
                <c:pt idx="10">
                  <c:v>Mar-23</c:v>
                </c:pt>
                <c:pt idx="11">
                  <c:v>Mar-24</c:v>
                </c:pt>
                <c:pt idx="12">
                  <c:v>Mar-25</c:v>
                </c:pt>
              </c:strCache>
            </c:strRef>
          </c:cat>
          <c:val>
            <c:numRef>
              <c:f>'Group Props (Mar)'!$F$6:$F$18</c:f>
              <c:numCache>
                <c:formatCode>_-* #,##0_-;\-* #,##0_-;_-* "-"??_-;_-@_-</c:formatCode>
                <c:ptCount val="13"/>
                <c:pt idx="0">
                  <c:v>1003</c:v>
                </c:pt>
                <c:pt idx="1">
                  <c:v>1999</c:v>
                </c:pt>
                <c:pt idx="2">
                  <c:v>927</c:v>
                </c:pt>
                <c:pt idx="3">
                  <c:v>2460</c:v>
                </c:pt>
                <c:pt idx="4">
                  <c:v>2258</c:v>
                </c:pt>
                <c:pt idx="5">
                  <c:v>2161</c:v>
                </c:pt>
                <c:pt idx="6">
                  <c:v>5374</c:v>
                </c:pt>
                <c:pt idx="7">
                  <c:v>0</c:v>
                </c:pt>
                <c:pt idx="8">
                  <c:v>0</c:v>
                </c:pt>
                <c:pt idx="9">
                  <c:v>0</c:v>
                </c:pt>
                <c:pt idx="10">
                  <c:v>0</c:v>
                </c:pt>
                <c:pt idx="11">
                  <c:v>0</c:v>
                </c:pt>
                <c:pt idx="12">
                  <c:v>0</c:v>
                </c:pt>
              </c:numCache>
            </c:numRef>
          </c:val>
          <c:extLst>
            <c:ext xmlns:c16="http://schemas.microsoft.com/office/drawing/2014/chart" uri="{C3380CC4-5D6E-409C-BE32-E72D297353CC}">
              <c16:uniqueId val="{00000002-EF44-4332-B38C-2207830F1231}"/>
            </c:ext>
          </c:extLst>
        </c:ser>
        <c:dLbls>
          <c:showLegendKey val="0"/>
          <c:showVal val="0"/>
          <c:showCatName val="0"/>
          <c:showSerName val="0"/>
          <c:showPercent val="0"/>
          <c:showBubbleSize val="0"/>
        </c:dLbls>
        <c:gapWidth val="150"/>
        <c:overlap val="100"/>
        <c:axId val="839855728"/>
        <c:axId val="839848184"/>
      </c:barChart>
      <c:catAx>
        <c:axId val="839855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9848184"/>
        <c:crosses val="autoZero"/>
        <c:auto val="1"/>
        <c:lblAlgn val="ctr"/>
        <c:lblOffset val="100"/>
        <c:noMultiLvlLbl val="0"/>
      </c:catAx>
      <c:valAx>
        <c:axId val="839848184"/>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9855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'Nav Bridge'!$B$7:$B$15</cx:f>
        <cx:lvl ptCount="9">
          <cx:pt idx="0">NAV per Share Mar 24</cx:pt>
          <cx:pt idx="1">Profit After Tax</cx:pt>
          <cx:pt idx="2">Revaluation (exc FX)</cx:pt>
          <cx:pt idx="3">FX</cx:pt>
          <cx:pt idx="4">Dividend</cx:pt>
          <cx:pt idx="5">Open offer</cx:pt>
          <cx:pt idx="6">Impact/dilution of open offer</cx:pt>
          <cx:pt idx="7">Other/Treasury</cx:pt>
          <cx:pt idx="8">NAV per Share Mar 25</cx:pt>
        </cx:lvl>
      </cx:strDim>
      <cx:numDim type="val">
        <cx:f>'Nav Bridge'!$D$7:$D$15</cx:f>
        <cx:lvl ptCount="9" formatCode="_(* #,##0.00_);[Black]_(* \(#,##0.00\);_(* &quot;&quot;\ \-\ &quot;&quot;_)">
          <cx:pt idx="0">39.409999999999997</cx:pt>
          <cx:pt idx="1">1.79</cx:pt>
          <cx:pt idx="2">-0.20000000000000001</cx:pt>
          <cx:pt idx="3">0.75</cx:pt>
          <cx:pt idx="4">-0.029999999999999999</cx:pt>
          <cx:pt idx="5">1.97</cx:pt>
          <cx:pt idx="6">-9.7400000000000002</cx:pt>
          <cx:pt idx="7">1.77</cx:pt>
          <cx:pt idx="8">35.719999999999992</cx:pt>
        </cx:lvl>
      </cx:numDim>
    </cx:data>
  </cx:chartData>
  <cx:chart>
    <cx:plotArea>
      <cx:plotAreaRegion>
        <cx:series layoutId="waterfall" uniqueId="{6E9851E3-BB44-4BF7-B623-31A46CAE0D0E}">
          <cx:dataPt idx="0">
            <cx:spPr>
              <a:solidFill>
                <a:srgbClr val="7A3F91"/>
              </a:solidFill>
            </cx:spPr>
          </cx:dataPt>
          <cx:dataPt idx="1">
            <cx:spPr>
              <a:solidFill>
                <a:srgbClr val="006600"/>
              </a:solidFill>
            </cx:spPr>
          </cx:dataPt>
          <cx:dataPt idx="2">
            <cx:spPr>
              <a:solidFill>
                <a:srgbClr val="006600"/>
              </a:solidFill>
            </cx:spPr>
          </cx:dataPt>
          <cx:dataPt idx="3">
            <cx:spPr>
              <a:solidFill>
                <a:srgbClr val="C00000"/>
              </a:solidFill>
            </cx:spPr>
          </cx:dataPt>
          <cx:dataPt idx="4">
            <cx:spPr>
              <a:solidFill>
                <a:srgbClr val="C00000"/>
              </a:solidFill>
            </cx:spPr>
          </cx:dataPt>
          <cx:dataPt idx="8">
            <cx:spPr>
              <a:solidFill>
                <a:srgbClr val="7A3F91"/>
              </a:solidFill>
            </cx:spPr>
          </cx:dataPt>
          <cx:dataLabels pos="outEnd">
            <cx:visibility seriesName="0" categoryName="0" value="1"/>
          </cx:dataLabels>
          <cx:dataId val="0"/>
          <cx:layoutPr>
            <cx:subtotals>
              <cx:idx val="8"/>
            </cx:subtotals>
          </cx:layoutPr>
        </cx:series>
      </cx:plotAreaRegion>
      <cx:axis id="0">
        <cx:catScaling gapWidth="0.5"/>
        <cx:tickLabels/>
        <cx:txPr>
          <a:bodyPr spcFirstLastPara="1" vertOverflow="ellipsis" horzOverflow="overflow" wrap="square" lIns="0" tIns="0" rIns="0" bIns="0" anchor="ctr" anchorCtr="1"/>
          <a:lstStyle/>
          <a:p>
            <a:pPr algn="ctr" rtl="0">
              <a:defRPr>
                <a:ln>
                  <a:noFill/>
                </a:ln>
                <a:solidFill>
                  <a:sysClr val="windowText" lastClr="000000">
                    <a:lumMod val="65000"/>
                    <a:lumOff val="35000"/>
                  </a:sysClr>
                </a:solidFill>
              </a:defRPr>
            </a:pPr>
            <a:endParaRPr lang="en-US" sz="900" b="0" i="0" u="none" strike="noStrike" baseline="0">
              <a:ln>
                <a:noFill/>
              </a:ln>
              <a:solidFill>
                <a:sysClr val="windowText" lastClr="000000">
                  <a:lumMod val="65000"/>
                  <a:lumOff val="35000"/>
                </a:sysClr>
              </a:solidFill>
              <a:latin typeface="Calibri" panose="020F0502020204030204"/>
            </a:endParaRPr>
          </a:p>
        </cx:txPr>
      </cx:axis>
      <cx:axis id="1">
        <cx:valScaling max="46" min="28"/>
        <cx:title>
          <cx:tx>
            <cx:txData>
              <cx:v>Pence Per Share</cx:v>
            </cx:txData>
          </cx:tx>
          <cx:txPr>
            <a:bodyPr spcFirstLastPara="1" vertOverflow="ellipsis" horzOverflow="overflow" wrap="square" lIns="0" tIns="0" rIns="0" bIns="0" anchor="ctr" anchorCtr="1"/>
            <a:lstStyle/>
            <a:p>
              <a:pPr algn="ctr" rtl="0">
                <a:defRPr/>
              </a:pPr>
              <a:r>
                <a:rPr lang="en-US" sz="900" b="0" i="0" u="none" strike="noStrike" baseline="0">
                  <a:solidFill>
                    <a:sysClr val="windowText" lastClr="000000">
                      <a:lumMod val="65000"/>
                      <a:lumOff val="35000"/>
                    </a:sysClr>
                  </a:solidFill>
                  <a:latin typeface="Calibri" panose="020F0502020204030204"/>
                </a:rPr>
                <a:t>Pence Per Share</a:t>
              </a:r>
            </a:p>
          </cx:txPr>
        </cx:title>
        <cx:majorGridlines/>
        <cx:tickLabels/>
        <cx:numFmt formatCode="0" sourceLinked="0"/>
        <cx:txPr>
          <a:bodyPr spcFirstLastPara="1" vertOverflow="ellipsis" horzOverflow="overflow" wrap="square" lIns="0" tIns="0" rIns="0" bIns="0" anchor="ctr" anchorCtr="1"/>
          <a:lstStyle/>
          <a:p>
            <a:pPr algn="ctr" rtl="0">
              <a:defRPr/>
            </a:pPr>
            <a:endParaRPr lang="en-US" sz="900" b="0" i="0" u="none" strike="noStrike" baseline="0">
              <a:solidFill>
                <a:sysClr val="windowText" lastClr="000000">
                  <a:lumMod val="65000"/>
                  <a:lumOff val="35000"/>
                </a:sysClr>
              </a:solidFill>
              <a:latin typeface="Calibri" panose="020F0502020204030204"/>
            </a:endParaRPr>
          </a:p>
        </cx:txPr>
      </cx:axis>
    </cx:plotArea>
  </cx:chart>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6" y="2"/>
            <a:ext cx="2917992" cy="493316"/>
          </a:xfrm>
          <a:prstGeom prst="rect">
            <a:avLst/>
          </a:prstGeom>
          <a:noFill/>
          <a:ln w="9525">
            <a:noFill/>
            <a:miter lim="800000"/>
            <a:headEnd/>
            <a:tailEnd/>
          </a:ln>
          <a:effectLst/>
        </p:spPr>
        <p:txBody>
          <a:bodyPr vert="horz" wrap="square" lIns="91957" tIns="45980" rIns="91957" bIns="45980" numCol="1" anchor="t" anchorCtr="0" compatLnSpc="1">
            <a:prstTxWarp prst="textNoShape">
              <a:avLst/>
            </a:prstTxWarp>
          </a:bodyPr>
          <a:lstStyle>
            <a:lvl1pPr>
              <a:defRPr sz="1200">
                <a:latin typeface="GillSans"/>
              </a:defRPr>
            </a:lvl1pPr>
          </a:lstStyle>
          <a:p>
            <a:pPr>
              <a:defRPr/>
            </a:pPr>
            <a:endParaRPr lang="en-GB"/>
          </a:p>
        </p:txBody>
      </p:sp>
      <p:sp>
        <p:nvSpPr>
          <p:cNvPr id="83971" name="Rectangle 3"/>
          <p:cNvSpPr>
            <a:spLocks noGrp="1" noChangeArrowheads="1"/>
          </p:cNvSpPr>
          <p:nvPr>
            <p:ph type="dt" sz="quarter" idx="1"/>
          </p:nvPr>
        </p:nvSpPr>
        <p:spPr bwMode="auto">
          <a:xfrm>
            <a:off x="3816207" y="2"/>
            <a:ext cx="2917992" cy="493316"/>
          </a:xfrm>
          <a:prstGeom prst="rect">
            <a:avLst/>
          </a:prstGeom>
          <a:noFill/>
          <a:ln w="9525">
            <a:noFill/>
            <a:miter lim="800000"/>
            <a:headEnd/>
            <a:tailEnd/>
          </a:ln>
          <a:effectLst/>
        </p:spPr>
        <p:txBody>
          <a:bodyPr vert="horz" wrap="square" lIns="91957" tIns="45980" rIns="91957" bIns="45980" numCol="1" anchor="t" anchorCtr="0" compatLnSpc="1">
            <a:prstTxWarp prst="textNoShape">
              <a:avLst/>
            </a:prstTxWarp>
          </a:bodyPr>
          <a:lstStyle>
            <a:lvl1pPr algn="r">
              <a:defRPr sz="1200">
                <a:latin typeface="GillSans"/>
              </a:defRPr>
            </a:lvl1pPr>
          </a:lstStyle>
          <a:p>
            <a:pPr>
              <a:defRPr/>
            </a:pPr>
            <a:fld id="{83F1D166-D091-461D-98C8-079D2D3F0F0B}" type="datetime1">
              <a:rPr lang="en-GB"/>
              <a:pPr>
                <a:defRPr/>
              </a:pPr>
              <a:t>19/06/2025</a:t>
            </a:fld>
            <a:endParaRPr lang="en-GB"/>
          </a:p>
        </p:txBody>
      </p:sp>
      <p:sp>
        <p:nvSpPr>
          <p:cNvPr id="83972" name="Rectangle 4"/>
          <p:cNvSpPr>
            <a:spLocks noGrp="1" noChangeArrowheads="1"/>
          </p:cNvSpPr>
          <p:nvPr>
            <p:ph type="ftr" sz="quarter" idx="2"/>
          </p:nvPr>
        </p:nvSpPr>
        <p:spPr bwMode="auto">
          <a:xfrm>
            <a:off x="6" y="9371413"/>
            <a:ext cx="2917992" cy="493316"/>
          </a:xfrm>
          <a:prstGeom prst="rect">
            <a:avLst/>
          </a:prstGeom>
          <a:noFill/>
          <a:ln w="9525">
            <a:noFill/>
            <a:miter lim="800000"/>
            <a:headEnd/>
            <a:tailEnd/>
          </a:ln>
          <a:effectLst/>
        </p:spPr>
        <p:txBody>
          <a:bodyPr vert="horz" wrap="square" lIns="91957" tIns="45980" rIns="91957" bIns="45980" numCol="1" anchor="b" anchorCtr="0" compatLnSpc="1">
            <a:prstTxWarp prst="textNoShape">
              <a:avLst/>
            </a:prstTxWarp>
          </a:bodyPr>
          <a:lstStyle>
            <a:lvl1pPr>
              <a:defRPr sz="1200">
                <a:latin typeface="GillSans"/>
              </a:defRPr>
            </a:lvl1pPr>
          </a:lstStyle>
          <a:p>
            <a:pPr>
              <a:defRPr/>
            </a:pPr>
            <a:endParaRPr lang="en-GB"/>
          </a:p>
        </p:txBody>
      </p:sp>
      <p:sp>
        <p:nvSpPr>
          <p:cNvPr id="83973" name="Rectangle 5"/>
          <p:cNvSpPr>
            <a:spLocks noGrp="1" noChangeArrowheads="1"/>
          </p:cNvSpPr>
          <p:nvPr>
            <p:ph type="sldNum" sz="quarter" idx="3"/>
          </p:nvPr>
        </p:nvSpPr>
        <p:spPr bwMode="auto">
          <a:xfrm>
            <a:off x="3816207" y="9371413"/>
            <a:ext cx="2917992" cy="493316"/>
          </a:xfrm>
          <a:prstGeom prst="rect">
            <a:avLst/>
          </a:prstGeom>
          <a:noFill/>
          <a:ln w="9525">
            <a:noFill/>
            <a:miter lim="800000"/>
            <a:headEnd/>
            <a:tailEnd/>
          </a:ln>
          <a:effectLst/>
        </p:spPr>
        <p:txBody>
          <a:bodyPr vert="horz" wrap="square" lIns="91957" tIns="45980" rIns="91957" bIns="45980" numCol="1" anchor="b" anchorCtr="0" compatLnSpc="1">
            <a:prstTxWarp prst="textNoShape">
              <a:avLst/>
            </a:prstTxWarp>
          </a:bodyPr>
          <a:lstStyle>
            <a:lvl1pPr algn="r">
              <a:defRPr sz="1200">
                <a:latin typeface="GillSans"/>
              </a:defRPr>
            </a:lvl1pPr>
          </a:lstStyle>
          <a:p>
            <a:pPr>
              <a:defRPr/>
            </a:pPr>
            <a:fld id="{0789FE9F-E11B-4EC4-BDB0-E680F99D10CE}" type="slidenum">
              <a:rPr lang="en-GB"/>
              <a:pPr>
                <a:defRPr/>
              </a:pPr>
              <a:t>‹#›</a:t>
            </a:fld>
            <a:endParaRPr lang="en-GB"/>
          </a:p>
        </p:txBody>
      </p:sp>
    </p:spTree>
    <p:extLst>
      <p:ext uri="{BB962C8B-B14F-4D97-AF65-F5344CB8AC3E}">
        <p14:creationId xmlns:p14="http://schemas.microsoft.com/office/powerpoint/2010/main" val="16715273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2"/>
            <a:ext cx="2917992" cy="493316"/>
          </a:xfrm>
          <a:prstGeom prst="rect">
            <a:avLst/>
          </a:prstGeom>
        </p:spPr>
        <p:txBody>
          <a:bodyPr vert="horz" lIns="91957" tIns="45980" rIns="91957" bIns="45980" rtlCol="0"/>
          <a:lstStyle>
            <a:lvl1pPr algn="l">
              <a:defRPr sz="1200">
                <a:latin typeface="GillSans" charset="0"/>
                <a:ea typeface="ヒラギノ角ゴ ProN W3" charset="-128"/>
                <a:cs typeface="ヒラギノ角ゴ ProN W3" charset="-128"/>
                <a:sym typeface="GillSans" charset="0"/>
              </a:defRPr>
            </a:lvl1pPr>
          </a:lstStyle>
          <a:p>
            <a:pPr>
              <a:defRPr/>
            </a:pPr>
            <a:endParaRPr lang="en-US"/>
          </a:p>
        </p:txBody>
      </p:sp>
      <p:sp>
        <p:nvSpPr>
          <p:cNvPr id="3" name="Date Placeholder 2"/>
          <p:cNvSpPr>
            <a:spLocks noGrp="1"/>
          </p:cNvSpPr>
          <p:nvPr>
            <p:ph type="dt" idx="1"/>
          </p:nvPr>
        </p:nvSpPr>
        <p:spPr>
          <a:xfrm>
            <a:off x="3816207" y="2"/>
            <a:ext cx="2917992" cy="493316"/>
          </a:xfrm>
          <a:prstGeom prst="rect">
            <a:avLst/>
          </a:prstGeom>
        </p:spPr>
        <p:txBody>
          <a:bodyPr vert="horz" wrap="square" lIns="91957" tIns="45980" rIns="91957" bIns="45980" numCol="1" anchor="t" anchorCtr="0" compatLnSpc="1">
            <a:prstTxWarp prst="textNoShape">
              <a:avLst/>
            </a:prstTxWarp>
          </a:bodyPr>
          <a:lstStyle>
            <a:lvl1pPr algn="r">
              <a:defRPr sz="1200">
                <a:latin typeface="GillSans" charset="0"/>
                <a:ea typeface="ヒラギノ角ゴ ProN W3" charset="-128"/>
                <a:cs typeface="+mn-cs"/>
                <a:sym typeface="GillSans" charset="0"/>
              </a:defRPr>
            </a:lvl1pPr>
          </a:lstStyle>
          <a:p>
            <a:pPr>
              <a:defRPr/>
            </a:pPr>
            <a:fld id="{29BEC410-E1CC-49F6-A719-39D7CF9B9ED0}" type="datetime1">
              <a:rPr lang="en-US"/>
              <a:pPr>
                <a:defRPr/>
              </a:pPr>
              <a:t>6/19/2025</a:t>
            </a:fld>
            <a:endParaRPr lang="en-US"/>
          </a:p>
        </p:txBody>
      </p:sp>
      <p:sp>
        <p:nvSpPr>
          <p:cNvPr id="4" name="Slide Image Placeholder 3"/>
          <p:cNvSpPr>
            <a:spLocks noGrp="1" noRot="1" noChangeAspect="1"/>
          </p:cNvSpPr>
          <p:nvPr>
            <p:ph type="sldImg" idx="2"/>
          </p:nvPr>
        </p:nvSpPr>
        <p:spPr>
          <a:xfrm>
            <a:off x="695325" y="739775"/>
            <a:ext cx="5345113" cy="3700463"/>
          </a:xfrm>
          <a:prstGeom prst="rect">
            <a:avLst/>
          </a:prstGeom>
          <a:noFill/>
          <a:ln w="12700">
            <a:solidFill>
              <a:prstClr val="black"/>
            </a:solidFill>
          </a:ln>
        </p:spPr>
        <p:txBody>
          <a:bodyPr vert="horz" lIns="91957" tIns="45980" rIns="91957" bIns="45980" rtlCol="0" anchor="ctr"/>
          <a:lstStyle/>
          <a:p>
            <a:pPr lvl="0"/>
            <a:endParaRPr lang="en-US" noProof="0"/>
          </a:p>
        </p:txBody>
      </p:sp>
      <p:sp>
        <p:nvSpPr>
          <p:cNvPr id="5" name="Notes Placeholder 4"/>
          <p:cNvSpPr>
            <a:spLocks noGrp="1"/>
          </p:cNvSpPr>
          <p:nvPr>
            <p:ph type="body" sz="quarter" idx="3"/>
          </p:nvPr>
        </p:nvSpPr>
        <p:spPr>
          <a:xfrm>
            <a:off x="673270" y="4685707"/>
            <a:ext cx="5389240" cy="4439842"/>
          </a:xfrm>
          <a:prstGeom prst="rect">
            <a:avLst/>
          </a:prstGeom>
        </p:spPr>
        <p:txBody>
          <a:bodyPr vert="horz" wrap="square" lIns="91957" tIns="45980" rIns="91957" bIns="45980" numCol="1" anchor="t" anchorCtr="0" compatLnSpc="1">
            <a:prstTxWarp prst="textNoShape">
              <a:avLst/>
            </a:prstTxWarp>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6" y="9371413"/>
            <a:ext cx="2917992" cy="493316"/>
          </a:xfrm>
          <a:prstGeom prst="rect">
            <a:avLst/>
          </a:prstGeom>
        </p:spPr>
        <p:txBody>
          <a:bodyPr vert="horz" lIns="91957" tIns="45980" rIns="91957" bIns="45980" rtlCol="0" anchor="b"/>
          <a:lstStyle>
            <a:lvl1pPr algn="l">
              <a:defRPr sz="1200">
                <a:latin typeface="GillSans" charset="0"/>
                <a:ea typeface="ヒラギノ角ゴ ProN W3" charset="-128"/>
                <a:cs typeface="ヒラギノ角ゴ ProN W3" charset="-128"/>
                <a:sym typeface="GillSans" charset="0"/>
              </a:defRPr>
            </a:lvl1pPr>
          </a:lstStyle>
          <a:p>
            <a:pPr>
              <a:defRPr/>
            </a:pPr>
            <a:endParaRPr lang="en-US"/>
          </a:p>
        </p:txBody>
      </p:sp>
      <p:sp>
        <p:nvSpPr>
          <p:cNvPr id="7" name="Slide Number Placeholder 6"/>
          <p:cNvSpPr>
            <a:spLocks noGrp="1"/>
          </p:cNvSpPr>
          <p:nvPr>
            <p:ph type="sldNum" sz="quarter" idx="5"/>
          </p:nvPr>
        </p:nvSpPr>
        <p:spPr>
          <a:xfrm>
            <a:off x="3816207" y="9371413"/>
            <a:ext cx="2917992" cy="493316"/>
          </a:xfrm>
          <a:prstGeom prst="rect">
            <a:avLst/>
          </a:prstGeom>
        </p:spPr>
        <p:txBody>
          <a:bodyPr vert="horz" wrap="square" lIns="91957" tIns="45980" rIns="91957" bIns="45980" numCol="1" anchor="b" anchorCtr="0" compatLnSpc="1">
            <a:prstTxWarp prst="textNoShape">
              <a:avLst/>
            </a:prstTxWarp>
          </a:bodyPr>
          <a:lstStyle>
            <a:lvl1pPr algn="r">
              <a:defRPr sz="1200">
                <a:latin typeface="GillSans" charset="0"/>
                <a:ea typeface="ヒラギノ角ゴ ProN W3" charset="-128"/>
                <a:cs typeface="+mn-cs"/>
                <a:sym typeface="GillSans" charset="0"/>
              </a:defRPr>
            </a:lvl1pPr>
          </a:lstStyle>
          <a:p>
            <a:pPr>
              <a:defRPr/>
            </a:pPr>
            <a:fld id="{72A715BF-5493-45FC-96D6-E2911D3B3666}" type="slidenum">
              <a:rPr lang="en-US"/>
              <a:pPr>
                <a:defRPr/>
              </a:pPr>
              <a:t>‹#›</a:t>
            </a:fld>
            <a:endParaRPr lang="en-US"/>
          </a:p>
        </p:txBody>
      </p:sp>
    </p:spTree>
    <p:extLst>
      <p:ext uri="{BB962C8B-B14F-4D97-AF65-F5344CB8AC3E}">
        <p14:creationId xmlns:p14="http://schemas.microsoft.com/office/powerpoint/2010/main" val="375866886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2A715BF-5493-45FC-96D6-E2911D3B3666}" type="slidenum">
              <a:rPr lang="en-US" smtClean="0"/>
              <a:pPr>
                <a:defRPr/>
              </a:pPr>
              <a:t>1</a:t>
            </a:fld>
            <a:endParaRPr lang="en-US"/>
          </a:p>
        </p:txBody>
      </p:sp>
    </p:spTree>
    <p:extLst>
      <p:ext uri="{BB962C8B-B14F-4D97-AF65-F5344CB8AC3E}">
        <p14:creationId xmlns:p14="http://schemas.microsoft.com/office/powerpoint/2010/main" val="3955601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ea typeface="ＭＳ Ｐゴシック"/>
              <a:cs typeface="ＭＳ Ｐゴシック"/>
            </a:endParaRPr>
          </a:p>
        </p:txBody>
      </p:sp>
      <p:sp>
        <p:nvSpPr>
          <p:cNvPr id="29700" name="Slide Number Placeholder 3"/>
          <p:cNvSpPr txBox="1">
            <a:spLocks noGrp="1"/>
          </p:cNvSpPr>
          <p:nvPr/>
        </p:nvSpPr>
        <p:spPr bwMode="auto">
          <a:xfrm>
            <a:off x="3814630" y="9371413"/>
            <a:ext cx="2919564" cy="493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91" tIns="47246" rIns="94491" bIns="47246" anchor="b"/>
          <a:lstStyle>
            <a:lvl1pPr defTabSz="990600" eaLnBrk="0" hangingPunct="0">
              <a:defRPr sz="1400">
                <a:solidFill>
                  <a:srgbClr val="000000"/>
                </a:solidFill>
                <a:latin typeface="Arial" pitchFamily="34" charset="0"/>
                <a:ea typeface="ヒラギノ角ゴ ProN W3"/>
                <a:cs typeface="ヒラギノ角ゴ ProN W3"/>
                <a:sym typeface="GillSans"/>
              </a:defRPr>
            </a:lvl1pPr>
            <a:lvl2pPr marL="742950" indent="-285750" defTabSz="990600" eaLnBrk="0" hangingPunct="0">
              <a:defRPr sz="1400">
                <a:solidFill>
                  <a:srgbClr val="000000"/>
                </a:solidFill>
                <a:latin typeface="Arial" pitchFamily="34" charset="0"/>
                <a:ea typeface="ヒラギノ角ゴ ProN W3"/>
                <a:cs typeface="ヒラギノ角ゴ ProN W3"/>
                <a:sym typeface="GillSans"/>
              </a:defRPr>
            </a:lvl2pPr>
            <a:lvl3pPr marL="1143000" indent="-228600" defTabSz="990600" eaLnBrk="0" hangingPunct="0">
              <a:defRPr sz="1400">
                <a:solidFill>
                  <a:srgbClr val="000000"/>
                </a:solidFill>
                <a:latin typeface="Arial" pitchFamily="34" charset="0"/>
                <a:ea typeface="ヒラギノ角ゴ ProN W3"/>
                <a:cs typeface="ヒラギノ角ゴ ProN W3"/>
                <a:sym typeface="GillSans"/>
              </a:defRPr>
            </a:lvl3pPr>
            <a:lvl4pPr marL="1600200" indent="-228600" defTabSz="990600" eaLnBrk="0" hangingPunct="0">
              <a:defRPr sz="1400">
                <a:solidFill>
                  <a:srgbClr val="000000"/>
                </a:solidFill>
                <a:latin typeface="Arial" pitchFamily="34" charset="0"/>
                <a:ea typeface="ヒラギノ角ゴ ProN W3"/>
                <a:cs typeface="ヒラギノ角ゴ ProN W3"/>
                <a:sym typeface="GillSans"/>
              </a:defRPr>
            </a:lvl4pPr>
            <a:lvl5pPr marL="2057400" indent="-228600" defTabSz="990600" eaLnBrk="0" hangingPunct="0">
              <a:defRPr sz="1400">
                <a:solidFill>
                  <a:srgbClr val="000000"/>
                </a:solidFill>
                <a:latin typeface="Arial" pitchFamily="34" charset="0"/>
                <a:ea typeface="ヒラギノ角ゴ ProN W3"/>
                <a:cs typeface="ヒラギノ角ゴ ProN W3"/>
                <a:sym typeface="GillSans"/>
              </a:defRPr>
            </a:lvl5pPr>
            <a:lvl6pPr marL="2514600" indent="-228600" defTabSz="990600" eaLnBrk="0" fontAlgn="base" hangingPunct="0">
              <a:spcBef>
                <a:spcPct val="0"/>
              </a:spcBef>
              <a:spcAft>
                <a:spcPct val="0"/>
              </a:spcAft>
              <a:defRPr sz="1400">
                <a:solidFill>
                  <a:srgbClr val="000000"/>
                </a:solidFill>
                <a:latin typeface="Arial" pitchFamily="34" charset="0"/>
                <a:ea typeface="ヒラギノ角ゴ ProN W3"/>
                <a:cs typeface="ヒラギノ角ゴ ProN W3"/>
                <a:sym typeface="GillSans"/>
              </a:defRPr>
            </a:lvl6pPr>
            <a:lvl7pPr marL="2971800" indent="-228600" defTabSz="990600" eaLnBrk="0" fontAlgn="base" hangingPunct="0">
              <a:spcBef>
                <a:spcPct val="0"/>
              </a:spcBef>
              <a:spcAft>
                <a:spcPct val="0"/>
              </a:spcAft>
              <a:defRPr sz="1400">
                <a:solidFill>
                  <a:srgbClr val="000000"/>
                </a:solidFill>
                <a:latin typeface="Arial" pitchFamily="34" charset="0"/>
                <a:ea typeface="ヒラギノ角ゴ ProN W3"/>
                <a:cs typeface="ヒラギノ角ゴ ProN W3"/>
                <a:sym typeface="GillSans"/>
              </a:defRPr>
            </a:lvl7pPr>
            <a:lvl8pPr marL="3429000" indent="-228600" defTabSz="990600" eaLnBrk="0" fontAlgn="base" hangingPunct="0">
              <a:spcBef>
                <a:spcPct val="0"/>
              </a:spcBef>
              <a:spcAft>
                <a:spcPct val="0"/>
              </a:spcAft>
              <a:defRPr sz="1400">
                <a:solidFill>
                  <a:srgbClr val="000000"/>
                </a:solidFill>
                <a:latin typeface="Arial" pitchFamily="34" charset="0"/>
                <a:ea typeface="ヒラギノ角ゴ ProN W3"/>
                <a:cs typeface="ヒラギノ角ゴ ProN W3"/>
                <a:sym typeface="GillSans"/>
              </a:defRPr>
            </a:lvl8pPr>
            <a:lvl9pPr marL="3886200" indent="-228600" defTabSz="990600" eaLnBrk="0" fontAlgn="base" hangingPunct="0">
              <a:spcBef>
                <a:spcPct val="0"/>
              </a:spcBef>
              <a:spcAft>
                <a:spcPct val="0"/>
              </a:spcAft>
              <a:defRPr sz="1400">
                <a:solidFill>
                  <a:srgbClr val="000000"/>
                </a:solidFill>
                <a:latin typeface="Arial" pitchFamily="34" charset="0"/>
                <a:ea typeface="ヒラギノ角ゴ ProN W3"/>
                <a:cs typeface="ヒラギノ角ゴ ProN W3"/>
                <a:sym typeface="GillSans"/>
              </a:defRPr>
            </a:lvl9pPr>
          </a:lstStyle>
          <a:p>
            <a:pPr algn="r" eaLnBrk="1" hangingPunct="1"/>
            <a:fld id="{BE22E35D-6870-451C-9AF9-35C8BF019E82}" type="slidenum">
              <a:rPr lang="en-US" sz="1200">
                <a:latin typeface="GillSans"/>
              </a:rPr>
              <a:pPr algn="r" eaLnBrk="1" hangingPunct="1"/>
              <a:t>2</a:t>
            </a:fld>
            <a:endParaRPr lang="en-US" sz="1200">
              <a:latin typeface="GillSans"/>
            </a:endParaRPr>
          </a:p>
        </p:txBody>
      </p:sp>
    </p:spTree>
    <p:extLst>
      <p:ext uri="{BB962C8B-B14F-4D97-AF65-F5344CB8AC3E}">
        <p14:creationId xmlns:p14="http://schemas.microsoft.com/office/powerpoint/2010/main" val="1282942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72A715BF-5493-45FC-96D6-E2911D3B3666}" type="slidenum">
              <a:rPr lang="en-US" smtClean="0"/>
              <a:pPr>
                <a:defRPr/>
              </a:pPr>
              <a:t>11</a:t>
            </a:fld>
            <a:endParaRPr lang="en-US"/>
          </a:p>
        </p:txBody>
      </p:sp>
    </p:spTree>
    <p:extLst>
      <p:ext uri="{BB962C8B-B14F-4D97-AF65-F5344CB8AC3E}">
        <p14:creationId xmlns:p14="http://schemas.microsoft.com/office/powerpoint/2010/main" val="1612801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2A715BF-5493-45FC-96D6-E2911D3B3666}" type="slidenum">
              <a:rPr lang="en-US" smtClean="0"/>
              <a:pPr>
                <a:defRPr/>
              </a:pPr>
              <a:t>21</a:t>
            </a:fld>
            <a:endParaRPr lang="en-US"/>
          </a:p>
        </p:txBody>
      </p:sp>
    </p:spTree>
    <p:extLst>
      <p:ext uri="{BB962C8B-B14F-4D97-AF65-F5344CB8AC3E}">
        <p14:creationId xmlns:p14="http://schemas.microsoft.com/office/powerpoint/2010/main" val="1082556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72A715BF-5493-45FC-96D6-E2911D3B3666}" type="slidenum">
              <a:rPr lang="en-US" smtClean="0"/>
              <a:pPr>
                <a:defRPr/>
              </a:pPr>
              <a:t>31</a:t>
            </a:fld>
            <a:endParaRPr lang="en-US"/>
          </a:p>
        </p:txBody>
      </p:sp>
    </p:spTree>
    <p:extLst>
      <p:ext uri="{BB962C8B-B14F-4D97-AF65-F5344CB8AC3E}">
        <p14:creationId xmlns:p14="http://schemas.microsoft.com/office/powerpoint/2010/main" val="1923985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343269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GB"/>
              <a:t>Click to edit Master title style</a:t>
            </a:r>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175826856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691401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412369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57152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53935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87910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ext Box 6"/>
          <p:cNvSpPr txBox="1">
            <a:spLocks noGrp="1" noChangeArrowheads="1"/>
          </p:cNvSpPr>
          <p:nvPr>
            <p:ph type="sldNum" sz="quarter" idx="10"/>
          </p:nvPr>
        </p:nvSpPr>
        <p:spPr>
          <a:xfrm>
            <a:off x="9153525" y="6497638"/>
            <a:ext cx="255588" cy="206375"/>
          </a:xfrm>
          <a:prstGeom prst="rect">
            <a:avLst/>
          </a:prstGeom>
          <a:ln/>
        </p:spPr>
        <p:txBody>
          <a:bodyPr/>
          <a:lstStyle>
            <a:lvl1pPr>
              <a:defRPr/>
            </a:lvl1pPr>
          </a:lstStyle>
          <a:p>
            <a:pPr>
              <a:defRPr/>
            </a:pPr>
            <a:fld id="{11A153E7-F8C0-48C5-9B5C-E7B1F7BD4023}" type="slidenum">
              <a:rPr lang="en-US"/>
              <a:pPr>
                <a:defRPr/>
              </a:pPr>
              <a:t>‹#›</a:t>
            </a:fld>
            <a:endParaRPr lang="en-US"/>
          </a:p>
        </p:txBody>
      </p:sp>
    </p:spTree>
    <p:extLst>
      <p:ext uri="{BB962C8B-B14F-4D97-AF65-F5344CB8AC3E}">
        <p14:creationId xmlns:p14="http://schemas.microsoft.com/office/powerpoint/2010/main" val="83252710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22302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GB"/>
              <a:t>Click to edit Master title style</a:t>
            </a:r>
            <a:endParaRPr lang="en-US"/>
          </a:p>
        </p:txBody>
      </p:sp>
      <p:sp>
        <p:nvSpPr>
          <p:cNvPr id="3" name="Text Box 6"/>
          <p:cNvSpPr txBox="1">
            <a:spLocks noGrp="1" noChangeArrowheads="1"/>
          </p:cNvSpPr>
          <p:nvPr>
            <p:ph type="sldNum" sz="quarter" idx="10"/>
          </p:nvPr>
        </p:nvSpPr>
        <p:spPr>
          <a:xfrm>
            <a:off x="9153525" y="6497638"/>
            <a:ext cx="255588" cy="206375"/>
          </a:xfrm>
          <a:prstGeom prst="rect">
            <a:avLst/>
          </a:prstGeom>
          <a:ln/>
        </p:spPr>
        <p:txBody>
          <a:bodyPr/>
          <a:lstStyle>
            <a:lvl1pPr>
              <a:defRPr/>
            </a:lvl1pPr>
          </a:lstStyle>
          <a:p>
            <a:pPr>
              <a:defRPr/>
            </a:pPr>
            <a:fld id="{A689EDA5-9997-49BA-AC37-8D5BF16FCB60}" type="slidenum">
              <a:rPr lang="en-US"/>
              <a:pPr>
                <a:defRPr/>
              </a:pPr>
              <a:t>‹#›</a:t>
            </a:fld>
            <a:endParaRPr lang="en-US"/>
          </a:p>
        </p:txBody>
      </p:sp>
    </p:spTree>
    <p:extLst>
      <p:ext uri="{BB962C8B-B14F-4D97-AF65-F5344CB8AC3E}">
        <p14:creationId xmlns:p14="http://schemas.microsoft.com/office/powerpoint/2010/main" val="202061284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6"/>
          <p:cNvSpPr txBox="1">
            <a:spLocks noGrp="1" noChangeArrowheads="1"/>
          </p:cNvSpPr>
          <p:nvPr>
            <p:ph type="sldNum" sz="quarter" idx="10"/>
          </p:nvPr>
        </p:nvSpPr>
        <p:spPr>
          <a:xfrm>
            <a:off x="9153525" y="6472471"/>
            <a:ext cx="255588" cy="206375"/>
          </a:xfrm>
          <a:prstGeom prst="rect">
            <a:avLst/>
          </a:prstGeom>
          <a:ln/>
        </p:spPr>
        <p:txBody>
          <a:bodyPr/>
          <a:lstStyle>
            <a:lvl1pPr>
              <a:defRPr/>
            </a:lvl1pPr>
          </a:lstStyle>
          <a:p>
            <a:pPr>
              <a:defRPr/>
            </a:pPr>
            <a:fld id="{EA36F4D4-7F8A-4ED1-BF11-249CBD131959}" type="slidenum">
              <a:rPr lang="en-US"/>
              <a:pPr>
                <a:defRPr/>
              </a:pPr>
              <a:t>‹#›</a:t>
            </a:fld>
            <a:endParaRPr lang="en-US"/>
          </a:p>
        </p:txBody>
      </p:sp>
    </p:spTree>
    <p:extLst>
      <p:ext uri="{BB962C8B-B14F-4D97-AF65-F5344CB8AC3E}">
        <p14:creationId xmlns:p14="http://schemas.microsoft.com/office/powerpoint/2010/main" val="168206649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087776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hyperlink" Target="http://www.linkedin.com/groups/First-Property-Group-plc-4179363?trk=myg_ugrp_ovr" TargetMode="External"/><Relationship Id="rId3" Type="http://schemas.openxmlformats.org/officeDocument/2006/relationships/slideLayout" Target="../slideLayouts/slideLayout3.xml"/><Relationship Id="rId21" Type="http://schemas.openxmlformats.org/officeDocument/2006/relationships/image" Target="../media/image5.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hyperlink" Target="http://www.fprop.com/" TargetMode="External"/><Relationship Id="rId20" Type="http://schemas.openxmlformats.org/officeDocument/2006/relationships/hyperlink" Target="https://twitter.com/"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
          <p:cNvSpPr>
            <a:spLocks/>
          </p:cNvSpPr>
          <p:nvPr/>
        </p:nvSpPr>
        <p:spPr bwMode="auto">
          <a:xfrm>
            <a:off x="0" y="1066800"/>
            <a:ext cx="9906000" cy="5333999"/>
          </a:xfrm>
          <a:prstGeom prst="rect">
            <a:avLst/>
          </a:prstGeom>
          <a:solidFill>
            <a:srgbClr val="EDEDED"/>
          </a:solidFill>
          <a:ln>
            <a:noFill/>
          </a:ln>
        </p:spPr>
        <p:txBody>
          <a:bodyPr lIns="0" tIns="0" rIns="0" bIns="0"/>
          <a:lstStyle/>
          <a:p>
            <a:pPr algn="ctr" defTabSz="673100"/>
            <a:endParaRPr lang="en-GB" sz="2800">
              <a:latin typeface="GillSans"/>
            </a:endParaRPr>
          </a:p>
        </p:txBody>
      </p:sp>
      <p:pic>
        <p:nvPicPr>
          <p:cNvPr id="12" name="Picture 1"/>
          <p:cNvPicPr>
            <a:picLocks noChangeAspect="1" noChangeArrowheads="1"/>
          </p:cNvPicPr>
          <p:nvPr/>
        </p:nvPicPr>
        <p:blipFill rotWithShape="1">
          <a:blip r:embed="rId14">
            <a:extLst>
              <a:ext uri="{BEBA8EAE-BF5A-486C-A8C5-ECC9F3942E4B}">
                <a14:imgProps xmlns:a14="http://schemas.microsoft.com/office/drawing/2010/main">
                  <a14:imgLayer r:embed="rId15">
                    <a14:imgEffect>
                      <a14:saturation sat="40000"/>
                    </a14:imgEffect>
                    <a14:imgEffect>
                      <a14:brightnessContrast bright="10000" contrast="30000"/>
                    </a14:imgEffect>
                  </a14:imgLayer>
                </a14:imgProps>
              </a:ext>
              <a:ext uri="{28A0092B-C50C-407E-A947-70E740481C1C}">
                <a14:useLocalDpi xmlns:a14="http://schemas.microsoft.com/office/drawing/2010/main" val="0"/>
              </a:ext>
            </a:extLst>
          </a:blip>
          <a:srcRect l="179" t="40739" r="179" b="42176"/>
          <a:stretch/>
        </p:blipFill>
        <p:spPr bwMode="auto">
          <a:xfrm>
            <a:off x="0" y="215900"/>
            <a:ext cx="9906000" cy="124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hlinkClick r:id="rId16"/>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87388" y="461963"/>
            <a:ext cx="83661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6"/>
          <p:cNvSpPr txBox="1">
            <a:spLocks noGrp="1" noChangeArrowheads="1"/>
          </p:cNvSpPr>
          <p:nvPr>
            <p:ph type="sldNum" sz="quarter" idx="4"/>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lvl1pPr algn="ctr">
              <a:defRPr sz="900">
                <a:solidFill>
                  <a:srgbClr val="808080"/>
                </a:solidFill>
                <a:latin typeface="Arial" charset="0"/>
              </a:defRPr>
            </a:lvl1pPr>
          </a:lstStyle>
          <a:p>
            <a:pPr>
              <a:defRPr/>
            </a:pPr>
            <a:fld id="{97BD3229-6EBC-4917-B98C-9AA909CA5BA1}" type="slidenum">
              <a:rPr lang="en-US" smtClean="0"/>
              <a:pPr>
                <a:defRPr/>
              </a:pPr>
              <a:t>‹#›</a:t>
            </a:fld>
            <a:endParaRPr lang="en-US"/>
          </a:p>
        </p:txBody>
      </p:sp>
      <p:sp>
        <p:nvSpPr>
          <p:cNvPr id="15" name="Line 5"/>
          <p:cNvSpPr>
            <a:spLocks noChangeShapeType="1"/>
          </p:cNvSpPr>
          <p:nvPr/>
        </p:nvSpPr>
        <p:spPr bwMode="auto">
          <a:xfrm rot="10800000" flipH="1">
            <a:off x="465138" y="6559317"/>
            <a:ext cx="9440862" cy="0"/>
          </a:xfrm>
          <a:prstGeom prst="line">
            <a:avLst/>
          </a:prstGeom>
          <a:noFill/>
          <a:ln w="25400">
            <a:solidFill>
              <a:srgbClr val="F68B1F"/>
            </a:solidFill>
            <a:miter lim="800000"/>
            <a:headEnd/>
            <a:tailEnd/>
          </a:ln>
          <a:extLst>
            <a:ext uri="{909E8E84-426E-40DD-AFC4-6F175D3DCCD1}">
              <a14:hiddenFill xmlns:a14="http://schemas.microsoft.com/office/drawing/2010/main">
                <a:noFill/>
              </a14:hiddenFill>
            </a:ext>
          </a:extLst>
        </p:spPr>
        <p:txBody>
          <a:bodyPr lIns="0" tIns="0" rIns="0" bIns="0"/>
          <a:lstStyle/>
          <a:p>
            <a:endParaRPr lang="en-GB"/>
          </a:p>
        </p:txBody>
      </p:sp>
      <p:pic>
        <p:nvPicPr>
          <p:cNvPr id="16" name="Picture 2">
            <a:hlinkClick r:id="rId18"/>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r="12359"/>
          <a:stretch/>
        </p:blipFill>
        <p:spPr bwMode="auto">
          <a:xfrm>
            <a:off x="8900573" y="6637708"/>
            <a:ext cx="142789" cy="142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5650015" y="6593612"/>
            <a:ext cx="4196640" cy="230832"/>
          </a:xfrm>
          <a:prstGeom prst="rect">
            <a:avLst/>
          </a:prstGeom>
        </p:spPr>
        <p:txBody>
          <a:bodyPr wrap="square">
            <a:spAutoFit/>
          </a:bodyPr>
          <a:lstStyle/>
          <a:p>
            <a:pPr marL="0" marR="0" indent="0" algn="l" defTabSz="673100" rtl="0" eaLnBrk="1" fontAlgn="base" latinLnBrk="0" hangingPunct="1">
              <a:lnSpc>
                <a:spcPct val="100000"/>
              </a:lnSpc>
              <a:spcBef>
                <a:spcPct val="0"/>
              </a:spcBef>
              <a:spcAft>
                <a:spcPct val="0"/>
              </a:spcAft>
              <a:buClrTx/>
              <a:buSzTx/>
              <a:buFontTx/>
              <a:buNone/>
              <a:tabLst>
                <a:tab pos="625475" algn="l"/>
              </a:tabLst>
              <a:defRPr/>
            </a:pPr>
            <a:r>
              <a:rPr lang="en-US" sz="900" b="1">
                <a:solidFill>
                  <a:srgbClr val="7F7F7F"/>
                </a:solidFill>
                <a:latin typeface="Times New Roman" pitchFamily="18" charset="0"/>
                <a:cs typeface="Times New Roman" pitchFamily="18" charset="0"/>
                <a:sym typeface="Wingdings"/>
              </a:rPr>
              <a:t> </a:t>
            </a:r>
            <a:r>
              <a:rPr lang="en-US" sz="900" b="1">
                <a:solidFill>
                  <a:srgbClr val="7F7F7F"/>
                </a:solidFill>
                <a:latin typeface="Times New Roman" pitchFamily="18" charset="0"/>
                <a:cs typeface="Times New Roman" pitchFamily="18" charset="0"/>
              </a:rPr>
              <a:t>Email </a:t>
            </a:r>
            <a:r>
              <a:rPr lang="en-US" sz="900">
                <a:solidFill>
                  <a:srgbClr val="7F7F7F"/>
                </a:solidFill>
                <a:latin typeface="Times New Roman" pitchFamily="18" charset="0"/>
                <a:cs typeface="Times New Roman" pitchFamily="18" charset="0"/>
              </a:rPr>
              <a:t>jeremy.barkes@fprop.com </a:t>
            </a:r>
            <a:r>
              <a:rPr lang="en-US" sz="900" b="1">
                <a:solidFill>
                  <a:srgbClr val="7F7F7F"/>
                </a:solidFill>
                <a:latin typeface="Times New Roman" pitchFamily="18" charset="0"/>
                <a:cs typeface="Times New Roman" pitchFamily="18" charset="0"/>
                <a:sym typeface="Wingdings"/>
              </a:rPr>
              <a:t>  </a:t>
            </a:r>
            <a:r>
              <a:rPr lang="en-US" sz="900" b="1">
                <a:solidFill>
                  <a:srgbClr val="7F7F7F"/>
                </a:solidFill>
                <a:latin typeface="Times New Roman" pitchFamily="18" charset="0"/>
                <a:cs typeface="Times New Roman" pitchFamily="18" charset="0"/>
              </a:rPr>
              <a:t>Phone </a:t>
            </a:r>
            <a:r>
              <a:rPr lang="en-US" sz="900">
                <a:solidFill>
                  <a:srgbClr val="7F7F7F"/>
                </a:solidFill>
                <a:latin typeface="Times New Roman" pitchFamily="18" charset="0"/>
                <a:cs typeface="Times New Roman" pitchFamily="18" charset="0"/>
              </a:rPr>
              <a:t>+44  20 7340 0270 </a:t>
            </a:r>
          </a:p>
        </p:txBody>
      </p:sp>
      <p:pic>
        <p:nvPicPr>
          <p:cNvPr id="18" name="Picture 3">
            <a:hlinkClick r:id="rId20"/>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077533" y="6631781"/>
            <a:ext cx="153805" cy="153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4058" r:id="rId1"/>
    <p:sldLayoutId id="2147484057"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Lst>
  <p:transition/>
  <p:hf hdr="0" ftr="0" dt="0"/>
  <p:txStyles>
    <p:titleStyle>
      <a:lvl1pPr algn="ctr" defTabSz="673100" rtl="0" eaLnBrk="0" fontAlgn="base" hangingPunct="0">
        <a:spcBef>
          <a:spcPct val="0"/>
        </a:spcBef>
        <a:spcAft>
          <a:spcPct val="0"/>
        </a:spcAft>
        <a:defRPr sz="5900">
          <a:solidFill>
            <a:schemeClr val="tx1"/>
          </a:solidFill>
          <a:latin typeface="+mj-lt"/>
          <a:ea typeface="+mj-ea"/>
          <a:cs typeface="+mj-cs"/>
          <a:sym typeface="GillSans"/>
        </a:defRPr>
      </a:lvl1pPr>
      <a:lvl2pPr algn="ctr" defTabSz="673100" rtl="0" eaLnBrk="0" fontAlgn="base" hangingPunct="0">
        <a:spcBef>
          <a:spcPct val="0"/>
        </a:spcBef>
        <a:spcAft>
          <a:spcPct val="0"/>
        </a:spcAft>
        <a:defRPr sz="5900">
          <a:solidFill>
            <a:schemeClr val="tx1"/>
          </a:solidFill>
          <a:latin typeface="GillSans" charset="0"/>
          <a:ea typeface="ヒラギノ角ゴ ProN W3" charset="-128"/>
          <a:cs typeface="ヒラギノ角ゴ ProN W3" charset="-128"/>
          <a:sym typeface="GillSans"/>
        </a:defRPr>
      </a:lvl2pPr>
      <a:lvl3pPr algn="ctr" defTabSz="673100" rtl="0" eaLnBrk="0" fontAlgn="base" hangingPunct="0">
        <a:spcBef>
          <a:spcPct val="0"/>
        </a:spcBef>
        <a:spcAft>
          <a:spcPct val="0"/>
        </a:spcAft>
        <a:defRPr sz="5900">
          <a:solidFill>
            <a:schemeClr val="tx1"/>
          </a:solidFill>
          <a:latin typeface="GillSans" charset="0"/>
          <a:ea typeface="ヒラギノ角ゴ ProN W3" charset="-128"/>
          <a:cs typeface="ヒラギノ角ゴ ProN W3" charset="-128"/>
          <a:sym typeface="GillSans"/>
        </a:defRPr>
      </a:lvl3pPr>
      <a:lvl4pPr algn="ctr" defTabSz="673100" rtl="0" eaLnBrk="0" fontAlgn="base" hangingPunct="0">
        <a:spcBef>
          <a:spcPct val="0"/>
        </a:spcBef>
        <a:spcAft>
          <a:spcPct val="0"/>
        </a:spcAft>
        <a:defRPr sz="5900">
          <a:solidFill>
            <a:schemeClr val="tx1"/>
          </a:solidFill>
          <a:latin typeface="GillSans" charset="0"/>
          <a:ea typeface="ヒラギノ角ゴ ProN W3" charset="-128"/>
          <a:cs typeface="ヒラギノ角ゴ ProN W3" charset="-128"/>
          <a:sym typeface="GillSans"/>
        </a:defRPr>
      </a:lvl4pPr>
      <a:lvl5pPr algn="ctr" defTabSz="673100" rtl="0" eaLnBrk="0" fontAlgn="base" hangingPunct="0">
        <a:spcBef>
          <a:spcPct val="0"/>
        </a:spcBef>
        <a:spcAft>
          <a:spcPct val="0"/>
        </a:spcAft>
        <a:defRPr sz="5900">
          <a:solidFill>
            <a:schemeClr val="tx1"/>
          </a:solidFill>
          <a:latin typeface="GillSans" charset="0"/>
          <a:ea typeface="ヒラギノ角ゴ ProN W3" charset="-128"/>
          <a:cs typeface="ヒラギノ角ゴ ProN W3" charset="-128"/>
          <a:sym typeface="GillSans"/>
        </a:defRPr>
      </a:lvl5pPr>
      <a:lvl6pPr marL="457200" algn="ctr" rtl="0" fontAlgn="base">
        <a:spcBef>
          <a:spcPct val="0"/>
        </a:spcBef>
        <a:spcAft>
          <a:spcPct val="0"/>
        </a:spcAft>
        <a:defRPr sz="8000">
          <a:solidFill>
            <a:schemeClr val="tx1"/>
          </a:solidFill>
          <a:latin typeface="GillSans" charset="0"/>
          <a:ea typeface="ヒラギノ角ゴ ProN W3" charset="-128"/>
          <a:cs typeface="ヒラギノ角ゴ ProN W3" charset="-128"/>
          <a:sym typeface="GillSans" charset="0"/>
        </a:defRPr>
      </a:lvl6pPr>
      <a:lvl7pPr marL="914400" algn="ctr" rtl="0" fontAlgn="base">
        <a:spcBef>
          <a:spcPct val="0"/>
        </a:spcBef>
        <a:spcAft>
          <a:spcPct val="0"/>
        </a:spcAft>
        <a:defRPr sz="8000">
          <a:solidFill>
            <a:schemeClr val="tx1"/>
          </a:solidFill>
          <a:latin typeface="GillSans" charset="0"/>
          <a:ea typeface="ヒラギノ角ゴ ProN W3" charset="-128"/>
          <a:cs typeface="ヒラギノ角ゴ ProN W3" charset="-128"/>
          <a:sym typeface="GillSans" charset="0"/>
        </a:defRPr>
      </a:lvl7pPr>
      <a:lvl8pPr marL="1371600" algn="ctr" rtl="0" fontAlgn="base">
        <a:spcBef>
          <a:spcPct val="0"/>
        </a:spcBef>
        <a:spcAft>
          <a:spcPct val="0"/>
        </a:spcAft>
        <a:defRPr sz="8000">
          <a:solidFill>
            <a:schemeClr val="tx1"/>
          </a:solidFill>
          <a:latin typeface="GillSans" charset="0"/>
          <a:ea typeface="ヒラギノ角ゴ ProN W3" charset="-128"/>
          <a:cs typeface="ヒラギノ角ゴ ProN W3" charset="-128"/>
          <a:sym typeface="GillSans" charset="0"/>
        </a:defRPr>
      </a:lvl8pPr>
      <a:lvl9pPr marL="1828800" algn="ctr" rtl="0" fontAlgn="base">
        <a:spcBef>
          <a:spcPct val="0"/>
        </a:spcBef>
        <a:spcAft>
          <a:spcPct val="0"/>
        </a:spcAft>
        <a:defRPr sz="8000">
          <a:solidFill>
            <a:schemeClr val="tx1"/>
          </a:solidFill>
          <a:latin typeface="GillSans" charset="0"/>
          <a:ea typeface="ヒラギノ角ゴ ProN W3" charset="-128"/>
          <a:cs typeface="ヒラギノ角ゴ ProN W3" charset="-128"/>
          <a:sym typeface="GillSans" charset="0"/>
        </a:defRPr>
      </a:lvl9pPr>
    </p:titleStyle>
    <p:bodyStyle>
      <a:lvl1pPr marL="552450" indent="-393700" algn="l" defTabSz="673100" rtl="0" eaLnBrk="0" fontAlgn="base" hangingPunct="0">
        <a:spcBef>
          <a:spcPts val="2725"/>
        </a:spcBef>
        <a:spcAft>
          <a:spcPct val="0"/>
        </a:spcAft>
        <a:buSzPct val="171000"/>
        <a:buFont typeface="GillSans"/>
        <a:buChar char="•"/>
        <a:defRPr sz="2800">
          <a:solidFill>
            <a:schemeClr val="tx1"/>
          </a:solidFill>
          <a:latin typeface="+mn-lt"/>
          <a:ea typeface="+mn-ea"/>
          <a:cs typeface="+mn-cs"/>
          <a:sym typeface="GillSans"/>
        </a:defRPr>
      </a:lvl1pPr>
      <a:lvl2pPr marL="766763" indent="-392113" algn="l" defTabSz="673100" rtl="0" eaLnBrk="0" fontAlgn="base" hangingPunct="0">
        <a:spcBef>
          <a:spcPts val="2725"/>
        </a:spcBef>
        <a:spcAft>
          <a:spcPct val="0"/>
        </a:spcAft>
        <a:buSzPct val="171000"/>
        <a:buFont typeface="GillSans"/>
        <a:buChar char="•"/>
        <a:defRPr sz="2800">
          <a:solidFill>
            <a:schemeClr val="tx1"/>
          </a:solidFill>
          <a:latin typeface="+mn-lt"/>
          <a:ea typeface="+mn-ea"/>
          <a:cs typeface="+mn-cs"/>
          <a:sym typeface="GillSans"/>
        </a:defRPr>
      </a:lvl2pPr>
      <a:lvl3pPr marL="982663" indent="-393700" algn="l" defTabSz="673100" rtl="0" eaLnBrk="0" fontAlgn="base" hangingPunct="0">
        <a:spcBef>
          <a:spcPts val="2725"/>
        </a:spcBef>
        <a:spcAft>
          <a:spcPct val="0"/>
        </a:spcAft>
        <a:buSzPct val="171000"/>
        <a:buFont typeface="GillSans"/>
        <a:buChar char="•"/>
        <a:defRPr sz="2800">
          <a:solidFill>
            <a:schemeClr val="tx1"/>
          </a:solidFill>
          <a:latin typeface="+mn-lt"/>
          <a:ea typeface="+mn-ea"/>
          <a:cs typeface="+mn-cs"/>
          <a:sym typeface="GillSans"/>
        </a:defRPr>
      </a:lvl3pPr>
      <a:lvl4pPr marL="1206500" indent="-392113" algn="l" defTabSz="673100" rtl="0" eaLnBrk="0" fontAlgn="base" hangingPunct="0">
        <a:spcBef>
          <a:spcPts val="2725"/>
        </a:spcBef>
        <a:spcAft>
          <a:spcPct val="0"/>
        </a:spcAft>
        <a:buSzPct val="171000"/>
        <a:buFont typeface="GillSans"/>
        <a:buChar char="•"/>
        <a:defRPr sz="2800">
          <a:solidFill>
            <a:schemeClr val="tx1"/>
          </a:solidFill>
          <a:latin typeface="+mn-lt"/>
          <a:ea typeface="+mn-ea"/>
          <a:cs typeface="+mn-cs"/>
          <a:sym typeface="GillSans"/>
        </a:defRPr>
      </a:lvl4pPr>
      <a:lvl5pPr marL="1422400" indent="-393700" algn="l" defTabSz="673100" rtl="0" eaLnBrk="0" fontAlgn="base" hangingPunct="0">
        <a:spcBef>
          <a:spcPts val="2725"/>
        </a:spcBef>
        <a:spcAft>
          <a:spcPct val="0"/>
        </a:spcAft>
        <a:buSzPct val="171000"/>
        <a:buFont typeface="GillSans"/>
        <a:buChar char="•"/>
        <a:defRPr sz="2800">
          <a:solidFill>
            <a:schemeClr val="tx1"/>
          </a:solidFill>
          <a:latin typeface="+mn-lt"/>
          <a:ea typeface="+mn-ea"/>
          <a:cs typeface="+mn-cs"/>
          <a:sym typeface="GillSans"/>
        </a:defRPr>
      </a:lvl5pPr>
      <a:lvl6pPr marL="2387600" indent="-533400" algn="l" rtl="0" fontAlgn="base">
        <a:spcBef>
          <a:spcPts val="3700"/>
        </a:spcBef>
        <a:spcAft>
          <a:spcPct val="0"/>
        </a:spcAft>
        <a:buSzPct val="171000"/>
        <a:buFont typeface="GillSans" charset="0"/>
        <a:buChar char="•"/>
        <a:defRPr sz="3800">
          <a:solidFill>
            <a:schemeClr val="tx1"/>
          </a:solidFill>
          <a:latin typeface="+mn-lt"/>
          <a:ea typeface="+mn-ea"/>
          <a:cs typeface="+mn-cs"/>
          <a:sym typeface="GillSans" charset="0"/>
        </a:defRPr>
      </a:lvl6pPr>
      <a:lvl7pPr marL="2844800" indent="-533400" algn="l" rtl="0" fontAlgn="base">
        <a:spcBef>
          <a:spcPts val="3700"/>
        </a:spcBef>
        <a:spcAft>
          <a:spcPct val="0"/>
        </a:spcAft>
        <a:buSzPct val="171000"/>
        <a:buFont typeface="GillSans" charset="0"/>
        <a:buChar char="•"/>
        <a:defRPr sz="3800">
          <a:solidFill>
            <a:schemeClr val="tx1"/>
          </a:solidFill>
          <a:latin typeface="+mn-lt"/>
          <a:ea typeface="+mn-ea"/>
          <a:cs typeface="+mn-cs"/>
          <a:sym typeface="GillSans" charset="0"/>
        </a:defRPr>
      </a:lvl7pPr>
      <a:lvl8pPr marL="3302000" indent="-533400" algn="l" rtl="0" fontAlgn="base">
        <a:spcBef>
          <a:spcPts val="3700"/>
        </a:spcBef>
        <a:spcAft>
          <a:spcPct val="0"/>
        </a:spcAft>
        <a:buSzPct val="171000"/>
        <a:buFont typeface="GillSans" charset="0"/>
        <a:buChar char="•"/>
        <a:defRPr sz="3800">
          <a:solidFill>
            <a:schemeClr val="tx1"/>
          </a:solidFill>
          <a:latin typeface="+mn-lt"/>
          <a:ea typeface="+mn-ea"/>
          <a:cs typeface="+mn-cs"/>
          <a:sym typeface="GillSans" charset="0"/>
        </a:defRPr>
      </a:lvl8pPr>
      <a:lvl9pPr marL="3759200" indent="-533400" algn="l" rtl="0" fontAlgn="base">
        <a:spcBef>
          <a:spcPts val="3700"/>
        </a:spcBef>
        <a:spcAft>
          <a:spcPct val="0"/>
        </a:spcAft>
        <a:buSzPct val="171000"/>
        <a:buFont typeface="GillSans" charset="0"/>
        <a:buChar char="•"/>
        <a:defRPr sz="3800">
          <a:solidFill>
            <a:schemeClr val="tx1"/>
          </a:solidFill>
          <a:latin typeface="+mn-lt"/>
          <a:ea typeface="+mn-ea"/>
          <a:cs typeface="+mn-cs"/>
          <a:sym typeface="Gill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hyperlink" Target="http://www.fprop.com/" TargetMode="Externa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4" Type="http://schemas.openxmlformats.org/officeDocument/2006/relationships/chart" Target="../charts/char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image" Target="../media/image19.wmf"/></Relationships>
</file>

<file path=ppt/slides/_rels/slide28.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chart" Target="../charts/chart8.xml"/><Relationship Id="rId1" Type="http://schemas.openxmlformats.org/officeDocument/2006/relationships/slideLayout" Target="../slideLayouts/slideLayout8.xml"/><Relationship Id="rId5" Type="http://schemas.openxmlformats.org/officeDocument/2006/relationships/image" Target="../media/image19.wmf"/><Relationship Id="rId4" Type="http://schemas.openxmlformats.org/officeDocument/2006/relationships/image" Target="../media/image18.w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chart" Target="../charts/char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8.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4" Type="http://schemas.openxmlformats.org/officeDocument/2006/relationships/chart" Target="../charts/char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4.jpeg"/><Relationship Id="rId1" Type="http://schemas.openxmlformats.org/officeDocument/2006/relationships/slideLayout" Target="../slideLayouts/slideLayout8.xml"/><Relationship Id="rId4" Type="http://schemas.openxmlformats.org/officeDocument/2006/relationships/image" Target="../media/image25.jpeg"/></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8.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8.xml"/><Relationship Id="rId5" Type="http://schemas.openxmlformats.org/officeDocument/2006/relationships/hyperlink" Target="https://galeriacorso.pl/" TargetMode="External"/><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8.xml"/><Relationship Id="rId4" Type="http://schemas.openxmlformats.org/officeDocument/2006/relationships/image" Target="../media/image40.jpeg"/></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8.xml"/><Relationship Id="rId5" Type="http://schemas.openxmlformats.org/officeDocument/2006/relationships/hyperlink" Target="https://pilottower.pl/" TargetMode="External"/><Relationship Id="rId4" Type="http://schemas.openxmlformats.org/officeDocument/2006/relationships/image" Target="../media/image4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image" Target="../media/image58.jpeg"/><Relationship Id="rId1" Type="http://schemas.openxmlformats.org/officeDocument/2006/relationships/slideLayout" Target="../slideLayouts/slideLayout8.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jpeg"/><Relationship Id="rId9" Type="http://schemas.openxmlformats.org/officeDocument/2006/relationships/image" Target="../media/image65.png"/><Relationship Id="rId14" Type="http://schemas.openxmlformats.org/officeDocument/2006/relationships/image" Target="../media/image7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3">
            <a:extLst>
              <a:ext uri="{BEBA8EAE-BF5A-486C-A8C5-ECC9F3942E4B}">
                <a14:imgProps xmlns:a14="http://schemas.microsoft.com/office/drawing/2010/main">
                  <a14:imgLayer r:embed="rId4">
                    <a14:imgEffect>
                      <a14:saturation sat="40000"/>
                    </a14:imgEffect>
                    <a14:imgEffect>
                      <a14:brightnessContrast bright="10000" contrast="30000"/>
                    </a14:imgEffect>
                  </a14:imgLayer>
                </a14:imgProps>
              </a:ext>
              <a:ext uri="{28A0092B-C50C-407E-A947-70E740481C1C}">
                <a14:useLocalDpi xmlns:a14="http://schemas.microsoft.com/office/drawing/2010/main" val="0"/>
              </a:ext>
            </a:extLst>
          </a:blip>
          <a:srcRect/>
          <a:stretch>
            <a:fillRect/>
          </a:stretch>
        </p:blipFill>
        <p:spPr bwMode="auto">
          <a:xfrm>
            <a:off x="-47625" y="63618"/>
            <a:ext cx="10001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1"/>
          <p:cNvSpPr>
            <a:spLocks/>
          </p:cNvSpPr>
          <p:nvPr/>
        </p:nvSpPr>
        <p:spPr bwMode="auto">
          <a:xfrm>
            <a:off x="1287489" y="4865758"/>
            <a:ext cx="7950174"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r>
              <a:rPr lang="en-US" sz="4400" b="1">
                <a:solidFill>
                  <a:srgbClr val="F68B1F"/>
                </a:solidFill>
                <a:cs typeface="Arial" pitchFamily="34" charset="0"/>
                <a:sym typeface="Arial" pitchFamily="34" charset="0"/>
              </a:rPr>
              <a:t>Preliminary Results</a:t>
            </a:r>
          </a:p>
          <a:p>
            <a:pPr algn="r" defTabSz="673100">
              <a:lnSpc>
                <a:spcPct val="120000"/>
              </a:lnSpc>
            </a:pPr>
            <a:r>
              <a:rPr lang="en-US" sz="1800">
                <a:solidFill>
                  <a:srgbClr val="F68B1F"/>
                </a:solidFill>
                <a:cs typeface="Arial" pitchFamily="34" charset="0"/>
                <a:sym typeface="Arial" pitchFamily="34" charset="0"/>
              </a:rPr>
              <a:t> </a:t>
            </a:r>
            <a:r>
              <a:rPr lang="en-GB" sz="1800">
                <a:solidFill>
                  <a:srgbClr val="F68B1F"/>
                </a:solidFill>
                <a:cs typeface="Arial" pitchFamily="34" charset="0"/>
                <a:sym typeface="Arial" pitchFamily="34" charset="0"/>
              </a:rPr>
              <a:t>for the financial year to 31 March 2025</a:t>
            </a:r>
            <a:endParaRPr lang="en-US" sz="1800">
              <a:solidFill>
                <a:srgbClr val="FFFFFF"/>
              </a:solidFill>
              <a:cs typeface="Arial" pitchFamily="34" charset="0"/>
              <a:sym typeface="Arial" pitchFamily="34" charset="0"/>
            </a:endParaRPr>
          </a:p>
          <a:p>
            <a:pPr algn="r" defTabSz="673100">
              <a:lnSpc>
                <a:spcPct val="120000"/>
              </a:lnSpc>
            </a:pPr>
            <a:endParaRPr lang="en-US" sz="1800" b="1">
              <a:solidFill>
                <a:srgbClr val="FFFFFF"/>
              </a:solidFill>
              <a:cs typeface="Arial" pitchFamily="34" charset="0"/>
              <a:sym typeface="Arial" pitchFamily="34" charset="0"/>
            </a:endParaRPr>
          </a:p>
          <a:p>
            <a:pPr algn="r" defTabSz="673100">
              <a:lnSpc>
                <a:spcPct val="120000"/>
              </a:lnSpc>
            </a:pPr>
            <a:r>
              <a:rPr lang="en-US" sz="2400" b="1">
                <a:solidFill>
                  <a:srgbClr val="FFFFFF"/>
                </a:solidFill>
                <a:cs typeface="Arial" pitchFamily="34" charset="0"/>
                <a:sym typeface="Arial" pitchFamily="34" charset="0"/>
              </a:rPr>
              <a:t>First Property Group plc</a:t>
            </a:r>
          </a:p>
          <a:p>
            <a:pPr algn="r" defTabSz="673100">
              <a:lnSpc>
                <a:spcPct val="120000"/>
              </a:lnSpc>
            </a:pPr>
            <a:r>
              <a:rPr lang="en-US" b="1">
                <a:solidFill>
                  <a:srgbClr val="FFFFFF"/>
                </a:solidFill>
                <a:cs typeface="Arial" pitchFamily="34" charset="0"/>
                <a:sym typeface="Arial" pitchFamily="34" charset="0"/>
              </a:rPr>
              <a:t>19 June 2025 </a:t>
            </a:r>
          </a:p>
        </p:txBody>
      </p:sp>
      <p:sp>
        <p:nvSpPr>
          <p:cNvPr id="14340" name="Rectangle 3"/>
          <p:cNvSpPr>
            <a:spLocks noChangeArrowheads="1"/>
          </p:cNvSpPr>
          <p:nvPr/>
        </p:nvSpPr>
        <p:spPr bwMode="auto">
          <a:xfrm>
            <a:off x="-109078" y="5196007"/>
            <a:ext cx="4953000" cy="96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61950" defTabSz="673100">
              <a:lnSpc>
                <a:spcPct val="120000"/>
              </a:lnSpc>
            </a:pPr>
            <a:endParaRPr lang="en-US" sz="1100">
              <a:solidFill>
                <a:srgbClr val="FFFFFF"/>
              </a:solidFill>
              <a:cs typeface="Arial" pitchFamily="34" charset="0"/>
              <a:sym typeface="Arial" pitchFamily="34" charset="0"/>
            </a:endParaRPr>
          </a:p>
          <a:p>
            <a:pPr marL="266700" defTabSz="673100">
              <a:lnSpc>
                <a:spcPct val="120000"/>
              </a:lnSpc>
            </a:pPr>
            <a:endParaRPr lang="en-US" sz="1200" b="1">
              <a:solidFill>
                <a:srgbClr val="FFFFFF"/>
              </a:solidFill>
              <a:cs typeface="Arial" pitchFamily="34" charset="0"/>
              <a:sym typeface="Arial" pitchFamily="34" charset="0"/>
            </a:endParaRPr>
          </a:p>
          <a:p>
            <a:pPr marL="361950" defTabSz="673100">
              <a:lnSpc>
                <a:spcPct val="120000"/>
              </a:lnSpc>
            </a:pPr>
            <a:endParaRPr lang="en-US" sz="1200">
              <a:solidFill>
                <a:srgbClr val="FFFFFF"/>
              </a:solidFill>
              <a:cs typeface="Arial" pitchFamily="34" charset="0"/>
              <a:sym typeface="Arial" pitchFamily="34" charset="0"/>
            </a:endParaRPr>
          </a:p>
          <a:p>
            <a:pPr marL="266700" defTabSz="673100">
              <a:lnSpc>
                <a:spcPct val="120000"/>
              </a:lnSpc>
            </a:pPr>
            <a:endParaRPr lang="en-US" sz="1200">
              <a:solidFill>
                <a:srgbClr val="FFFFFF"/>
              </a:solidFill>
              <a:cs typeface="Arial" pitchFamily="34" charset="0"/>
              <a:sym typeface="Arial" pitchFamily="34" charset="0"/>
            </a:endParaRPr>
          </a:p>
        </p:txBody>
      </p:sp>
      <p:pic>
        <p:nvPicPr>
          <p:cNvPr id="8" name="Picture 4">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739" y="1296427"/>
            <a:ext cx="989011" cy="913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858962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p:cNvSpPr>
          <p:nvPr/>
        </p:nvSpPr>
        <p:spPr bwMode="auto">
          <a:xfrm>
            <a:off x="1873188" y="1003205"/>
            <a:ext cx="7409741"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anose="020B0604020202020204" pitchFamily="34" charset="0"/>
              <a:sym typeface="Arial" pitchFamily="34" charset="0"/>
            </a:endParaRPr>
          </a:p>
          <a:p>
            <a:pPr algn="r" defTabSz="673100">
              <a:lnSpc>
                <a:spcPct val="120000"/>
              </a:lnSpc>
            </a:pPr>
            <a:endParaRPr lang="en-US" sz="2000">
              <a:solidFill>
                <a:srgbClr val="FFFFFF"/>
              </a:solidFill>
              <a:cs typeface="Arial" panose="020B0604020202020204" pitchFamily="34" charset="0"/>
              <a:sym typeface="Arial" pitchFamily="34" charset="0"/>
            </a:endParaRPr>
          </a:p>
          <a:p>
            <a:pPr algn="r" defTabSz="673100">
              <a:lnSpc>
                <a:spcPct val="120000"/>
              </a:lnSpc>
            </a:pPr>
            <a:endParaRPr lang="en-US" sz="2000">
              <a:solidFill>
                <a:srgbClr val="F58B00"/>
              </a:solidFill>
              <a:cs typeface="Arial" panose="020B0604020202020204" pitchFamily="34" charset="0"/>
              <a:sym typeface="Arial" pitchFamily="34" charset="0"/>
            </a:endParaRPr>
          </a:p>
          <a:p>
            <a:pPr algn="r" defTabSz="673100">
              <a:lnSpc>
                <a:spcPct val="120000"/>
              </a:lnSpc>
            </a:pPr>
            <a:endParaRPr lang="en-US" sz="2000">
              <a:solidFill>
                <a:srgbClr val="F58B00"/>
              </a:solidFill>
              <a:cs typeface="Arial" panose="020B0604020202020204" pitchFamily="34" charset="0"/>
              <a:sym typeface="Arial" pitchFamily="34" charset="0"/>
            </a:endParaRPr>
          </a:p>
          <a:p>
            <a:pPr algn="r" defTabSz="673100">
              <a:lnSpc>
                <a:spcPct val="120000"/>
              </a:lnSpc>
            </a:pPr>
            <a:r>
              <a:rPr lang="en-US" sz="1800">
                <a:solidFill>
                  <a:schemeClr val="bg1"/>
                </a:solidFill>
                <a:cs typeface="Arial" panose="020B0604020202020204" pitchFamily="34" charset="0"/>
                <a:sym typeface="Arial" pitchFamily="34" charset="0"/>
              </a:rPr>
              <a:t>First Property Group plc</a:t>
            </a:r>
            <a:endParaRPr lang="en-US" sz="1800">
              <a:solidFill>
                <a:srgbClr val="FFFFFF"/>
              </a:solidFill>
              <a:cs typeface="Arial" panose="020B0604020202020204" pitchFamily="34" charset="0"/>
              <a:sym typeface="Arial" pitchFamily="34" charset="0"/>
            </a:endParaRPr>
          </a:p>
          <a:p>
            <a:pPr algn="r" defTabSz="673100"/>
            <a:r>
              <a:rPr lang="en-US" sz="1800">
                <a:solidFill>
                  <a:srgbClr val="F58B00"/>
                </a:solidFill>
                <a:cs typeface="Arial" panose="020B0604020202020204" pitchFamily="34" charset="0"/>
                <a:sym typeface="Arial" pitchFamily="34" charset="0"/>
              </a:rPr>
              <a:t>NAV per share 2007-2024 (excluding any value attributable to FPAM)</a:t>
            </a:r>
          </a:p>
        </p:txBody>
      </p:sp>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latin typeface="Arial" panose="020B0604020202020204" pitchFamily="34" charset="0"/>
                <a:cs typeface="Arial" panose="020B0604020202020204" pitchFamily="34" charset="0"/>
              </a:rPr>
              <a:pPr>
                <a:defRPr/>
              </a:pPr>
              <a:t>10</a:t>
            </a:fld>
            <a:endParaRPr lang="en-US">
              <a:latin typeface="Arial" panose="020B0604020202020204" pitchFamily="34" charset="0"/>
              <a:cs typeface="Arial" panose="020B0604020202020204" pitchFamily="34" charset="0"/>
            </a:endParaRPr>
          </a:p>
        </p:txBody>
      </p:sp>
      <p:sp>
        <p:nvSpPr>
          <p:cNvPr id="8" name="Text Box 59"/>
          <p:cNvSpPr txBox="1">
            <a:spLocks noChangeArrowheads="1"/>
          </p:cNvSpPr>
          <p:nvPr/>
        </p:nvSpPr>
        <p:spPr bwMode="auto">
          <a:xfrm>
            <a:off x="7516535" y="2071688"/>
            <a:ext cx="1766393" cy="420052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171450" indent="-171450">
              <a:lnSpc>
                <a:spcPct val="115000"/>
              </a:lnSpc>
              <a:spcAft>
                <a:spcPts val="1000"/>
              </a:spcAft>
              <a:buFont typeface="Arial" panose="020B0604020202020204" pitchFamily="34" charset="0"/>
              <a:buChar char="•"/>
            </a:pPr>
            <a:r>
              <a:rPr lang="en-US" sz="1200" kern="1200">
                <a:solidFill>
                  <a:srgbClr val="595959"/>
                </a:solidFill>
                <a:effectLst/>
                <a:ea typeface="Times New Roman"/>
                <a:cs typeface="Arial" panose="020B0604020202020204" pitchFamily="34" charset="0"/>
              </a:rPr>
              <a:t>NAV per share at book value</a:t>
            </a:r>
            <a:r>
              <a:rPr lang="en-US" sz="1200" kern="1200">
                <a:solidFill>
                  <a:srgbClr val="FF0000"/>
                </a:solidFill>
                <a:effectLst/>
                <a:ea typeface="Times New Roman"/>
                <a:cs typeface="Arial" panose="020B0604020202020204" pitchFamily="34" charset="0"/>
              </a:rPr>
              <a:t>: </a:t>
            </a:r>
            <a:r>
              <a:rPr lang="en-US" sz="1200" kern="1200">
                <a:solidFill>
                  <a:schemeClr val="tx1">
                    <a:lumMod val="65000"/>
                    <a:lumOff val="35000"/>
                  </a:schemeClr>
                </a:solidFill>
                <a:effectLst/>
                <a:ea typeface="Times New Roman"/>
                <a:cs typeface="Arial" panose="020B0604020202020204" pitchFamily="34" charset="0"/>
              </a:rPr>
              <a:t>30.50p (</a:t>
            </a:r>
            <a:r>
              <a:rPr lang="en-US" sz="1200">
                <a:solidFill>
                  <a:schemeClr val="tx1">
                    <a:lumMod val="65000"/>
                    <a:lumOff val="35000"/>
                  </a:schemeClr>
                </a:solidFill>
                <a:ea typeface="Times New Roman"/>
                <a:cs typeface="Arial" panose="020B0604020202020204" pitchFamily="34" charset="0"/>
              </a:rPr>
              <a:t>31 March 2024</a:t>
            </a:r>
            <a:r>
              <a:rPr lang="en-US" sz="1200" kern="1200">
                <a:solidFill>
                  <a:schemeClr val="tx1">
                    <a:lumMod val="65000"/>
                    <a:lumOff val="35000"/>
                  </a:schemeClr>
                </a:solidFill>
                <a:effectLst/>
                <a:ea typeface="Times New Roman"/>
                <a:cs typeface="Arial" panose="020B0604020202020204" pitchFamily="34" charset="0"/>
              </a:rPr>
              <a:t>:</a:t>
            </a:r>
            <a:r>
              <a:rPr lang="en-US" sz="1200">
                <a:solidFill>
                  <a:schemeClr val="tx1">
                    <a:lumMod val="65000"/>
                    <a:lumOff val="35000"/>
                  </a:schemeClr>
                </a:solidFill>
                <a:ea typeface="Times New Roman"/>
                <a:cs typeface="Arial" panose="020B0604020202020204" pitchFamily="34" charset="0"/>
              </a:rPr>
              <a:t> 35.15</a:t>
            </a:r>
            <a:r>
              <a:rPr lang="en-US" sz="1200" kern="1200">
                <a:solidFill>
                  <a:schemeClr val="tx1">
                    <a:lumMod val="65000"/>
                    <a:lumOff val="35000"/>
                  </a:schemeClr>
                </a:solidFill>
                <a:effectLst/>
                <a:ea typeface="Times New Roman"/>
                <a:cs typeface="Arial" panose="020B0604020202020204" pitchFamily="34" charset="0"/>
              </a:rPr>
              <a:t>p)</a:t>
            </a:r>
          </a:p>
          <a:p>
            <a:pPr marL="171450" indent="-171450">
              <a:lnSpc>
                <a:spcPct val="115000"/>
              </a:lnSpc>
              <a:spcAft>
                <a:spcPts val="1000"/>
              </a:spcAft>
              <a:buFont typeface="Arial" panose="020B0604020202020204" pitchFamily="34" charset="0"/>
              <a:buChar char="•"/>
            </a:pPr>
            <a:r>
              <a:rPr lang="en-US" sz="1200" kern="1200">
                <a:solidFill>
                  <a:schemeClr val="tx1">
                    <a:lumMod val="75000"/>
                    <a:lumOff val="25000"/>
                  </a:schemeClr>
                </a:solidFill>
                <a:effectLst/>
                <a:ea typeface="Times New Roman"/>
                <a:cs typeface="Arial" panose="020B0604020202020204" pitchFamily="34" charset="0"/>
              </a:rPr>
              <a:t>EPRA NAV per share</a:t>
            </a:r>
            <a:r>
              <a:rPr lang="en-US" sz="1200">
                <a:solidFill>
                  <a:schemeClr val="tx1">
                    <a:lumMod val="75000"/>
                    <a:lumOff val="25000"/>
                  </a:schemeClr>
                </a:solidFill>
                <a:ea typeface="Times New Roman"/>
                <a:cs typeface="Arial" panose="020B0604020202020204" pitchFamily="34" charset="0"/>
              </a:rPr>
              <a:t>: 35.72p </a:t>
            </a:r>
            <a:br>
              <a:rPr lang="en-US" sz="1200">
                <a:solidFill>
                  <a:schemeClr val="tx1">
                    <a:lumMod val="75000"/>
                    <a:lumOff val="25000"/>
                  </a:schemeClr>
                </a:solidFill>
                <a:ea typeface="Times New Roman"/>
                <a:cs typeface="Arial" panose="020B0604020202020204" pitchFamily="34" charset="0"/>
              </a:rPr>
            </a:br>
            <a:r>
              <a:rPr lang="en-US" sz="1200">
                <a:solidFill>
                  <a:schemeClr val="tx1">
                    <a:lumMod val="75000"/>
                    <a:lumOff val="25000"/>
                  </a:schemeClr>
                </a:solidFill>
                <a:ea typeface="Times New Roman"/>
                <a:cs typeface="Arial" panose="020B0604020202020204" pitchFamily="34" charset="0"/>
              </a:rPr>
              <a:t>(31 March 2024: 39.41p)</a:t>
            </a:r>
          </a:p>
          <a:p>
            <a:pPr marL="171450" indent="-171450">
              <a:lnSpc>
                <a:spcPct val="115000"/>
              </a:lnSpc>
              <a:spcAft>
                <a:spcPts val="1000"/>
              </a:spcAft>
              <a:buFont typeface="Arial" panose="020B0604020202020204" pitchFamily="34" charset="0"/>
              <a:buChar char="•"/>
            </a:pPr>
            <a:r>
              <a:rPr lang="en-US" sz="1200">
                <a:solidFill>
                  <a:schemeClr val="tx1">
                    <a:lumMod val="75000"/>
                    <a:lumOff val="25000"/>
                  </a:schemeClr>
                </a:solidFill>
                <a:ea typeface="Times New Roman"/>
                <a:cs typeface="Arial" panose="020B0604020202020204" pitchFamily="34" charset="0"/>
              </a:rPr>
              <a:t>Cash per share: 3.26p </a:t>
            </a:r>
            <a:br>
              <a:rPr lang="en-US" sz="1200">
                <a:solidFill>
                  <a:schemeClr val="tx1">
                    <a:lumMod val="75000"/>
                    <a:lumOff val="25000"/>
                  </a:schemeClr>
                </a:solidFill>
                <a:ea typeface="Times New Roman"/>
                <a:cs typeface="Arial" panose="020B0604020202020204" pitchFamily="34" charset="0"/>
              </a:rPr>
            </a:br>
            <a:r>
              <a:rPr lang="en-US" sz="1200">
                <a:solidFill>
                  <a:schemeClr val="tx1">
                    <a:lumMod val="75000"/>
                    <a:lumOff val="25000"/>
                  </a:schemeClr>
                </a:solidFill>
                <a:ea typeface="Times New Roman"/>
                <a:cs typeface="Arial" panose="020B0604020202020204" pitchFamily="34" charset="0"/>
              </a:rPr>
              <a:t>(31 March 2024: 4.18p)</a:t>
            </a:r>
            <a:endParaRPr lang="en-GB" sz="1200">
              <a:solidFill>
                <a:schemeClr val="tx1">
                  <a:lumMod val="75000"/>
                  <a:lumOff val="25000"/>
                </a:schemeClr>
              </a:solidFill>
              <a:effectLst/>
              <a:ea typeface="Times New Roman"/>
              <a:cs typeface="Arial" panose="020B0604020202020204" pitchFamily="34" charset="0"/>
            </a:endParaRPr>
          </a:p>
          <a:p>
            <a:pPr>
              <a:lnSpc>
                <a:spcPct val="115000"/>
              </a:lnSpc>
              <a:spcAft>
                <a:spcPts val="600"/>
              </a:spcAft>
            </a:pPr>
            <a:r>
              <a:rPr lang="en-US" sz="1200" b="1" kern="1200">
                <a:solidFill>
                  <a:srgbClr val="595959"/>
                </a:solidFill>
                <a:effectLst/>
                <a:ea typeface="Times New Roman"/>
                <a:cs typeface="Arial" panose="020B0604020202020204" pitchFamily="34" charset="0"/>
              </a:rPr>
              <a:t>External valuers:</a:t>
            </a:r>
            <a:endParaRPr lang="en-GB" sz="1200">
              <a:effectLst/>
              <a:ea typeface="Times New Roman"/>
              <a:cs typeface="Arial" panose="020B0604020202020204" pitchFamily="34" charset="0"/>
            </a:endParaRPr>
          </a:p>
          <a:p>
            <a:pPr marL="171450" indent="-171450">
              <a:spcAft>
                <a:spcPts val="300"/>
              </a:spcAft>
              <a:buFont typeface="Arial" panose="020B0604020202020204" pitchFamily="34" charset="0"/>
              <a:buChar char="•"/>
            </a:pPr>
            <a:r>
              <a:rPr lang="en-US" sz="1200">
                <a:solidFill>
                  <a:srgbClr val="595959"/>
                </a:solidFill>
                <a:ea typeface="Times New Roman"/>
                <a:cs typeface="Arial" panose="020B0604020202020204" pitchFamily="34" charset="0"/>
              </a:rPr>
              <a:t>CBRE</a:t>
            </a:r>
          </a:p>
          <a:p>
            <a:pPr marL="171450" indent="-171450">
              <a:spcAft>
                <a:spcPts val="300"/>
              </a:spcAft>
              <a:buFont typeface="Arial" panose="020B0604020202020204" pitchFamily="34" charset="0"/>
              <a:buChar char="•"/>
            </a:pPr>
            <a:r>
              <a:rPr lang="en-US" sz="1200">
                <a:solidFill>
                  <a:srgbClr val="595959"/>
                </a:solidFill>
                <a:ea typeface="Times New Roman"/>
                <a:cs typeface="Arial" panose="020B0604020202020204" pitchFamily="34" charset="0"/>
              </a:rPr>
              <a:t>JLL</a:t>
            </a:r>
          </a:p>
          <a:p>
            <a:pPr marL="171450" indent="-171450">
              <a:spcAft>
                <a:spcPts val="300"/>
              </a:spcAft>
              <a:buFont typeface="Arial" panose="020B0604020202020204" pitchFamily="34" charset="0"/>
              <a:buChar char="•"/>
            </a:pPr>
            <a:r>
              <a:rPr lang="en-US" sz="1200">
                <a:solidFill>
                  <a:srgbClr val="595959"/>
                </a:solidFill>
                <a:ea typeface="Times New Roman"/>
                <a:cs typeface="Arial" panose="020B0604020202020204" pitchFamily="34" charset="0"/>
              </a:rPr>
              <a:t>Knight Frank</a:t>
            </a:r>
          </a:p>
          <a:p>
            <a:pPr marL="171450" indent="-171450">
              <a:spcAft>
                <a:spcPts val="300"/>
              </a:spcAft>
              <a:buFont typeface="Arial" panose="020B0604020202020204" pitchFamily="34" charset="0"/>
              <a:buChar char="•"/>
            </a:pPr>
            <a:r>
              <a:rPr lang="en-US" sz="1200" err="1">
                <a:solidFill>
                  <a:srgbClr val="595959"/>
                </a:solidFill>
                <a:ea typeface="Times New Roman"/>
                <a:cs typeface="Arial" panose="020B0604020202020204" pitchFamily="34" charset="0"/>
              </a:rPr>
              <a:t>Koterski</a:t>
            </a:r>
            <a:endParaRPr lang="en-US" sz="1200">
              <a:solidFill>
                <a:srgbClr val="595959"/>
              </a:solidFill>
              <a:ea typeface="Times New Roman"/>
              <a:cs typeface="Arial" panose="020B0604020202020204" pitchFamily="34" charset="0"/>
            </a:endParaRPr>
          </a:p>
        </p:txBody>
      </p:sp>
      <p:sp>
        <p:nvSpPr>
          <p:cNvPr id="3" name="Rectangle 2"/>
          <p:cNvSpPr/>
          <p:nvPr/>
        </p:nvSpPr>
        <p:spPr>
          <a:xfrm>
            <a:off x="623072" y="5500852"/>
            <a:ext cx="6809823" cy="707886"/>
          </a:xfrm>
          <a:prstGeom prst="rect">
            <a:avLst/>
          </a:prstGeom>
        </p:spPr>
        <p:txBody>
          <a:bodyPr wrap="square">
            <a:spAutoFit/>
          </a:bodyPr>
          <a:lstStyle/>
          <a:p>
            <a:r>
              <a:rPr lang="en-US" sz="1000">
                <a:solidFill>
                  <a:srgbClr val="595959"/>
                </a:solidFill>
                <a:ea typeface="Times New Roman"/>
                <a:cs typeface="Arial" panose="020B0604020202020204" pitchFamily="34" charset="0"/>
              </a:rPr>
              <a:t>Adjusted NAV calculated as per European Public Real Estate Association (EPRA) methodology, which includes fair values of financial instruments;</a:t>
            </a:r>
            <a:r>
              <a:rPr lang="en-GB" sz="1000">
                <a:ea typeface="Times New Roman"/>
                <a:cs typeface="Arial" panose="020B0604020202020204" pitchFamily="34" charset="0"/>
              </a:rPr>
              <a:t> </a:t>
            </a:r>
            <a:r>
              <a:rPr lang="en-US" sz="1000">
                <a:solidFill>
                  <a:srgbClr val="595959"/>
                </a:solidFill>
                <a:ea typeface="Times New Roman"/>
                <a:cs typeface="Arial" panose="020B0604020202020204" pitchFamily="34" charset="0"/>
              </a:rPr>
              <a:t>debt;</a:t>
            </a:r>
            <a:r>
              <a:rPr lang="en-GB" sz="1000">
                <a:ea typeface="Times New Roman"/>
                <a:cs typeface="Arial" panose="020B0604020202020204" pitchFamily="34" charset="0"/>
              </a:rPr>
              <a:t> </a:t>
            </a:r>
            <a:r>
              <a:rPr lang="en-US" sz="1000">
                <a:solidFill>
                  <a:srgbClr val="595959"/>
                </a:solidFill>
                <a:ea typeface="Times New Roman"/>
                <a:cs typeface="Arial" panose="020B0604020202020204" pitchFamily="34" charset="0"/>
              </a:rPr>
              <a:t>deferred taxes.</a:t>
            </a:r>
          </a:p>
          <a:p>
            <a:endParaRPr lang="en-US" sz="1000">
              <a:solidFill>
                <a:srgbClr val="595959"/>
              </a:solidFill>
              <a:cs typeface="Arial" panose="020B0604020202020204" pitchFamily="34" charset="0"/>
            </a:endParaRPr>
          </a:p>
          <a:p>
            <a:r>
              <a:rPr lang="en-US" sz="1000" b="1">
                <a:solidFill>
                  <a:srgbClr val="595959"/>
                </a:solidFill>
                <a:cs typeface="Arial" panose="020B0604020202020204" pitchFamily="34" charset="0"/>
              </a:rPr>
              <a:t>NB. NIL VALUE ATTRIBUTED TO FPAM (FUND MANAGEMENT DIVISION, AUM: £164m) IN BALANCE SHEET</a:t>
            </a:r>
            <a:endParaRPr lang="en-GB" sz="1050" b="1">
              <a:cs typeface="Arial" panose="020B0604020202020204" pitchFamily="34" charset="0"/>
            </a:endParaRPr>
          </a:p>
        </p:txBody>
      </p:sp>
      <p:graphicFrame>
        <p:nvGraphicFramePr>
          <p:cNvPr id="7" name="Chart 6">
            <a:extLst>
              <a:ext uri="{FF2B5EF4-FFF2-40B4-BE49-F238E27FC236}">
                <a16:creationId xmlns:a16="http://schemas.microsoft.com/office/drawing/2014/main" id="{BFB69EB7-6FD0-4E19-9518-97BEBBC5CDB8}"/>
              </a:ext>
            </a:extLst>
          </p:cNvPr>
          <p:cNvGraphicFramePr>
            <a:graphicFrameLocks/>
          </p:cNvGraphicFramePr>
          <p:nvPr>
            <p:extLst>
              <p:ext uri="{D42A27DB-BD31-4B8C-83A1-F6EECF244321}">
                <p14:modId xmlns:p14="http://schemas.microsoft.com/office/powerpoint/2010/main" val="3891588722"/>
              </p:ext>
            </p:extLst>
          </p:nvPr>
        </p:nvGraphicFramePr>
        <p:xfrm>
          <a:off x="122992" y="1751399"/>
          <a:ext cx="7309903" cy="349961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0454872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latin typeface="Arial" panose="020B0604020202020204" pitchFamily="34" charset="0"/>
                <a:cs typeface="Arial" panose="020B0604020202020204" pitchFamily="34" charset="0"/>
              </a:rPr>
              <a:pPr>
                <a:defRPr/>
              </a:pPr>
              <a:t>11</a:t>
            </a:fld>
            <a:endParaRPr lang="en-US">
              <a:latin typeface="Arial" panose="020B0604020202020204" pitchFamily="34" charset="0"/>
              <a:cs typeface="Arial" panose="020B0604020202020204" pitchFamily="34" charset="0"/>
            </a:endParaRPr>
          </a:p>
        </p:txBody>
      </p:sp>
      <p:sp>
        <p:nvSpPr>
          <p:cNvPr id="17" name="Rectangle 1">
            <a:extLst>
              <a:ext uri="{FF2B5EF4-FFF2-40B4-BE49-F238E27FC236}">
                <a16:creationId xmlns:a16="http://schemas.microsoft.com/office/drawing/2014/main" id="{1FEAE4D9-C68E-4489-AA4F-5C8EC39DD63F}"/>
              </a:ext>
            </a:extLst>
          </p:cNvPr>
          <p:cNvSpPr>
            <a:spLocks/>
          </p:cNvSpPr>
          <p:nvPr/>
        </p:nvSpPr>
        <p:spPr bwMode="auto">
          <a:xfrm>
            <a:off x="1873188" y="1003205"/>
            <a:ext cx="7409741"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anose="020B0604020202020204" pitchFamily="34" charset="0"/>
              <a:sym typeface="Arial" pitchFamily="34" charset="0"/>
            </a:endParaRPr>
          </a:p>
          <a:p>
            <a:pPr algn="r" defTabSz="673100">
              <a:lnSpc>
                <a:spcPct val="120000"/>
              </a:lnSpc>
            </a:pPr>
            <a:endParaRPr lang="en-US" sz="2000">
              <a:solidFill>
                <a:srgbClr val="FFFFFF"/>
              </a:solidFill>
              <a:cs typeface="Arial" panose="020B0604020202020204" pitchFamily="34" charset="0"/>
              <a:sym typeface="Arial" pitchFamily="34" charset="0"/>
            </a:endParaRPr>
          </a:p>
          <a:p>
            <a:pPr algn="r" defTabSz="673100">
              <a:lnSpc>
                <a:spcPct val="120000"/>
              </a:lnSpc>
            </a:pPr>
            <a:endParaRPr lang="en-US" sz="2000">
              <a:solidFill>
                <a:srgbClr val="F58B00"/>
              </a:solidFill>
              <a:cs typeface="Arial" panose="020B0604020202020204" pitchFamily="34" charset="0"/>
              <a:sym typeface="Arial" pitchFamily="34" charset="0"/>
            </a:endParaRPr>
          </a:p>
          <a:p>
            <a:pPr algn="r" defTabSz="673100">
              <a:lnSpc>
                <a:spcPct val="120000"/>
              </a:lnSpc>
            </a:pPr>
            <a:endParaRPr lang="en-US" sz="2000">
              <a:solidFill>
                <a:srgbClr val="F58B00"/>
              </a:solidFill>
              <a:cs typeface="Arial" panose="020B0604020202020204" pitchFamily="34" charset="0"/>
              <a:sym typeface="Arial" pitchFamily="34" charset="0"/>
            </a:endParaRPr>
          </a:p>
          <a:p>
            <a:pPr algn="r" defTabSz="673100">
              <a:lnSpc>
                <a:spcPct val="120000"/>
              </a:lnSpc>
            </a:pPr>
            <a:r>
              <a:rPr lang="en-US" sz="1800">
                <a:solidFill>
                  <a:schemeClr val="bg1"/>
                </a:solidFill>
                <a:cs typeface="Arial" panose="020B0604020202020204" pitchFamily="34" charset="0"/>
                <a:sym typeface="Arial" pitchFamily="34" charset="0"/>
              </a:rPr>
              <a:t>First Property Group plc</a:t>
            </a:r>
            <a:endParaRPr lang="en-US" sz="1800">
              <a:solidFill>
                <a:srgbClr val="FFFFFF"/>
              </a:solidFill>
              <a:cs typeface="Arial" panose="020B0604020202020204" pitchFamily="34" charset="0"/>
              <a:sym typeface="Arial" pitchFamily="34" charset="0"/>
            </a:endParaRPr>
          </a:p>
          <a:p>
            <a:pPr algn="r" defTabSz="673100"/>
            <a:r>
              <a:rPr lang="en-US" sz="1800">
                <a:solidFill>
                  <a:srgbClr val="F58B00"/>
                </a:solidFill>
                <a:cs typeface="Arial" panose="020B0604020202020204" pitchFamily="34" charset="0"/>
                <a:sym typeface="Arial" pitchFamily="34" charset="0"/>
              </a:rPr>
              <a:t>Adjusted NAV Bridge</a:t>
            </a:r>
          </a:p>
        </p:txBody>
      </p:sp>
      <p:graphicFrame>
        <p:nvGraphicFramePr>
          <p:cNvPr id="3" name="Table 2">
            <a:extLst>
              <a:ext uri="{FF2B5EF4-FFF2-40B4-BE49-F238E27FC236}">
                <a16:creationId xmlns:a16="http://schemas.microsoft.com/office/drawing/2014/main" id="{E7C86376-2D5D-480E-903C-7497DA6AE4C7}"/>
              </a:ext>
            </a:extLst>
          </p:cNvPr>
          <p:cNvGraphicFramePr>
            <a:graphicFrameLocks noGrp="1"/>
          </p:cNvGraphicFramePr>
          <p:nvPr>
            <p:extLst>
              <p:ext uri="{D42A27DB-BD31-4B8C-83A1-F6EECF244321}">
                <p14:modId xmlns:p14="http://schemas.microsoft.com/office/powerpoint/2010/main" val="3692729203"/>
              </p:ext>
            </p:extLst>
          </p:nvPr>
        </p:nvGraphicFramePr>
        <p:xfrm>
          <a:off x="347559" y="4052696"/>
          <a:ext cx="2956958" cy="2141707"/>
        </p:xfrm>
        <a:graphic>
          <a:graphicData uri="http://schemas.openxmlformats.org/drawingml/2006/table">
            <a:tbl>
              <a:tblPr firstRow="1" firstCol="1" bandRow="1"/>
              <a:tblGrid>
                <a:gridCol w="1393948">
                  <a:extLst>
                    <a:ext uri="{9D8B030D-6E8A-4147-A177-3AD203B41FA5}">
                      <a16:colId xmlns:a16="http://schemas.microsoft.com/office/drawing/2014/main" val="1664350684"/>
                    </a:ext>
                  </a:extLst>
                </a:gridCol>
                <a:gridCol w="828179">
                  <a:extLst>
                    <a:ext uri="{9D8B030D-6E8A-4147-A177-3AD203B41FA5}">
                      <a16:colId xmlns:a16="http://schemas.microsoft.com/office/drawing/2014/main" val="1252782261"/>
                    </a:ext>
                  </a:extLst>
                </a:gridCol>
                <a:gridCol w="734831">
                  <a:extLst>
                    <a:ext uri="{9D8B030D-6E8A-4147-A177-3AD203B41FA5}">
                      <a16:colId xmlns:a16="http://schemas.microsoft.com/office/drawing/2014/main" val="1753399766"/>
                    </a:ext>
                  </a:extLst>
                </a:gridCol>
              </a:tblGrid>
              <a:tr h="440581">
                <a:tc gridSpan="3">
                  <a:txBody>
                    <a:bodyPr/>
                    <a:lstStyle/>
                    <a:p>
                      <a:pPr marL="0" algn="ctr" rtl="0" eaLnBrk="1" latinLnBrk="0" hangingPunct="1">
                        <a:spcAft>
                          <a:spcPts val="0"/>
                        </a:spcAft>
                      </a:pPr>
                      <a:r>
                        <a:rPr lang="en-US" sz="900" kern="1200" noProof="0">
                          <a:solidFill>
                            <a:schemeClr val="tx1">
                              <a:lumMod val="50000"/>
                              <a:lumOff val="50000"/>
                            </a:schemeClr>
                          </a:solidFill>
                          <a:effectLst/>
                          <a:latin typeface="Arial"/>
                          <a:cs typeface="Arial"/>
                        </a:rPr>
                        <a:t>Adjusted NAV</a:t>
                      </a:r>
                      <a:r>
                        <a:rPr lang="en-US" sz="900" kern="1200" noProof="0">
                          <a:solidFill>
                            <a:schemeClr val="tx1">
                              <a:lumMod val="50000"/>
                              <a:lumOff val="50000"/>
                            </a:schemeClr>
                          </a:solidFill>
                          <a:effectLst/>
                          <a:latin typeface="Arial"/>
                          <a:cs typeface="Arial"/>
                          <a:sym typeface="GillSans"/>
                        </a:rPr>
                        <a:t> breakdown 31 Mar 2024</a:t>
                      </a:r>
                      <a:endParaRPr lang="en-GB" sz="900" kern="1200">
                        <a:solidFill>
                          <a:schemeClr val="tx1">
                            <a:lumMod val="50000"/>
                            <a:lumOff val="50000"/>
                          </a:schemeClr>
                        </a:solidFill>
                        <a:effectLst/>
                        <a:latin typeface="Arial"/>
                        <a:cs typeface="Arial"/>
                      </a:endParaRPr>
                    </a:p>
                  </a:txBody>
                  <a:tcPr marL="53124" marR="53124" marT="106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hMerge="1">
                  <a:txBody>
                    <a:bodyPr/>
                    <a:lstStyle/>
                    <a:p>
                      <a:pPr marL="0" algn="ctr" defTabSz="457200" rtl="0" eaLnBrk="1" latinLnBrk="0" hangingPunct="1">
                        <a:spcAft>
                          <a:spcPts val="0"/>
                        </a:spcAft>
                      </a:pPr>
                      <a:r>
                        <a:rPr lang="en-US" sz="900" kern="1200" noProof="0">
                          <a:solidFill>
                            <a:schemeClr val="tx1">
                              <a:lumMod val="50000"/>
                              <a:lumOff val="50000"/>
                            </a:schemeClr>
                          </a:solidFill>
                          <a:effectLst/>
                          <a:latin typeface="Arial" panose="020B0604020202020204" pitchFamily="34" charset="0"/>
                          <a:ea typeface="Times New Roman"/>
                          <a:cs typeface="Arial" panose="020B0604020202020204" pitchFamily="34" charset="0"/>
                          <a:sym typeface="GillSans"/>
                        </a:rPr>
                        <a:t>NAV breakdown</a:t>
                      </a:r>
                      <a:endParaRPr lang="en-GB" sz="900" kern="120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tc hMerge="1">
                  <a:txBody>
                    <a:bodyPr/>
                    <a:lstStyle/>
                    <a:p>
                      <a:endParaRPr lang="en-GB"/>
                    </a:p>
                  </a:txBody>
                  <a:tcPr/>
                </a:tc>
                <a:extLst>
                  <a:ext uri="{0D108BD9-81ED-4DB2-BD59-A6C34878D82A}">
                    <a16:rowId xmlns:a16="http://schemas.microsoft.com/office/drawing/2014/main" val="1748427308"/>
                  </a:ext>
                </a:extLst>
              </a:tr>
              <a:tr h="270270">
                <a:tc>
                  <a:txBody>
                    <a:bodyPr/>
                    <a:lstStyle/>
                    <a:p>
                      <a:pPr marL="0" algn="l" defTabSz="457200" rtl="0" eaLnBrk="1" latinLnBrk="0" hangingPunct="1">
                        <a:spcAft>
                          <a:spcPts val="0"/>
                        </a:spcAft>
                      </a:pPr>
                      <a:r>
                        <a:rPr lang="en-US" sz="900" kern="1200">
                          <a:solidFill>
                            <a:schemeClr val="tx1">
                              <a:lumMod val="50000"/>
                              <a:lumOff val="50000"/>
                            </a:schemeClr>
                          </a:solidFill>
                          <a:effectLst/>
                          <a:latin typeface="Arial"/>
                          <a:ea typeface="Times New Roman"/>
                          <a:cs typeface="Arial"/>
                        </a:rPr>
                        <a:t>Associates and Investments</a:t>
                      </a:r>
                      <a:endParaRPr lang="en-GB" sz="900" kern="1200">
                        <a:solidFill>
                          <a:schemeClr val="tx1">
                            <a:lumMod val="50000"/>
                            <a:lumOff val="50000"/>
                          </a:schemeClr>
                        </a:solidFill>
                        <a:effectLst/>
                        <a:latin typeface="Arial"/>
                        <a:ea typeface="Times New Roman" panose="02020603050405020304" pitchFamily="18" charset="0"/>
                        <a:cs typeface="Arial"/>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a:txBody>
                    <a:bodyPr/>
                    <a:lstStyle/>
                    <a:p>
                      <a:pPr marL="0" algn="ctr" defTabSz="457200" rtl="0" eaLnBrk="1" latinLnBrk="0" hangingPunct="1">
                        <a:spcAft>
                          <a:spcPts val="0"/>
                        </a:spcAft>
                      </a:pPr>
                      <a:r>
                        <a:rPr lang="en-US" sz="900" kern="1200">
                          <a:solidFill>
                            <a:schemeClr val="tx1">
                              <a:lumMod val="50000"/>
                              <a:lumOff val="50000"/>
                            </a:schemeClr>
                          </a:solidFill>
                          <a:effectLst/>
                          <a:latin typeface="Arial"/>
                          <a:ea typeface="Times New Roman"/>
                          <a:cs typeface="Arial"/>
                        </a:rPr>
                        <a:t>17.93p</a:t>
                      </a:r>
                      <a:endParaRPr lang="en-GB" sz="900" kern="1200">
                        <a:solidFill>
                          <a:schemeClr val="tx1">
                            <a:lumMod val="50000"/>
                            <a:lumOff val="50000"/>
                          </a:schemeClr>
                        </a:solidFill>
                        <a:effectLst/>
                        <a:latin typeface="Arial"/>
                        <a:ea typeface="Times New Roman" panose="02020603050405020304" pitchFamily="18" charset="0"/>
                        <a:cs typeface="Arial"/>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latinLnBrk="0" hangingPunct="1">
                        <a:spcAft>
                          <a:spcPts val="0"/>
                        </a:spcAft>
                      </a:pPr>
                      <a:r>
                        <a:rPr lang="en-GB" sz="900" kern="1200">
                          <a:solidFill>
                            <a:schemeClr val="tx1">
                              <a:lumMod val="50000"/>
                              <a:lumOff val="50000"/>
                            </a:schemeClr>
                          </a:solidFill>
                          <a:effectLst/>
                          <a:latin typeface="Arial"/>
                          <a:ea typeface="Times New Roman" panose="02020603050405020304" pitchFamily="18" charset="0"/>
                          <a:cs typeface="Arial"/>
                        </a:rPr>
                        <a:t>£20.26m</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12322293"/>
                  </a:ext>
                </a:extLst>
              </a:tr>
              <a:tr h="226963">
                <a:tc>
                  <a:txBody>
                    <a:bodyPr/>
                    <a:lstStyle/>
                    <a:p>
                      <a:pPr marL="0" algn="l" defTabSz="457200" rtl="0" eaLnBrk="1" latinLnBrk="0" hangingPunct="1">
                        <a:spcAft>
                          <a:spcPts val="0"/>
                        </a:spcAft>
                      </a:pPr>
                      <a:r>
                        <a:rPr lang="en-US" sz="900" kern="1200">
                          <a:solidFill>
                            <a:schemeClr val="tx1">
                              <a:lumMod val="50000"/>
                              <a:lumOff val="50000"/>
                            </a:schemeClr>
                          </a:solidFill>
                          <a:effectLst/>
                          <a:latin typeface="Arial"/>
                          <a:ea typeface="Times New Roman"/>
                          <a:cs typeface="Arial"/>
                        </a:rPr>
                        <a:t>Cash</a:t>
                      </a:r>
                      <a:endParaRPr lang="en-GB" sz="900" kern="1200">
                        <a:solidFill>
                          <a:schemeClr val="tx1">
                            <a:lumMod val="50000"/>
                            <a:lumOff val="50000"/>
                          </a:schemeClr>
                        </a:solidFill>
                        <a:effectLst/>
                        <a:latin typeface="Arial"/>
                        <a:ea typeface="Times New Roman" panose="02020603050405020304" pitchFamily="18" charset="0"/>
                        <a:cs typeface="Arial"/>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a:txBody>
                    <a:bodyPr/>
                    <a:lstStyle/>
                    <a:p>
                      <a:pPr marL="0" algn="ctr" defTabSz="457200" rtl="0" eaLnBrk="1" latinLnBrk="0" hangingPunct="1">
                        <a:spcAft>
                          <a:spcPts val="0"/>
                        </a:spcAft>
                      </a:pPr>
                      <a:r>
                        <a:rPr lang="en-US" sz="900" kern="1200">
                          <a:solidFill>
                            <a:schemeClr val="tx1">
                              <a:lumMod val="50000"/>
                              <a:lumOff val="50000"/>
                            </a:schemeClr>
                          </a:solidFill>
                          <a:effectLst/>
                          <a:latin typeface="Arial"/>
                          <a:ea typeface="Times New Roman"/>
                          <a:cs typeface="Arial"/>
                        </a:rPr>
                        <a:t>4.09p</a:t>
                      </a:r>
                      <a:endParaRPr lang="en-GB" sz="900" kern="1200">
                        <a:solidFill>
                          <a:schemeClr val="tx1">
                            <a:lumMod val="50000"/>
                            <a:lumOff val="50000"/>
                          </a:schemeClr>
                        </a:solidFill>
                        <a:effectLst/>
                        <a:latin typeface="Arial"/>
                        <a:ea typeface="Times New Roman" panose="02020603050405020304" pitchFamily="18" charset="0"/>
                        <a:cs typeface="Arial"/>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pPr>
                      <a:r>
                        <a:rPr lang="en-GB" sz="900" kern="1200">
                          <a:solidFill>
                            <a:schemeClr val="tx1">
                              <a:lumMod val="50000"/>
                              <a:lumOff val="50000"/>
                            </a:schemeClr>
                          </a:solidFill>
                          <a:effectLst/>
                          <a:latin typeface="Arial"/>
                          <a:ea typeface="Times New Roman" panose="02020603050405020304" pitchFamily="18" charset="0"/>
                          <a:cs typeface="Arial"/>
                        </a:rPr>
                        <a:t>£4.63m</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34311660"/>
                  </a:ext>
                </a:extLst>
              </a:tr>
              <a:tr h="405405">
                <a:tc>
                  <a:txBody>
                    <a:bodyPr/>
                    <a:lstStyle/>
                    <a:p>
                      <a:pPr marL="0" algn="l" defTabSz="457200" rtl="0" eaLnBrk="1" latinLnBrk="0" hangingPunct="1">
                        <a:spcAft>
                          <a:spcPts val="0"/>
                        </a:spcAft>
                      </a:pPr>
                      <a:r>
                        <a:rPr lang="en-US" sz="900" kern="1200">
                          <a:solidFill>
                            <a:schemeClr val="tx1">
                              <a:lumMod val="50000"/>
                              <a:lumOff val="50000"/>
                            </a:schemeClr>
                          </a:solidFill>
                          <a:effectLst/>
                          <a:latin typeface="Arial"/>
                          <a:ea typeface="Times New Roman"/>
                          <a:cs typeface="Arial"/>
                        </a:rPr>
                        <a:t>7 directly owned properties less loans</a:t>
                      </a:r>
                      <a:endParaRPr lang="en-GB" sz="900" kern="1200">
                        <a:solidFill>
                          <a:schemeClr val="tx1">
                            <a:lumMod val="50000"/>
                            <a:lumOff val="50000"/>
                          </a:schemeClr>
                        </a:solidFill>
                        <a:effectLst/>
                        <a:latin typeface="Arial"/>
                        <a:ea typeface="Times New Roman" panose="02020603050405020304" pitchFamily="18" charset="0"/>
                        <a:cs typeface="Arial"/>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a:txBody>
                    <a:bodyPr/>
                    <a:lstStyle/>
                    <a:p>
                      <a:pPr marL="0" algn="ctr" defTabSz="457200" rtl="0" eaLnBrk="1" latinLnBrk="0" hangingPunct="1">
                        <a:spcAft>
                          <a:spcPts val="0"/>
                        </a:spcAft>
                      </a:pPr>
                      <a:r>
                        <a:rPr lang="en-US" sz="900" kern="1200">
                          <a:solidFill>
                            <a:schemeClr val="tx1">
                              <a:lumMod val="50000"/>
                              <a:lumOff val="50000"/>
                            </a:schemeClr>
                          </a:solidFill>
                          <a:effectLst/>
                          <a:latin typeface="Arial"/>
                          <a:ea typeface="Times New Roman"/>
                          <a:cs typeface="Arial"/>
                        </a:rPr>
                        <a:t>18.07p</a:t>
                      </a:r>
                      <a:endParaRPr lang="en-GB" sz="900" kern="1200">
                        <a:solidFill>
                          <a:schemeClr val="tx1">
                            <a:lumMod val="50000"/>
                            <a:lumOff val="50000"/>
                          </a:schemeClr>
                        </a:solidFill>
                        <a:effectLst/>
                        <a:latin typeface="Arial"/>
                        <a:ea typeface="Times New Roman" panose="02020603050405020304" pitchFamily="18" charset="0"/>
                        <a:cs typeface="Arial"/>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900" kern="1200">
                          <a:solidFill>
                            <a:schemeClr val="tx1">
                              <a:lumMod val="50000"/>
                              <a:lumOff val="50000"/>
                            </a:schemeClr>
                          </a:solidFill>
                          <a:effectLst/>
                          <a:latin typeface="Arial"/>
                          <a:ea typeface="Times New Roman" panose="02020603050405020304" pitchFamily="18" charset="0"/>
                          <a:cs typeface="Arial"/>
                        </a:rPr>
                        <a:t>£20.42m</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74454681"/>
                  </a:ext>
                </a:extLst>
              </a:tr>
              <a:tr h="226963">
                <a:tc>
                  <a:txBody>
                    <a:bodyPr/>
                    <a:lstStyle/>
                    <a:p>
                      <a:pPr marL="0" algn="l" defTabSz="457200" rtl="0" eaLnBrk="1" latinLnBrk="0" hangingPunct="1">
                        <a:spcAft>
                          <a:spcPts val="0"/>
                        </a:spcAft>
                      </a:pPr>
                      <a:r>
                        <a:rPr lang="en-GB" sz="900" kern="1200">
                          <a:solidFill>
                            <a:schemeClr val="tx1">
                              <a:lumMod val="50000"/>
                              <a:lumOff val="50000"/>
                            </a:schemeClr>
                          </a:solidFill>
                          <a:effectLst/>
                          <a:latin typeface="Arial"/>
                          <a:ea typeface="Times New Roman" panose="02020603050405020304" pitchFamily="18" charset="0"/>
                          <a:cs typeface="Arial"/>
                        </a:rPr>
                        <a:t>FPAM</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a:txBody>
                    <a:bodyPr/>
                    <a:lstStyle/>
                    <a:p>
                      <a:pPr marL="0" algn="ctr" defTabSz="457200" rtl="0" eaLnBrk="1" latinLnBrk="0" hangingPunct="1">
                        <a:spcAft>
                          <a:spcPts val="0"/>
                        </a:spcAft>
                      </a:pPr>
                      <a:r>
                        <a:rPr lang="en-GB" sz="900" kern="1200">
                          <a:solidFill>
                            <a:schemeClr val="tx1">
                              <a:lumMod val="50000"/>
                              <a:lumOff val="50000"/>
                            </a:schemeClr>
                          </a:solidFill>
                          <a:effectLst/>
                          <a:latin typeface="Arial"/>
                          <a:ea typeface="Times New Roman" panose="02020603050405020304" pitchFamily="18" charset="0"/>
                          <a:cs typeface="Arial"/>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900" kern="1200">
                          <a:solidFill>
                            <a:schemeClr val="tx1">
                              <a:lumMod val="50000"/>
                              <a:lumOff val="50000"/>
                            </a:schemeClr>
                          </a:solidFill>
                          <a:effectLst/>
                          <a:latin typeface="Arial"/>
                          <a:ea typeface="Times New Roman" panose="02020603050405020304" pitchFamily="18" charset="0"/>
                          <a:cs typeface="Arial"/>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1714368"/>
                  </a:ext>
                </a:extLst>
              </a:tr>
              <a:tr h="270270">
                <a:tc>
                  <a:txBody>
                    <a:bodyPr/>
                    <a:lstStyle/>
                    <a:p>
                      <a:pPr marL="0" algn="l" defTabSz="457200" rtl="0" eaLnBrk="1" latinLnBrk="0" hangingPunct="1">
                        <a:spcAft>
                          <a:spcPts val="0"/>
                        </a:spcAft>
                      </a:pPr>
                      <a:r>
                        <a:rPr lang="en-GB" sz="900" kern="1200">
                          <a:solidFill>
                            <a:schemeClr val="tx1">
                              <a:lumMod val="50000"/>
                              <a:lumOff val="50000"/>
                            </a:schemeClr>
                          </a:solidFill>
                          <a:effectLst/>
                          <a:latin typeface="Arial"/>
                          <a:ea typeface="Times New Roman"/>
                          <a:cs typeface="Arial"/>
                        </a:rPr>
                        <a:t>Other working capital</a:t>
                      </a:r>
                      <a:endParaRPr lang="en-GB" sz="900" kern="1200">
                        <a:solidFill>
                          <a:schemeClr val="tx1">
                            <a:lumMod val="50000"/>
                            <a:lumOff val="50000"/>
                          </a:schemeClr>
                        </a:solidFill>
                        <a:effectLst/>
                        <a:latin typeface="Arial"/>
                        <a:ea typeface="Times New Roman" panose="02020603050405020304" pitchFamily="18" charset="0"/>
                        <a:cs typeface="Arial"/>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a:txBody>
                    <a:bodyPr/>
                    <a:lstStyle/>
                    <a:p>
                      <a:pPr marL="0" algn="ctr" defTabSz="457200" rtl="0" eaLnBrk="1" latinLnBrk="0" hangingPunct="1">
                        <a:spcAft>
                          <a:spcPts val="0"/>
                        </a:spcAft>
                      </a:pPr>
                      <a:r>
                        <a:rPr lang="en-US" sz="900" kern="1200">
                          <a:solidFill>
                            <a:schemeClr val="tx1">
                              <a:lumMod val="50000"/>
                              <a:lumOff val="50000"/>
                            </a:schemeClr>
                          </a:solidFill>
                          <a:effectLst/>
                          <a:latin typeface="Arial"/>
                          <a:ea typeface="Times New Roman"/>
                          <a:cs typeface="Arial"/>
                        </a:rPr>
                        <a:t>(0.68p)</a:t>
                      </a:r>
                      <a:endParaRPr lang="en-GB" sz="900" kern="1200">
                        <a:solidFill>
                          <a:schemeClr val="tx1">
                            <a:lumMod val="50000"/>
                            <a:lumOff val="50000"/>
                          </a:schemeClr>
                        </a:solidFill>
                        <a:effectLst/>
                        <a:latin typeface="Arial"/>
                        <a:ea typeface="Times New Roman" panose="02020603050405020304" pitchFamily="18" charset="0"/>
                        <a:cs typeface="Arial"/>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latinLnBrk="0" hangingPunct="1">
                        <a:spcAft>
                          <a:spcPts val="0"/>
                        </a:spcAft>
                      </a:pPr>
                      <a:r>
                        <a:rPr lang="en-GB" sz="900" kern="1200">
                          <a:solidFill>
                            <a:schemeClr val="tx1">
                              <a:lumMod val="50000"/>
                              <a:lumOff val="50000"/>
                            </a:schemeClr>
                          </a:solidFill>
                          <a:effectLst/>
                          <a:latin typeface="Arial"/>
                          <a:ea typeface="Times New Roman" panose="02020603050405020304" pitchFamily="18" charset="0"/>
                          <a:cs typeface="Arial"/>
                        </a:rPr>
                        <a:t>(£0.78m)</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17703522"/>
                  </a:ext>
                </a:extLst>
              </a:tr>
              <a:tr h="297205">
                <a:tc>
                  <a:txBody>
                    <a:bodyPr/>
                    <a:lstStyle/>
                    <a:p>
                      <a:pPr algn="l">
                        <a:spcAft>
                          <a:spcPts val="0"/>
                        </a:spcAft>
                      </a:pPr>
                      <a:r>
                        <a:rPr lang="en-GB" sz="900" b="1">
                          <a:solidFill>
                            <a:schemeClr val="bg1"/>
                          </a:solidFill>
                          <a:effectLst/>
                          <a:latin typeface="Arial"/>
                          <a:ea typeface="Times New Roman" panose="02020603050405020304" pitchFamily="18" charset="0"/>
                          <a:cs typeface="Arial"/>
                        </a:rPr>
                        <a:t>Total</a:t>
                      </a:r>
                      <a:endParaRPr lang="en-GB" sz="900">
                        <a:solidFill>
                          <a:schemeClr val="bg1"/>
                        </a:solidFill>
                        <a:effectLst/>
                        <a:latin typeface="Arial"/>
                        <a:ea typeface="Times New Roman" panose="02020603050405020304" pitchFamily="18" charset="0"/>
                        <a:cs typeface="Arial"/>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p>
                      <a:pPr marL="0" algn="ctr" defTabSz="457200" rtl="0" eaLnBrk="1" latinLnBrk="0" hangingPunct="1">
                        <a:spcAft>
                          <a:spcPts val="0"/>
                        </a:spcAft>
                      </a:pPr>
                      <a:r>
                        <a:rPr lang="en-GB" sz="900" kern="1200">
                          <a:solidFill>
                            <a:schemeClr val="bg1">
                              <a:lumMod val="95000"/>
                            </a:schemeClr>
                          </a:solidFill>
                          <a:effectLst/>
                          <a:latin typeface="Arial"/>
                          <a:ea typeface="Times New Roman" panose="02020603050405020304" pitchFamily="18" charset="0"/>
                          <a:cs typeface="Arial"/>
                        </a:rPr>
                        <a:t>39.41p</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p>
                      <a:pPr marL="0" algn="ctr" defTabSz="457200" rtl="0" eaLnBrk="1" latinLnBrk="0" hangingPunct="1">
                        <a:spcAft>
                          <a:spcPts val="0"/>
                        </a:spcAft>
                      </a:pPr>
                      <a:r>
                        <a:rPr lang="en-GB" sz="900" kern="1200">
                          <a:solidFill>
                            <a:schemeClr val="bg1">
                              <a:lumMod val="95000"/>
                            </a:schemeClr>
                          </a:solidFill>
                          <a:effectLst/>
                          <a:latin typeface="Arial"/>
                          <a:ea typeface="Times New Roman" panose="02020603050405020304" pitchFamily="18" charset="0"/>
                          <a:cs typeface="Arial"/>
                        </a:rPr>
                        <a:t>£44.53m</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1087114294"/>
                  </a:ext>
                </a:extLst>
              </a:tr>
            </a:tbl>
          </a:graphicData>
        </a:graphic>
      </p:graphicFrame>
      <p:graphicFrame>
        <p:nvGraphicFramePr>
          <p:cNvPr id="8" name="Table 7">
            <a:extLst>
              <a:ext uri="{FF2B5EF4-FFF2-40B4-BE49-F238E27FC236}">
                <a16:creationId xmlns:a16="http://schemas.microsoft.com/office/drawing/2014/main" id="{270BF4A7-E5C1-402E-8052-D0E9381B1C19}"/>
              </a:ext>
            </a:extLst>
          </p:cNvPr>
          <p:cNvGraphicFramePr>
            <a:graphicFrameLocks noGrp="1"/>
          </p:cNvGraphicFramePr>
          <p:nvPr>
            <p:extLst>
              <p:ext uri="{D42A27DB-BD31-4B8C-83A1-F6EECF244321}">
                <p14:modId xmlns:p14="http://schemas.microsoft.com/office/powerpoint/2010/main" val="3181792639"/>
              </p:ext>
            </p:extLst>
          </p:nvPr>
        </p:nvGraphicFramePr>
        <p:xfrm>
          <a:off x="347559" y="1865231"/>
          <a:ext cx="2956957" cy="2034540"/>
        </p:xfrm>
        <a:graphic>
          <a:graphicData uri="http://schemas.openxmlformats.org/drawingml/2006/table">
            <a:tbl>
              <a:tblPr firstRow="1" firstCol="1" bandRow="1"/>
              <a:tblGrid>
                <a:gridCol w="1378371">
                  <a:extLst>
                    <a:ext uri="{9D8B030D-6E8A-4147-A177-3AD203B41FA5}">
                      <a16:colId xmlns:a16="http://schemas.microsoft.com/office/drawing/2014/main" val="1664350684"/>
                    </a:ext>
                  </a:extLst>
                </a:gridCol>
                <a:gridCol w="751251">
                  <a:extLst>
                    <a:ext uri="{9D8B030D-6E8A-4147-A177-3AD203B41FA5}">
                      <a16:colId xmlns:a16="http://schemas.microsoft.com/office/drawing/2014/main" val="1252782261"/>
                    </a:ext>
                  </a:extLst>
                </a:gridCol>
                <a:gridCol w="827335">
                  <a:extLst>
                    <a:ext uri="{9D8B030D-6E8A-4147-A177-3AD203B41FA5}">
                      <a16:colId xmlns:a16="http://schemas.microsoft.com/office/drawing/2014/main" val="1753399766"/>
                    </a:ext>
                  </a:extLst>
                </a:gridCol>
              </a:tblGrid>
              <a:tr h="453102">
                <a:tc gridSpan="3">
                  <a:txBody>
                    <a:bodyPr/>
                    <a:lstStyle/>
                    <a:p>
                      <a:pPr marL="0" algn="ctr" rtl="0" eaLnBrk="1" latinLnBrk="0" hangingPunct="1">
                        <a:spcAft>
                          <a:spcPts val="0"/>
                        </a:spcAft>
                      </a:pPr>
                      <a:r>
                        <a:rPr lang="en-US" sz="900" kern="1200" noProof="0">
                          <a:solidFill>
                            <a:schemeClr val="tx1">
                              <a:lumMod val="50000"/>
                              <a:lumOff val="50000"/>
                            </a:schemeClr>
                          </a:solidFill>
                          <a:effectLst/>
                          <a:latin typeface="Arial"/>
                          <a:cs typeface="Arial"/>
                        </a:rPr>
                        <a:t>Adjusted NAV</a:t>
                      </a:r>
                      <a:r>
                        <a:rPr lang="en-US" sz="900" kern="1200" noProof="0">
                          <a:solidFill>
                            <a:schemeClr val="tx1">
                              <a:lumMod val="50000"/>
                              <a:lumOff val="50000"/>
                            </a:schemeClr>
                          </a:solidFill>
                          <a:effectLst/>
                          <a:latin typeface="Arial"/>
                          <a:cs typeface="Arial"/>
                          <a:sym typeface="GillSans"/>
                        </a:rPr>
                        <a:t> breakdown 31 Mar 2025</a:t>
                      </a:r>
                      <a:endParaRPr lang="en-GB" sz="900" kern="1200">
                        <a:solidFill>
                          <a:schemeClr val="tx1">
                            <a:lumMod val="50000"/>
                            <a:lumOff val="50000"/>
                          </a:schemeClr>
                        </a:solidFill>
                        <a:effectLst/>
                        <a:latin typeface="Arial"/>
                        <a:cs typeface="Arial"/>
                      </a:endParaRPr>
                    </a:p>
                  </a:txBody>
                  <a:tcPr marL="53124" marR="53124" marT="106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hMerge="1">
                  <a:txBody>
                    <a:bodyPr/>
                    <a:lstStyle/>
                    <a:p>
                      <a:pPr marL="0" algn="ctr" defTabSz="457200" rtl="0" eaLnBrk="1" latinLnBrk="0" hangingPunct="1">
                        <a:spcAft>
                          <a:spcPts val="0"/>
                        </a:spcAft>
                      </a:pPr>
                      <a:r>
                        <a:rPr lang="en-US" sz="900" kern="1200" noProof="0">
                          <a:solidFill>
                            <a:schemeClr val="tx1">
                              <a:lumMod val="50000"/>
                              <a:lumOff val="50000"/>
                            </a:schemeClr>
                          </a:solidFill>
                          <a:effectLst/>
                          <a:latin typeface="Arial" panose="020B0604020202020204" pitchFamily="34" charset="0"/>
                          <a:ea typeface="Times New Roman"/>
                          <a:cs typeface="Arial" panose="020B0604020202020204" pitchFamily="34" charset="0"/>
                          <a:sym typeface="GillSans"/>
                        </a:rPr>
                        <a:t>NAV breakdown</a:t>
                      </a:r>
                      <a:endParaRPr lang="en-GB" sz="900" kern="120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tc hMerge="1">
                  <a:txBody>
                    <a:bodyPr/>
                    <a:lstStyle/>
                    <a:p>
                      <a:endParaRPr lang="en-GB"/>
                    </a:p>
                  </a:txBody>
                  <a:tcPr/>
                </a:tc>
                <a:extLst>
                  <a:ext uri="{0D108BD9-81ED-4DB2-BD59-A6C34878D82A}">
                    <a16:rowId xmlns:a16="http://schemas.microsoft.com/office/drawing/2014/main" val="1748427308"/>
                  </a:ext>
                </a:extLst>
              </a:tr>
              <a:tr h="276086">
                <a:tc>
                  <a:txBody>
                    <a:bodyPr/>
                    <a:lstStyle/>
                    <a:p>
                      <a:pPr marL="0" algn="l" defTabSz="457200" rtl="0" eaLnBrk="1" latinLnBrk="0" hangingPunct="1">
                        <a:spcAft>
                          <a:spcPts val="0"/>
                        </a:spcAft>
                      </a:pPr>
                      <a:r>
                        <a:rPr lang="en-US" sz="900" kern="1200">
                          <a:solidFill>
                            <a:schemeClr val="tx1">
                              <a:lumMod val="50000"/>
                              <a:lumOff val="50000"/>
                            </a:schemeClr>
                          </a:solidFill>
                          <a:effectLst/>
                          <a:latin typeface="Arial"/>
                          <a:ea typeface="Times New Roman"/>
                          <a:cs typeface="Arial"/>
                        </a:rPr>
                        <a:t>Associates and Investments</a:t>
                      </a:r>
                      <a:endParaRPr lang="en-GB" sz="900" kern="1200">
                        <a:solidFill>
                          <a:schemeClr val="tx1">
                            <a:lumMod val="50000"/>
                            <a:lumOff val="50000"/>
                          </a:schemeClr>
                        </a:solidFill>
                        <a:effectLst/>
                        <a:latin typeface="Arial"/>
                        <a:ea typeface="Times New Roman" panose="02020603050405020304" pitchFamily="18" charset="0"/>
                        <a:cs typeface="Arial"/>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a:txBody>
                    <a:bodyPr/>
                    <a:lstStyle/>
                    <a:p>
                      <a:pPr marL="0" algn="ctr" defTabSz="457200" rtl="0" eaLnBrk="1" latinLnBrk="0" hangingPunct="1">
                        <a:spcAft>
                          <a:spcPts val="0"/>
                        </a:spcAft>
                      </a:pPr>
                      <a:r>
                        <a:rPr lang="en-US" sz="900" kern="1200">
                          <a:solidFill>
                            <a:schemeClr val="tx1">
                              <a:lumMod val="50000"/>
                              <a:lumOff val="50000"/>
                            </a:schemeClr>
                          </a:solidFill>
                          <a:effectLst/>
                          <a:latin typeface="Arial"/>
                          <a:ea typeface="Times New Roman"/>
                          <a:cs typeface="Arial"/>
                        </a:rPr>
                        <a:t>15.24p</a:t>
                      </a:r>
                      <a:endParaRPr lang="en-GB" sz="900" kern="1200">
                        <a:solidFill>
                          <a:schemeClr val="tx1">
                            <a:lumMod val="50000"/>
                            <a:lumOff val="50000"/>
                          </a:schemeClr>
                        </a:solidFill>
                        <a:effectLst/>
                        <a:latin typeface="Arial"/>
                        <a:ea typeface="Times New Roman" panose="02020603050405020304" pitchFamily="18" charset="0"/>
                        <a:cs typeface="Arial"/>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latinLnBrk="0" hangingPunct="1">
                        <a:spcAft>
                          <a:spcPts val="0"/>
                        </a:spcAft>
                      </a:pPr>
                      <a:r>
                        <a:rPr lang="en-GB" sz="900" kern="1200">
                          <a:solidFill>
                            <a:schemeClr val="tx1">
                              <a:lumMod val="50000"/>
                              <a:lumOff val="50000"/>
                            </a:schemeClr>
                          </a:solidFill>
                          <a:effectLst/>
                          <a:latin typeface="Arial"/>
                          <a:ea typeface="Times New Roman" panose="02020603050405020304" pitchFamily="18" charset="0"/>
                          <a:cs typeface="Arial"/>
                        </a:rPr>
                        <a:t>£22.61m</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12322293"/>
                  </a:ext>
                </a:extLst>
              </a:tr>
              <a:tr h="233413">
                <a:tc>
                  <a:txBody>
                    <a:bodyPr/>
                    <a:lstStyle/>
                    <a:p>
                      <a:pPr marL="0" algn="l" defTabSz="457200" rtl="0" eaLnBrk="1" latinLnBrk="0" hangingPunct="1">
                        <a:spcAft>
                          <a:spcPts val="0"/>
                        </a:spcAft>
                      </a:pPr>
                      <a:r>
                        <a:rPr lang="en-US" sz="900" kern="1200">
                          <a:solidFill>
                            <a:schemeClr val="tx1">
                              <a:lumMod val="50000"/>
                              <a:lumOff val="50000"/>
                            </a:schemeClr>
                          </a:solidFill>
                          <a:effectLst/>
                          <a:latin typeface="Arial"/>
                          <a:ea typeface="Times New Roman"/>
                          <a:cs typeface="Arial"/>
                        </a:rPr>
                        <a:t>Cash</a:t>
                      </a:r>
                      <a:endParaRPr lang="en-GB" sz="900" kern="1200">
                        <a:solidFill>
                          <a:schemeClr val="tx1">
                            <a:lumMod val="50000"/>
                            <a:lumOff val="50000"/>
                          </a:schemeClr>
                        </a:solidFill>
                        <a:effectLst/>
                        <a:latin typeface="Arial"/>
                        <a:ea typeface="Times New Roman" panose="02020603050405020304" pitchFamily="18" charset="0"/>
                        <a:cs typeface="Arial"/>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a:txBody>
                    <a:bodyPr/>
                    <a:lstStyle/>
                    <a:p>
                      <a:pPr marL="0" algn="ctr" defTabSz="457200" rtl="0" eaLnBrk="1" latinLnBrk="0" hangingPunct="1">
                        <a:spcAft>
                          <a:spcPts val="0"/>
                        </a:spcAft>
                      </a:pPr>
                      <a:r>
                        <a:rPr lang="en-US" sz="900" kern="1200">
                          <a:solidFill>
                            <a:schemeClr val="tx1">
                              <a:lumMod val="50000"/>
                              <a:lumOff val="50000"/>
                            </a:schemeClr>
                          </a:solidFill>
                          <a:effectLst/>
                          <a:latin typeface="Arial"/>
                          <a:ea typeface="Times New Roman"/>
                          <a:cs typeface="Arial"/>
                        </a:rPr>
                        <a:t>3.25p</a:t>
                      </a:r>
                      <a:endParaRPr lang="en-GB" sz="900" kern="1200">
                        <a:solidFill>
                          <a:schemeClr val="tx1">
                            <a:lumMod val="50000"/>
                            <a:lumOff val="50000"/>
                          </a:schemeClr>
                        </a:solidFill>
                        <a:effectLst/>
                        <a:latin typeface="Arial"/>
                        <a:ea typeface="Times New Roman" panose="02020603050405020304" pitchFamily="18" charset="0"/>
                        <a:cs typeface="Arial"/>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pPr>
                      <a:r>
                        <a:rPr lang="en-GB" sz="900" kern="1200">
                          <a:solidFill>
                            <a:schemeClr val="tx1">
                              <a:lumMod val="50000"/>
                              <a:lumOff val="50000"/>
                            </a:schemeClr>
                          </a:solidFill>
                          <a:effectLst/>
                          <a:latin typeface="Arial"/>
                          <a:ea typeface="Times New Roman" panose="02020603050405020304" pitchFamily="18" charset="0"/>
                          <a:cs typeface="Arial"/>
                        </a:rPr>
                        <a:t>£4.82m</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34311660"/>
                  </a:ext>
                </a:extLst>
              </a:tr>
              <a:tr h="233413">
                <a:tc>
                  <a:txBody>
                    <a:bodyPr/>
                    <a:lstStyle/>
                    <a:p>
                      <a:pPr marL="0" algn="l" defTabSz="457200" rtl="0" eaLnBrk="1" latinLnBrk="0" hangingPunct="1">
                        <a:spcAft>
                          <a:spcPts val="0"/>
                        </a:spcAft>
                      </a:pPr>
                      <a:r>
                        <a:rPr lang="en-US" sz="900" kern="1200">
                          <a:solidFill>
                            <a:schemeClr val="tx1">
                              <a:lumMod val="50000"/>
                              <a:lumOff val="50000"/>
                            </a:schemeClr>
                          </a:solidFill>
                          <a:effectLst/>
                          <a:latin typeface="Arial"/>
                          <a:ea typeface="Times New Roman"/>
                          <a:cs typeface="Arial"/>
                        </a:rPr>
                        <a:t>7 directly owned properties less loans</a:t>
                      </a:r>
                      <a:endParaRPr lang="en-GB" sz="900" kern="1200">
                        <a:solidFill>
                          <a:schemeClr val="tx1">
                            <a:lumMod val="50000"/>
                            <a:lumOff val="50000"/>
                          </a:schemeClr>
                        </a:solidFill>
                        <a:effectLst/>
                        <a:latin typeface="Arial"/>
                        <a:ea typeface="Times New Roman" panose="02020603050405020304" pitchFamily="18" charset="0"/>
                        <a:cs typeface="Arial"/>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a:txBody>
                    <a:bodyPr/>
                    <a:lstStyle/>
                    <a:p>
                      <a:pPr marL="0" algn="ctr" defTabSz="457200" rtl="0" eaLnBrk="1" latinLnBrk="0" hangingPunct="1">
                        <a:spcAft>
                          <a:spcPts val="0"/>
                        </a:spcAft>
                      </a:pPr>
                      <a:r>
                        <a:rPr lang="en-US" sz="900" kern="1200">
                          <a:solidFill>
                            <a:schemeClr val="tx1">
                              <a:lumMod val="50000"/>
                              <a:lumOff val="50000"/>
                            </a:schemeClr>
                          </a:solidFill>
                          <a:effectLst/>
                          <a:latin typeface="Arial"/>
                          <a:ea typeface="Times New Roman"/>
                          <a:cs typeface="Arial"/>
                        </a:rPr>
                        <a:t>17.89p</a:t>
                      </a:r>
                      <a:endParaRPr lang="en-GB" sz="900" kern="1200">
                        <a:solidFill>
                          <a:schemeClr val="tx1">
                            <a:lumMod val="50000"/>
                            <a:lumOff val="50000"/>
                          </a:schemeClr>
                        </a:solidFill>
                        <a:effectLst/>
                        <a:latin typeface="Arial"/>
                        <a:ea typeface="Times New Roman" panose="02020603050405020304" pitchFamily="18" charset="0"/>
                        <a:cs typeface="Arial"/>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900" kern="1200">
                          <a:solidFill>
                            <a:schemeClr val="tx1">
                              <a:lumMod val="50000"/>
                              <a:lumOff val="50000"/>
                            </a:schemeClr>
                          </a:solidFill>
                          <a:effectLst/>
                          <a:latin typeface="Arial"/>
                          <a:ea typeface="Times New Roman" panose="02020603050405020304" pitchFamily="18" charset="0"/>
                          <a:cs typeface="Arial"/>
                        </a:rPr>
                        <a:t>£26.54m</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13657356"/>
                  </a:ext>
                </a:extLst>
              </a:tr>
              <a:tr h="233413">
                <a:tc>
                  <a:txBody>
                    <a:bodyPr/>
                    <a:lstStyle/>
                    <a:p>
                      <a:pPr marL="0" algn="l" defTabSz="457200" rtl="0" eaLnBrk="1" latinLnBrk="0" hangingPunct="1">
                        <a:spcAft>
                          <a:spcPts val="0"/>
                        </a:spcAft>
                      </a:pPr>
                      <a:r>
                        <a:rPr lang="en-GB" sz="900" kern="1200">
                          <a:solidFill>
                            <a:schemeClr val="tx1">
                              <a:lumMod val="50000"/>
                              <a:lumOff val="50000"/>
                            </a:schemeClr>
                          </a:solidFill>
                          <a:effectLst/>
                          <a:latin typeface="Arial"/>
                          <a:ea typeface="Times New Roman" panose="02020603050405020304" pitchFamily="18" charset="0"/>
                          <a:cs typeface="Arial"/>
                        </a:rPr>
                        <a:t>FPAM</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a:txBody>
                    <a:bodyPr/>
                    <a:lstStyle/>
                    <a:p>
                      <a:pPr marL="0" algn="ctr" defTabSz="457200" rtl="0" eaLnBrk="1" latinLnBrk="0" hangingPunct="1">
                        <a:spcAft>
                          <a:spcPts val="0"/>
                        </a:spcAft>
                      </a:pPr>
                      <a:r>
                        <a:rPr lang="en-GB" sz="900" kern="1200">
                          <a:solidFill>
                            <a:schemeClr val="tx1">
                              <a:lumMod val="50000"/>
                              <a:lumOff val="50000"/>
                            </a:schemeClr>
                          </a:solidFill>
                          <a:effectLst/>
                          <a:latin typeface="Arial"/>
                          <a:ea typeface="Times New Roman" panose="02020603050405020304" pitchFamily="18" charset="0"/>
                          <a:cs typeface="Arial"/>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900" kern="1200">
                          <a:solidFill>
                            <a:schemeClr val="tx1">
                              <a:lumMod val="50000"/>
                              <a:lumOff val="50000"/>
                            </a:schemeClr>
                          </a:solidFill>
                          <a:effectLst/>
                          <a:latin typeface="Arial"/>
                          <a:ea typeface="Times New Roman" panose="02020603050405020304" pitchFamily="18" charset="0"/>
                          <a:cs typeface="Arial"/>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1714368"/>
                  </a:ext>
                </a:extLst>
              </a:tr>
              <a:tr h="258555">
                <a:tc>
                  <a:txBody>
                    <a:bodyPr/>
                    <a:lstStyle/>
                    <a:p>
                      <a:pPr marL="0" algn="l" defTabSz="457200" rtl="0" eaLnBrk="1" latinLnBrk="0" hangingPunct="1">
                        <a:spcAft>
                          <a:spcPts val="0"/>
                        </a:spcAft>
                      </a:pPr>
                      <a:r>
                        <a:rPr lang="en-GB" sz="900" kern="1200">
                          <a:solidFill>
                            <a:schemeClr val="tx1">
                              <a:lumMod val="50000"/>
                              <a:lumOff val="50000"/>
                            </a:schemeClr>
                          </a:solidFill>
                          <a:effectLst/>
                          <a:latin typeface="Arial"/>
                          <a:ea typeface="Times New Roman"/>
                          <a:cs typeface="Arial"/>
                        </a:rPr>
                        <a:t>Other working capital</a:t>
                      </a:r>
                      <a:endParaRPr lang="en-GB" sz="900" kern="1200">
                        <a:solidFill>
                          <a:schemeClr val="tx1">
                            <a:lumMod val="50000"/>
                            <a:lumOff val="50000"/>
                          </a:schemeClr>
                        </a:solidFill>
                        <a:effectLst/>
                        <a:latin typeface="Arial"/>
                        <a:ea typeface="Times New Roman" panose="02020603050405020304" pitchFamily="18" charset="0"/>
                        <a:cs typeface="Arial"/>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a:txBody>
                    <a:bodyPr/>
                    <a:lstStyle/>
                    <a:p>
                      <a:pPr marL="0" algn="ctr" defTabSz="457200" rtl="0" eaLnBrk="1" latinLnBrk="0" hangingPunct="1">
                        <a:spcAft>
                          <a:spcPts val="0"/>
                        </a:spcAft>
                      </a:pPr>
                      <a:r>
                        <a:rPr lang="en-US" sz="900" kern="1200">
                          <a:solidFill>
                            <a:schemeClr val="tx1">
                              <a:lumMod val="50000"/>
                              <a:lumOff val="50000"/>
                            </a:schemeClr>
                          </a:solidFill>
                          <a:effectLst/>
                          <a:latin typeface="Arial"/>
                          <a:ea typeface="Times New Roman"/>
                          <a:cs typeface="Arial"/>
                        </a:rPr>
                        <a:t>(0.66p)</a:t>
                      </a:r>
                      <a:endParaRPr lang="en-GB" sz="900" kern="1200">
                        <a:solidFill>
                          <a:schemeClr val="tx1">
                            <a:lumMod val="50000"/>
                            <a:lumOff val="50000"/>
                          </a:schemeClr>
                        </a:solidFill>
                        <a:effectLst/>
                        <a:latin typeface="Arial"/>
                        <a:ea typeface="Times New Roman" panose="02020603050405020304" pitchFamily="18" charset="0"/>
                        <a:cs typeface="Arial"/>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latinLnBrk="0" hangingPunct="1">
                        <a:spcAft>
                          <a:spcPts val="0"/>
                        </a:spcAft>
                      </a:pPr>
                      <a:r>
                        <a:rPr lang="en-GB" sz="900" kern="1200">
                          <a:solidFill>
                            <a:schemeClr val="tx1">
                              <a:lumMod val="50000"/>
                              <a:lumOff val="50000"/>
                            </a:schemeClr>
                          </a:solidFill>
                          <a:effectLst/>
                          <a:latin typeface="Arial"/>
                          <a:ea typeface="Times New Roman" panose="02020603050405020304" pitchFamily="18" charset="0"/>
                          <a:cs typeface="Arial"/>
                        </a:rPr>
                        <a:t>(£0.98m)</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17703522"/>
                  </a:ext>
                </a:extLst>
              </a:tr>
              <a:tr h="305651">
                <a:tc>
                  <a:txBody>
                    <a:bodyPr/>
                    <a:lstStyle/>
                    <a:p>
                      <a:pPr algn="l">
                        <a:spcAft>
                          <a:spcPts val="0"/>
                        </a:spcAft>
                      </a:pPr>
                      <a:r>
                        <a:rPr lang="en-GB" sz="900" b="1">
                          <a:solidFill>
                            <a:schemeClr val="bg1"/>
                          </a:solidFill>
                          <a:effectLst/>
                          <a:latin typeface="Arial"/>
                          <a:ea typeface="Times New Roman" panose="02020603050405020304" pitchFamily="18" charset="0"/>
                          <a:cs typeface="Arial"/>
                        </a:rPr>
                        <a:t>Total</a:t>
                      </a:r>
                      <a:endParaRPr lang="en-GB" sz="900">
                        <a:solidFill>
                          <a:schemeClr val="bg1"/>
                        </a:solidFill>
                        <a:effectLst/>
                        <a:latin typeface="Arial"/>
                        <a:ea typeface="Times New Roman" panose="02020603050405020304" pitchFamily="18" charset="0"/>
                        <a:cs typeface="Arial"/>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p>
                      <a:pPr marL="0" algn="ctr" defTabSz="457200" rtl="0" eaLnBrk="1" latinLnBrk="0" hangingPunct="1">
                        <a:spcAft>
                          <a:spcPts val="0"/>
                        </a:spcAft>
                      </a:pPr>
                      <a:r>
                        <a:rPr lang="en-GB" sz="900" kern="1200">
                          <a:solidFill>
                            <a:schemeClr val="bg1">
                              <a:lumMod val="95000"/>
                            </a:schemeClr>
                          </a:solidFill>
                          <a:effectLst/>
                          <a:latin typeface="Arial"/>
                          <a:ea typeface="Times New Roman" panose="02020603050405020304" pitchFamily="18" charset="0"/>
                          <a:cs typeface="Arial"/>
                        </a:rPr>
                        <a:t>35.72p</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p>
                      <a:pPr marL="0" algn="ctr" defTabSz="457200" rtl="0" eaLnBrk="1" latinLnBrk="0" hangingPunct="1">
                        <a:spcAft>
                          <a:spcPts val="0"/>
                        </a:spcAft>
                      </a:pPr>
                      <a:r>
                        <a:rPr lang="en-GB" sz="900" kern="1200">
                          <a:solidFill>
                            <a:schemeClr val="bg1">
                              <a:lumMod val="95000"/>
                            </a:schemeClr>
                          </a:solidFill>
                          <a:effectLst/>
                          <a:latin typeface="Arial"/>
                          <a:ea typeface="Times New Roman" panose="02020603050405020304" pitchFamily="18" charset="0"/>
                          <a:cs typeface="Arial"/>
                        </a:rPr>
                        <a:t>£52.99m</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1087114294"/>
                  </a:ext>
                </a:extLst>
              </a:tr>
            </a:tbl>
          </a:graphicData>
        </a:graphic>
      </p:graphicFrame>
      <p:sp>
        <p:nvSpPr>
          <p:cNvPr id="11" name="Rectangle 10">
            <a:extLst>
              <a:ext uri="{FF2B5EF4-FFF2-40B4-BE49-F238E27FC236}">
                <a16:creationId xmlns:a16="http://schemas.microsoft.com/office/drawing/2014/main" id="{CD4BE786-7C33-E030-0202-6F1335E56755}"/>
              </a:ext>
            </a:extLst>
          </p:cNvPr>
          <p:cNvSpPr/>
          <p:nvPr/>
        </p:nvSpPr>
        <p:spPr>
          <a:xfrm>
            <a:off x="3688164" y="5608346"/>
            <a:ext cx="171450" cy="195662"/>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r"/>
            <a:endParaRPr lang="en-GB" sz="1000">
              <a:solidFill>
                <a:schemeClr val="bg2">
                  <a:lumMod val="50000"/>
                </a:schemeClr>
              </a:solidFill>
            </a:endParaRPr>
          </a:p>
        </p:txBody>
      </p:sp>
      <mc:AlternateContent xmlns:mc="http://schemas.openxmlformats.org/markup-compatibility/2006" xmlns:cx1="http://schemas.microsoft.com/office/drawing/2015/9/8/chartex">
        <mc:Choice Requires="cx1">
          <p:graphicFrame>
            <p:nvGraphicFramePr>
              <p:cNvPr id="2" name="Chart 1">
                <a:extLst>
                  <a:ext uri="{FF2B5EF4-FFF2-40B4-BE49-F238E27FC236}">
                    <a16:creationId xmlns:a16="http://schemas.microsoft.com/office/drawing/2014/main" id="{048D04E8-2516-48EA-BF7F-96D118EC7748}"/>
                  </a:ext>
                </a:extLst>
              </p:cNvPr>
              <p:cNvGraphicFramePr/>
              <p:nvPr>
                <p:extLst>
                  <p:ext uri="{D42A27DB-BD31-4B8C-83A1-F6EECF244321}">
                    <p14:modId xmlns:p14="http://schemas.microsoft.com/office/powerpoint/2010/main" val="1974456662"/>
                  </p:ext>
                </p:extLst>
              </p:nvPr>
            </p:nvGraphicFramePr>
            <p:xfrm>
              <a:off x="3444791" y="1799973"/>
              <a:ext cx="6313388" cy="4505446"/>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2" name="Chart 1">
                <a:extLst>
                  <a:ext uri="{FF2B5EF4-FFF2-40B4-BE49-F238E27FC236}">
                    <a16:creationId xmlns:a16="http://schemas.microsoft.com/office/drawing/2014/main" id="{048D04E8-2516-48EA-BF7F-96D118EC7748}"/>
                  </a:ext>
                </a:extLst>
              </p:cNvPr>
              <p:cNvPicPr>
                <a:picLocks noGrp="1" noRot="1" noChangeAspect="1" noMove="1" noResize="1" noEditPoints="1" noAdjustHandles="1" noChangeArrowheads="1" noChangeShapeType="1"/>
              </p:cNvPicPr>
              <p:nvPr/>
            </p:nvPicPr>
            <p:blipFill>
              <a:blip r:embed="rId4"/>
              <a:stretch>
                <a:fillRect/>
              </a:stretch>
            </p:blipFill>
            <p:spPr>
              <a:xfrm>
                <a:off x="3444791" y="1799973"/>
                <a:ext cx="6313388" cy="4505446"/>
              </a:xfrm>
              <a:prstGeom prst="rect">
                <a:avLst/>
              </a:prstGeom>
            </p:spPr>
          </p:pic>
        </mc:Fallback>
      </mc:AlternateContent>
    </p:spTree>
    <p:extLst>
      <p:ext uri="{BB962C8B-B14F-4D97-AF65-F5344CB8AC3E}">
        <p14:creationId xmlns:p14="http://schemas.microsoft.com/office/powerpoint/2010/main" val="42610274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p:cNvSpPr>
          <p:nvPr/>
        </p:nvSpPr>
        <p:spPr bwMode="auto">
          <a:xfrm>
            <a:off x="3748904" y="1003205"/>
            <a:ext cx="5534025"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anose="020B0604020202020204" pitchFamily="34" charset="0"/>
              <a:sym typeface="Arial" pitchFamily="34" charset="0"/>
            </a:endParaRPr>
          </a:p>
          <a:p>
            <a:pPr algn="r" defTabSz="673100">
              <a:lnSpc>
                <a:spcPct val="120000"/>
              </a:lnSpc>
            </a:pPr>
            <a:endParaRPr lang="en-US" sz="2000">
              <a:solidFill>
                <a:srgbClr val="FFFFFF"/>
              </a:solidFill>
              <a:cs typeface="Arial" panose="020B0604020202020204" pitchFamily="34" charset="0"/>
              <a:sym typeface="Arial" pitchFamily="34" charset="0"/>
            </a:endParaRPr>
          </a:p>
          <a:p>
            <a:pPr algn="r" defTabSz="673100">
              <a:lnSpc>
                <a:spcPct val="120000"/>
              </a:lnSpc>
            </a:pPr>
            <a:endParaRPr lang="en-US" sz="2000">
              <a:solidFill>
                <a:srgbClr val="F58B00"/>
              </a:solidFill>
              <a:cs typeface="Arial" panose="020B0604020202020204" pitchFamily="34" charset="0"/>
              <a:sym typeface="Arial" pitchFamily="34" charset="0"/>
            </a:endParaRPr>
          </a:p>
          <a:p>
            <a:pPr algn="r" defTabSz="673100">
              <a:lnSpc>
                <a:spcPct val="120000"/>
              </a:lnSpc>
            </a:pPr>
            <a:endParaRPr lang="en-US" sz="2000">
              <a:solidFill>
                <a:srgbClr val="F58B00"/>
              </a:solidFill>
              <a:cs typeface="Arial" panose="020B0604020202020204" pitchFamily="34" charset="0"/>
              <a:sym typeface="Arial" pitchFamily="34" charset="0"/>
            </a:endParaRPr>
          </a:p>
          <a:p>
            <a:pPr algn="r" defTabSz="673100">
              <a:lnSpc>
                <a:spcPct val="120000"/>
              </a:lnSpc>
            </a:pPr>
            <a:r>
              <a:rPr lang="en-US" sz="1800">
                <a:solidFill>
                  <a:schemeClr val="bg1"/>
                </a:solidFill>
                <a:cs typeface="Arial" panose="020B0604020202020204" pitchFamily="34" charset="0"/>
                <a:sym typeface="Arial" pitchFamily="34" charset="0"/>
              </a:rPr>
              <a:t>First Property Group plc</a:t>
            </a:r>
            <a:endParaRPr lang="en-US" sz="1800">
              <a:solidFill>
                <a:srgbClr val="FFFFFF"/>
              </a:solidFill>
              <a:cs typeface="Arial" panose="020B0604020202020204" pitchFamily="34" charset="0"/>
              <a:sym typeface="Arial" pitchFamily="34" charset="0"/>
            </a:endParaRPr>
          </a:p>
          <a:p>
            <a:pPr algn="r" defTabSz="673100"/>
            <a:r>
              <a:rPr lang="en-US" sz="1800">
                <a:solidFill>
                  <a:srgbClr val="F58B00"/>
                </a:solidFill>
                <a:cs typeface="Arial" panose="020B0604020202020204" pitchFamily="34" charset="0"/>
                <a:sym typeface="Arial" pitchFamily="34" charset="0"/>
              </a:rPr>
              <a:t>Dividend</a:t>
            </a:r>
          </a:p>
        </p:txBody>
      </p:sp>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latin typeface="Arial" panose="020B0604020202020204" pitchFamily="34" charset="0"/>
                <a:cs typeface="Arial" panose="020B0604020202020204" pitchFamily="34" charset="0"/>
              </a:rPr>
              <a:pPr>
                <a:defRPr/>
              </a:pPr>
              <a:t>12</a:t>
            </a:fld>
            <a:endParaRPr lang="en-US">
              <a:latin typeface="Arial" panose="020B0604020202020204" pitchFamily="34" charset="0"/>
              <a:cs typeface="Arial" panose="020B0604020202020204" pitchFamily="34" charset="0"/>
            </a:endParaRPr>
          </a:p>
        </p:txBody>
      </p:sp>
      <p:sp>
        <p:nvSpPr>
          <p:cNvPr id="8" name="Text Box 79"/>
          <p:cNvSpPr txBox="1">
            <a:spLocks noChangeArrowheads="1"/>
          </p:cNvSpPr>
          <p:nvPr/>
        </p:nvSpPr>
        <p:spPr bwMode="auto">
          <a:xfrm>
            <a:off x="7998520" y="1706723"/>
            <a:ext cx="1834567" cy="4683046"/>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ctr" anchorCtr="0" upright="1">
            <a:noAutofit/>
          </a:bodyPr>
          <a:lstStyle/>
          <a:p>
            <a:pPr>
              <a:lnSpc>
                <a:spcPct val="115000"/>
              </a:lnSpc>
              <a:spcAft>
                <a:spcPts val="300"/>
              </a:spcAft>
            </a:pPr>
            <a:r>
              <a:rPr lang="en-GB" sz="1200" b="1" u="sng">
                <a:solidFill>
                  <a:schemeClr val="tx1">
                    <a:lumMod val="65000"/>
                    <a:lumOff val="35000"/>
                  </a:schemeClr>
                </a:solidFill>
                <a:ea typeface="Times New Roman"/>
                <a:cs typeface="Arial" panose="020B0604020202020204" pitchFamily="34" charset="0"/>
              </a:rPr>
              <a:t>Interim dividend:</a:t>
            </a:r>
            <a:r>
              <a:rPr lang="en-GB" sz="1200" u="sng">
                <a:solidFill>
                  <a:schemeClr val="tx1">
                    <a:lumMod val="65000"/>
                    <a:lumOff val="35000"/>
                  </a:schemeClr>
                </a:solidFill>
                <a:ea typeface="Times New Roman"/>
                <a:cs typeface="Arial" panose="020B0604020202020204" pitchFamily="34" charset="0"/>
              </a:rPr>
              <a:t> </a:t>
            </a:r>
          </a:p>
          <a:p>
            <a:pPr>
              <a:lnSpc>
                <a:spcPct val="115000"/>
              </a:lnSpc>
              <a:spcAft>
                <a:spcPts val="300"/>
              </a:spcAft>
            </a:pPr>
            <a:r>
              <a:rPr lang="en-GB" sz="1200">
                <a:solidFill>
                  <a:schemeClr val="tx1">
                    <a:lumMod val="65000"/>
                    <a:lumOff val="35000"/>
                  </a:schemeClr>
                </a:solidFill>
                <a:ea typeface="Times New Roman"/>
                <a:cs typeface="Arial" panose="020B0604020202020204" pitchFamily="34" charset="0"/>
              </a:rPr>
              <a:t>Nil </a:t>
            </a:r>
            <a:br>
              <a:rPr lang="en-GB" sz="1200">
                <a:solidFill>
                  <a:schemeClr val="tx1">
                    <a:lumMod val="65000"/>
                    <a:lumOff val="35000"/>
                  </a:schemeClr>
                </a:solidFill>
                <a:ea typeface="Times New Roman"/>
                <a:cs typeface="Arial" panose="020B0604020202020204" pitchFamily="34" charset="0"/>
              </a:rPr>
            </a:br>
            <a:r>
              <a:rPr lang="en-GB" sz="1200">
                <a:solidFill>
                  <a:schemeClr val="tx1">
                    <a:lumMod val="65000"/>
                    <a:lumOff val="35000"/>
                  </a:schemeClr>
                </a:solidFill>
                <a:ea typeface="Times New Roman"/>
                <a:cs typeface="Arial" panose="020B0604020202020204" pitchFamily="34" charset="0"/>
              </a:rPr>
              <a:t>(FY 2024: Nil)</a:t>
            </a:r>
          </a:p>
          <a:p>
            <a:pPr>
              <a:lnSpc>
                <a:spcPct val="115000"/>
              </a:lnSpc>
              <a:spcAft>
                <a:spcPts val="300"/>
              </a:spcAft>
            </a:pPr>
            <a:endParaRPr lang="en-GB" sz="1200">
              <a:solidFill>
                <a:schemeClr val="tx1">
                  <a:lumMod val="65000"/>
                  <a:lumOff val="35000"/>
                </a:schemeClr>
              </a:solidFill>
              <a:ea typeface="Times New Roman"/>
              <a:cs typeface="Arial" panose="020B0604020202020204" pitchFamily="34" charset="0"/>
            </a:endParaRPr>
          </a:p>
          <a:p>
            <a:pPr>
              <a:lnSpc>
                <a:spcPct val="115000"/>
              </a:lnSpc>
              <a:spcAft>
                <a:spcPts val="300"/>
              </a:spcAft>
            </a:pPr>
            <a:r>
              <a:rPr lang="en-GB" sz="1200" b="1" u="sng">
                <a:solidFill>
                  <a:schemeClr val="tx1">
                    <a:lumMod val="65000"/>
                    <a:lumOff val="35000"/>
                  </a:schemeClr>
                </a:solidFill>
                <a:ea typeface="Times New Roman"/>
                <a:cs typeface="Arial" panose="020B0604020202020204" pitchFamily="34" charset="0"/>
              </a:rPr>
              <a:t>Final dividend:</a:t>
            </a:r>
            <a:r>
              <a:rPr lang="en-GB" sz="1200" u="sng">
                <a:solidFill>
                  <a:schemeClr val="tx1">
                    <a:lumMod val="65000"/>
                    <a:lumOff val="35000"/>
                  </a:schemeClr>
                </a:solidFill>
                <a:ea typeface="Times New Roman"/>
                <a:cs typeface="Arial" panose="020B0604020202020204" pitchFamily="34" charset="0"/>
              </a:rPr>
              <a:t> </a:t>
            </a:r>
          </a:p>
          <a:p>
            <a:pPr>
              <a:lnSpc>
                <a:spcPct val="115000"/>
              </a:lnSpc>
              <a:spcAft>
                <a:spcPts val="300"/>
              </a:spcAft>
            </a:pPr>
            <a:r>
              <a:rPr lang="en-GB" sz="1200">
                <a:solidFill>
                  <a:schemeClr val="tx1">
                    <a:lumMod val="65000"/>
                    <a:lumOff val="35000"/>
                  </a:schemeClr>
                </a:solidFill>
                <a:ea typeface="Times New Roman"/>
                <a:cs typeface="Arial" panose="020B0604020202020204" pitchFamily="34" charset="0"/>
              </a:rPr>
              <a:t>Nil </a:t>
            </a:r>
            <a:br>
              <a:rPr lang="en-GB" sz="1200">
                <a:solidFill>
                  <a:schemeClr val="tx1">
                    <a:lumMod val="65000"/>
                    <a:lumOff val="35000"/>
                  </a:schemeClr>
                </a:solidFill>
                <a:ea typeface="Times New Roman"/>
                <a:cs typeface="Arial" panose="020B0604020202020204" pitchFamily="34" charset="0"/>
              </a:rPr>
            </a:br>
            <a:r>
              <a:rPr lang="en-GB" sz="1200">
                <a:solidFill>
                  <a:schemeClr val="tx1">
                    <a:lumMod val="65000"/>
                    <a:lumOff val="35000"/>
                  </a:schemeClr>
                </a:solidFill>
                <a:ea typeface="Times New Roman"/>
                <a:cs typeface="Arial" panose="020B0604020202020204" pitchFamily="34" charset="0"/>
              </a:rPr>
              <a:t>(FY 2024: Nil)</a:t>
            </a:r>
          </a:p>
          <a:p>
            <a:pPr>
              <a:lnSpc>
                <a:spcPct val="115000"/>
              </a:lnSpc>
              <a:spcAft>
                <a:spcPts val="300"/>
              </a:spcAft>
            </a:pPr>
            <a:endParaRPr lang="en-GB" sz="1200">
              <a:solidFill>
                <a:schemeClr val="tx1">
                  <a:lumMod val="65000"/>
                  <a:lumOff val="35000"/>
                </a:schemeClr>
              </a:solidFill>
              <a:ea typeface="Times New Roman"/>
              <a:cs typeface="Arial" panose="020B0604020202020204" pitchFamily="34" charset="0"/>
            </a:endParaRPr>
          </a:p>
          <a:p>
            <a:pPr>
              <a:lnSpc>
                <a:spcPct val="115000"/>
              </a:lnSpc>
              <a:spcAft>
                <a:spcPts val="300"/>
              </a:spcAft>
            </a:pPr>
            <a:endParaRPr lang="en-GB" sz="1200">
              <a:solidFill>
                <a:schemeClr val="tx1">
                  <a:lumMod val="65000"/>
                  <a:lumOff val="35000"/>
                </a:schemeClr>
              </a:solidFill>
              <a:ea typeface="Times New Roman"/>
              <a:cs typeface="Arial" panose="020B0604020202020204" pitchFamily="34" charset="0"/>
            </a:endParaRPr>
          </a:p>
          <a:p>
            <a:pPr>
              <a:lnSpc>
                <a:spcPct val="115000"/>
              </a:lnSpc>
              <a:spcAft>
                <a:spcPts val="300"/>
              </a:spcAft>
            </a:pPr>
            <a:r>
              <a:rPr lang="en-GB" sz="1200" b="1" u="sng">
                <a:solidFill>
                  <a:schemeClr val="tx1">
                    <a:lumMod val="65000"/>
                    <a:lumOff val="35000"/>
                  </a:schemeClr>
                </a:solidFill>
                <a:ea typeface="Times New Roman"/>
                <a:cs typeface="Arial" panose="020B0604020202020204" pitchFamily="34" charset="0"/>
              </a:rPr>
              <a:t>Total for FY 2025:</a:t>
            </a:r>
          </a:p>
          <a:p>
            <a:pPr>
              <a:lnSpc>
                <a:spcPct val="115000"/>
              </a:lnSpc>
              <a:spcAft>
                <a:spcPts val="300"/>
              </a:spcAft>
            </a:pPr>
            <a:r>
              <a:rPr lang="en-GB" sz="1200">
                <a:solidFill>
                  <a:schemeClr val="tx1">
                    <a:lumMod val="65000"/>
                    <a:lumOff val="35000"/>
                  </a:schemeClr>
                </a:solidFill>
                <a:ea typeface="Times New Roman"/>
                <a:cs typeface="Arial" panose="020B0604020202020204" pitchFamily="34" charset="0"/>
              </a:rPr>
              <a:t>Nil</a:t>
            </a:r>
          </a:p>
          <a:p>
            <a:pPr>
              <a:lnSpc>
                <a:spcPct val="115000"/>
              </a:lnSpc>
              <a:spcAft>
                <a:spcPts val="300"/>
              </a:spcAft>
            </a:pPr>
            <a:r>
              <a:rPr lang="en-GB" sz="1200">
                <a:solidFill>
                  <a:schemeClr val="tx1">
                    <a:lumMod val="65000"/>
                    <a:lumOff val="35000"/>
                  </a:schemeClr>
                </a:solidFill>
                <a:ea typeface="Times New Roman"/>
                <a:cs typeface="Arial" panose="020B0604020202020204" pitchFamily="34" charset="0"/>
              </a:rPr>
              <a:t>(FY 2024: Nil)</a:t>
            </a:r>
            <a:br>
              <a:rPr lang="en-GB" sz="1200">
                <a:solidFill>
                  <a:schemeClr val="tx1">
                    <a:lumMod val="65000"/>
                    <a:lumOff val="35000"/>
                  </a:schemeClr>
                </a:solidFill>
                <a:ea typeface="Times New Roman"/>
                <a:cs typeface="Arial" panose="020B0604020202020204" pitchFamily="34" charset="0"/>
              </a:rPr>
            </a:br>
            <a:endParaRPr lang="en-GB" sz="1200">
              <a:solidFill>
                <a:schemeClr val="tx1">
                  <a:lumMod val="65000"/>
                  <a:lumOff val="35000"/>
                </a:schemeClr>
              </a:solidFill>
              <a:ea typeface="Times New Roman"/>
              <a:cs typeface="Arial" panose="020B0604020202020204" pitchFamily="34" charset="0"/>
            </a:endParaRPr>
          </a:p>
          <a:p>
            <a:pPr>
              <a:lnSpc>
                <a:spcPct val="115000"/>
              </a:lnSpc>
              <a:spcAft>
                <a:spcPts val="0"/>
              </a:spcAft>
            </a:pPr>
            <a:endParaRPr lang="en-GB" sz="1200" b="1">
              <a:solidFill>
                <a:schemeClr val="tx1">
                  <a:lumMod val="65000"/>
                  <a:lumOff val="35000"/>
                </a:schemeClr>
              </a:solidFill>
              <a:ea typeface="Times New Roman"/>
              <a:cs typeface="Arial" panose="020B0604020202020204" pitchFamily="34" charset="0"/>
            </a:endParaRPr>
          </a:p>
          <a:p>
            <a:pPr>
              <a:lnSpc>
                <a:spcPct val="115000"/>
              </a:lnSpc>
              <a:spcAft>
                <a:spcPts val="0"/>
              </a:spcAft>
            </a:pPr>
            <a:endParaRPr lang="en-GB" sz="800" kern="1200">
              <a:solidFill>
                <a:schemeClr val="tx1">
                  <a:lumMod val="65000"/>
                  <a:lumOff val="35000"/>
                </a:schemeClr>
              </a:solidFill>
              <a:effectLst/>
              <a:ea typeface="Times New Roman"/>
              <a:cs typeface="Arial" panose="020B0604020202020204" pitchFamily="34" charset="0"/>
            </a:endParaRPr>
          </a:p>
          <a:p>
            <a:pPr lvl="0">
              <a:lnSpc>
                <a:spcPct val="115000"/>
              </a:lnSpc>
              <a:spcAft>
                <a:spcPts val="600"/>
              </a:spcAft>
            </a:pPr>
            <a:endParaRPr lang="en-GB" sz="1200" b="1" u="sng">
              <a:solidFill>
                <a:srgbClr val="000000">
                  <a:lumMod val="65000"/>
                  <a:lumOff val="35000"/>
                </a:srgbClr>
              </a:solidFill>
              <a:ea typeface="Times New Roman"/>
              <a:cs typeface="Arial" panose="020B0604020202020204" pitchFamily="34" charset="0"/>
            </a:endParaRPr>
          </a:p>
          <a:p>
            <a:pPr lvl="0">
              <a:lnSpc>
                <a:spcPct val="115000"/>
              </a:lnSpc>
              <a:spcAft>
                <a:spcPts val="300"/>
              </a:spcAft>
            </a:pPr>
            <a:endParaRPr lang="en-GB" sz="1200">
              <a:solidFill>
                <a:srgbClr val="F58B00"/>
              </a:solidFill>
              <a:ea typeface="Times New Roman"/>
              <a:cs typeface="Arial" panose="020B0604020202020204" pitchFamily="34" charset="0"/>
            </a:endParaRPr>
          </a:p>
        </p:txBody>
      </p:sp>
      <p:graphicFrame>
        <p:nvGraphicFramePr>
          <p:cNvPr id="3" name="Chart 2">
            <a:extLst>
              <a:ext uri="{FF2B5EF4-FFF2-40B4-BE49-F238E27FC236}">
                <a16:creationId xmlns:a16="http://schemas.microsoft.com/office/drawing/2014/main" id="{369C5FCC-D098-4231-B1CE-D16436D08075}"/>
              </a:ext>
            </a:extLst>
          </p:cNvPr>
          <p:cNvGraphicFramePr>
            <a:graphicFrameLocks/>
          </p:cNvGraphicFramePr>
          <p:nvPr>
            <p:extLst>
              <p:ext uri="{D42A27DB-BD31-4B8C-83A1-F6EECF244321}">
                <p14:modId xmlns:p14="http://schemas.microsoft.com/office/powerpoint/2010/main" val="3899747179"/>
              </p:ext>
            </p:extLst>
          </p:nvPr>
        </p:nvGraphicFramePr>
        <p:xfrm>
          <a:off x="749575" y="1710731"/>
          <a:ext cx="6415088" cy="44672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6860913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p:cNvSpPr>
          <p:nvPr/>
        </p:nvSpPr>
        <p:spPr bwMode="auto">
          <a:xfrm>
            <a:off x="3748904" y="1003205"/>
            <a:ext cx="5534025"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r>
              <a:rPr lang="en-US" sz="1800">
                <a:solidFill>
                  <a:schemeClr val="bg1"/>
                </a:solidFill>
                <a:cs typeface="Arial" pitchFamily="34" charset="0"/>
                <a:sym typeface="Arial" pitchFamily="34" charset="0"/>
              </a:rPr>
              <a:t>First Property Group plc</a:t>
            </a:r>
          </a:p>
          <a:p>
            <a:pPr algn="r" defTabSz="673100"/>
            <a:r>
              <a:rPr lang="en-US" sz="1800">
                <a:solidFill>
                  <a:srgbClr val="F58B00"/>
                </a:solidFill>
                <a:cs typeface="Arial" pitchFamily="34" charset="0"/>
                <a:sym typeface="Arial" pitchFamily="34" charset="0"/>
              </a:rPr>
              <a:t>CEO Comment</a:t>
            </a:r>
          </a:p>
        </p:txBody>
      </p:sp>
      <p:sp>
        <p:nvSpPr>
          <p:cNvPr id="4"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13</a:t>
            </a:fld>
            <a:endParaRPr lang="en-US"/>
          </a:p>
        </p:txBody>
      </p:sp>
      <p:sp>
        <p:nvSpPr>
          <p:cNvPr id="7" name="Text Box 49"/>
          <p:cNvSpPr txBox="1">
            <a:spLocks noChangeArrowheads="1"/>
          </p:cNvSpPr>
          <p:nvPr/>
        </p:nvSpPr>
        <p:spPr bwMode="auto">
          <a:xfrm>
            <a:off x="587981" y="2299489"/>
            <a:ext cx="8730037" cy="3683482"/>
          </a:xfrm>
          <a:prstGeom prst="rect">
            <a:avLst/>
          </a:prstGeom>
          <a:solidFill>
            <a:srgbClr val="F7A34F">
              <a:alpha val="0"/>
            </a:srgbClr>
          </a:solidFill>
          <a:ln>
            <a:noFill/>
          </a:ln>
        </p:spPr>
        <p:txBody>
          <a:bodyPr rot="0" vert="horz" wrap="square" lIns="91440" tIns="45720" rIns="91440" bIns="45720" anchor="t" anchorCtr="0" upright="1">
            <a:noAutofit/>
          </a:bodyPr>
          <a:lstStyle/>
          <a:p>
            <a:pPr marL="342900" lvl="0" indent="-342900" algn="just">
              <a:lnSpc>
                <a:spcPct val="115000"/>
              </a:lnSpc>
              <a:spcAft>
                <a:spcPts val="1200"/>
              </a:spcAft>
              <a:buClr>
                <a:srgbClr val="F68B1F"/>
              </a:buClr>
              <a:buFont typeface="Wingdings" panose="05000000000000000000" pitchFamily="2" charset="2"/>
              <a:buChar char="Ø"/>
            </a:pPr>
            <a:r>
              <a:rPr lang="en-GB">
                <a:solidFill>
                  <a:schemeClr val="tx1">
                    <a:lumMod val="65000"/>
                    <a:lumOff val="35000"/>
                  </a:schemeClr>
                </a:solidFill>
                <a:latin typeface="Arial"/>
              </a:rPr>
              <a:t>I am pleased to report a material turnaround in the fortunes of the Group. </a:t>
            </a:r>
          </a:p>
          <a:p>
            <a:pPr marL="342900" lvl="0" indent="-342900" algn="just">
              <a:lnSpc>
                <a:spcPct val="115000"/>
              </a:lnSpc>
              <a:spcAft>
                <a:spcPts val="1200"/>
              </a:spcAft>
              <a:buClr>
                <a:srgbClr val="F68B1F"/>
              </a:buClr>
              <a:buFont typeface="Wingdings" panose="05000000000000000000" pitchFamily="2" charset="2"/>
              <a:buChar char="Ø"/>
            </a:pPr>
            <a:r>
              <a:rPr lang="en-GB">
                <a:solidFill>
                  <a:schemeClr val="tx1">
                    <a:lumMod val="65000"/>
                    <a:lumOff val="35000"/>
                  </a:schemeClr>
                </a:solidFill>
                <a:latin typeface="Arial"/>
              </a:rPr>
              <a:t>We appear to be close to the bottom of the cycle, following what has been a severe downturn, especially for office properties. </a:t>
            </a:r>
          </a:p>
          <a:p>
            <a:pPr marL="342900" lvl="0" indent="-342900" algn="just">
              <a:lnSpc>
                <a:spcPct val="115000"/>
              </a:lnSpc>
              <a:spcAft>
                <a:spcPts val="1200"/>
              </a:spcAft>
              <a:buClr>
                <a:srgbClr val="F68B1F"/>
              </a:buClr>
              <a:buFont typeface="Wingdings" panose="05000000000000000000" pitchFamily="2" charset="2"/>
              <a:buChar char="Ø"/>
            </a:pPr>
            <a:r>
              <a:rPr lang="en-GB">
                <a:solidFill>
                  <a:schemeClr val="tx1">
                    <a:lumMod val="65000"/>
                    <a:lumOff val="35000"/>
                  </a:schemeClr>
                </a:solidFill>
                <a:latin typeface="Arial"/>
              </a:rPr>
              <a:t>The economic outlook remains uncertain and it remains a buyer’s market. Even with this uncertain outlook we are seeing interesting deals, some of which we hope to secure. </a:t>
            </a:r>
          </a:p>
          <a:p>
            <a:pPr marL="342900" lvl="0" indent="-342900" algn="just">
              <a:lnSpc>
                <a:spcPct val="115000"/>
              </a:lnSpc>
              <a:spcAft>
                <a:spcPts val="1200"/>
              </a:spcAft>
              <a:buClr>
                <a:srgbClr val="F68B1F"/>
              </a:buClr>
              <a:buFont typeface="Wingdings" panose="05000000000000000000" pitchFamily="2" charset="2"/>
              <a:buChar char="Ø"/>
            </a:pPr>
            <a:r>
              <a:rPr lang="en-GB">
                <a:solidFill>
                  <a:schemeClr val="tx1">
                    <a:lumMod val="65000"/>
                    <a:lumOff val="35000"/>
                  </a:schemeClr>
                </a:solidFill>
                <a:latin typeface="Arial"/>
              </a:rPr>
              <a:t>We are treading cautiously but our fortunes have improved, and we expect this to continue.</a:t>
            </a:r>
          </a:p>
          <a:p>
            <a:pPr lvl="0">
              <a:lnSpc>
                <a:spcPct val="115000"/>
              </a:lnSpc>
              <a:spcAft>
                <a:spcPts val="1200"/>
              </a:spcAft>
              <a:buClr>
                <a:srgbClr val="F68B1F"/>
              </a:buClr>
            </a:pPr>
            <a:endParaRPr lang="en-GB">
              <a:solidFill>
                <a:schemeClr val="tx1">
                  <a:lumMod val="65000"/>
                  <a:lumOff val="35000"/>
                </a:schemeClr>
              </a:solidFill>
            </a:endParaRPr>
          </a:p>
          <a:p>
            <a:pPr marL="457200" indent="-228600">
              <a:lnSpc>
                <a:spcPct val="115000"/>
              </a:lnSpc>
              <a:spcAft>
                <a:spcPts val="0"/>
              </a:spcAft>
            </a:pPr>
            <a:endParaRPr lang="en-GB" sz="1100">
              <a:latin typeface="Calibri"/>
              <a:ea typeface="Times New Roman"/>
              <a:cs typeface="Times New Roman"/>
            </a:endParaRPr>
          </a:p>
        </p:txBody>
      </p:sp>
      <p:sp>
        <p:nvSpPr>
          <p:cNvPr id="2" name="TextBox 1"/>
          <p:cNvSpPr txBox="1"/>
          <p:nvPr/>
        </p:nvSpPr>
        <p:spPr>
          <a:xfrm>
            <a:off x="321982" y="1838035"/>
            <a:ext cx="8570347" cy="318998"/>
          </a:xfrm>
          <a:prstGeom prst="rect">
            <a:avLst/>
          </a:prstGeom>
          <a:noFill/>
        </p:spPr>
        <p:txBody>
          <a:bodyPr wrap="square" rtlCol="0">
            <a:spAutoFit/>
          </a:bodyPr>
          <a:lstStyle/>
          <a:p>
            <a:pPr marL="228600" lvl="0">
              <a:lnSpc>
                <a:spcPct val="115000"/>
              </a:lnSpc>
              <a:spcAft>
                <a:spcPts val="1200"/>
              </a:spcAft>
              <a:buClr>
                <a:srgbClr val="F68B1F"/>
              </a:buClr>
            </a:pPr>
            <a:r>
              <a:rPr lang="en-GB" b="1">
                <a:solidFill>
                  <a:srgbClr val="F7A54E"/>
                </a:solidFill>
                <a:latin typeface="Arial"/>
                <a:ea typeface="Times New Roman"/>
                <a:cs typeface="Times New Roman"/>
              </a:rPr>
              <a:t>Commenting on the results, Ben Habib, Chief Executive of First Property Group, said:</a:t>
            </a:r>
            <a:endParaRPr lang="en-GB" strike="sngStrike">
              <a:solidFill>
                <a:srgbClr val="F7A54E"/>
              </a:solidFill>
              <a:latin typeface="Arial"/>
              <a:ea typeface="Times New Roman"/>
              <a:cs typeface="Times New Roman"/>
            </a:endParaRPr>
          </a:p>
        </p:txBody>
      </p:sp>
    </p:spTree>
    <p:extLst>
      <p:ext uri="{BB962C8B-B14F-4D97-AF65-F5344CB8AC3E}">
        <p14:creationId xmlns:p14="http://schemas.microsoft.com/office/powerpoint/2010/main" val="210006100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p:cNvSpPr>
          <p:nvPr/>
        </p:nvSpPr>
        <p:spPr bwMode="auto">
          <a:xfrm>
            <a:off x="3748904" y="1003205"/>
            <a:ext cx="5534025"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anose="020B0604020202020204" pitchFamily="34" charset="0"/>
              <a:sym typeface="Arial" pitchFamily="34" charset="0"/>
            </a:endParaRPr>
          </a:p>
          <a:p>
            <a:pPr algn="r" defTabSz="673100">
              <a:lnSpc>
                <a:spcPct val="120000"/>
              </a:lnSpc>
            </a:pPr>
            <a:endParaRPr lang="en-US" sz="2000">
              <a:solidFill>
                <a:srgbClr val="FFFFFF"/>
              </a:solidFill>
              <a:cs typeface="Arial" panose="020B0604020202020204" pitchFamily="34" charset="0"/>
              <a:sym typeface="Arial" pitchFamily="34" charset="0"/>
            </a:endParaRPr>
          </a:p>
          <a:p>
            <a:pPr algn="r" defTabSz="673100">
              <a:lnSpc>
                <a:spcPct val="120000"/>
              </a:lnSpc>
            </a:pPr>
            <a:endParaRPr lang="en-US" sz="2000">
              <a:solidFill>
                <a:srgbClr val="F58B00"/>
              </a:solidFill>
              <a:cs typeface="Arial" panose="020B0604020202020204" pitchFamily="34" charset="0"/>
              <a:sym typeface="Arial" pitchFamily="34" charset="0"/>
            </a:endParaRPr>
          </a:p>
          <a:p>
            <a:pPr algn="r" defTabSz="673100">
              <a:lnSpc>
                <a:spcPct val="120000"/>
              </a:lnSpc>
            </a:pPr>
            <a:endParaRPr lang="en-US" sz="2000">
              <a:solidFill>
                <a:srgbClr val="F58B00"/>
              </a:solidFill>
              <a:cs typeface="Arial" panose="020B0604020202020204" pitchFamily="34" charset="0"/>
              <a:sym typeface="Arial" pitchFamily="34" charset="0"/>
            </a:endParaRPr>
          </a:p>
          <a:p>
            <a:pPr algn="r" defTabSz="673100">
              <a:lnSpc>
                <a:spcPct val="120000"/>
              </a:lnSpc>
            </a:pPr>
            <a:r>
              <a:rPr lang="en-US" sz="1800">
                <a:solidFill>
                  <a:schemeClr val="bg1"/>
                </a:solidFill>
                <a:cs typeface="Arial" panose="020B0604020202020204" pitchFamily="34" charset="0"/>
                <a:sym typeface="Arial" pitchFamily="34" charset="0"/>
              </a:rPr>
              <a:t>First Property Group plc</a:t>
            </a:r>
            <a:endParaRPr lang="en-US" sz="1800">
              <a:solidFill>
                <a:srgbClr val="FFFFFF"/>
              </a:solidFill>
              <a:cs typeface="Arial" panose="020B0604020202020204" pitchFamily="34" charset="0"/>
              <a:sym typeface="Arial" pitchFamily="34" charset="0"/>
            </a:endParaRPr>
          </a:p>
          <a:p>
            <a:pPr algn="r" defTabSz="673100"/>
            <a:r>
              <a:rPr lang="en-US" sz="1800">
                <a:solidFill>
                  <a:srgbClr val="F58B00"/>
                </a:solidFill>
                <a:cs typeface="Arial" panose="020B0604020202020204" pitchFamily="34" charset="0"/>
                <a:sym typeface="Arial" pitchFamily="34" charset="0"/>
              </a:rPr>
              <a:t>Why invest in </a:t>
            </a:r>
            <a:r>
              <a:rPr lang="en-US" sz="1800" err="1">
                <a:solidFill>
                  <a:srgbClr val="F58B00"/>
                </a:solidFill>
                <a:cs typeface="Arial" panose="020B0604020202020204" pitchFamily="34" charset="0"/>
                <a:sym typeface="Arial" pitchFamily="34" charset="0"/>
              </a:rPr>
              <a:t>Fprop</a:t>
            </a:r>
            <a:r>
              <a:rPr lang="en-US" sz="1800">
                <a:solidFill>
                  <a:srgbClr val="F58B00"/>
                </a:solidFill>
                <a:cs typeface="Arial" panose="020B0604020202020204" pitchFamily="34" charset="0"/>
                <a:sym typeface="Arial" pitchFamily="34" charset="0"/>
              </a:rPr>
              <a:t> plc?</a:t>
            </a:r>
          </a:p>
        </p:txBody>
      </p:sp>
      <p:sp>
        <p:nvSpPr>
          <p:cNvPr id="4"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latin typeface="Arial" panose="020B0604020202020204" pitchFamily="34" charset="0"/>
                <a:cs typeface="Arial" panose="020B0604020202020204" pitchFamily="34" charset="0"/>
              </a:rPr>
              <a:pPr>
                <a:defRPr/>
              </a:pPr>
              <a:t>14</a:t>
            </a:fld>
            <a:endParaRPr lang="en-US">
              <a:latin typeface="Arial" panose="020B0604020202020204" pitchFamily="34" charset="0"/>
              <a:cs typeface="Arial" panose="020B0604020202020204" pitchFamily="34" charset="0"/>
            </a:endParaRPr>
          </a:p>
        </p:txBody>
      </p:sp>
      <p:sp>
        <p:nvSpPr>
          <p:cNvPr id="10" name="Rectangle 15"/>
          <p:cNvSpPr>
            <a:spLocks noChangeArrowheads="1"/>
          </p:cNvSpPr>
          <p:nvPr/>
        </p:nvSpPr>
        <p:spPr bwMode="auto">
          <a:xfrm>
            <a:off x="0" y="74711"/>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cs typeface="Arial" panose="020B0604020202020204" pitchFamily="34" charset="0"/>
            </a:endParaRPr>
          </a:p>
        </p:txBody>
      </p:sp>
      <p:sp>
        <p:nvSpPr>
          <p:cNvPr id="8" name="Text Box 49"/>
          <p:cNvSpPr txBox="1">
            <a:spLocks noChangeArrowheads="1"/>
          </p:cNvSpPr>
          <p:nvPr/>
        </p:nvSpPr>
        <p:spPr bwMode="auto">
          <a:xfrm>
            <a:off x="608013" y="1792722"/>
            <a:ext cx="8674915" cy="4374716"/>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342900" indent="-342900">
              <a:buFont typeface="+mj-lt"/>
              <a:buAutoNum type="arabicPeriod"/>
            </a:pPr>
            <a:r>
              <a:rPr lang="en-GB" sz="1200" b="1" dirty="0">
                <a:solidFill>
                  <a:srgbClr val="F68B1F"/>
                </a:solidFill>
                <a:cs typeface="Arial" panose="020B0604020202020204" pitchFamily="34" charset="0"/>
              </a:rPr>
              <a:t>Expertise:</a:t>
            </a:r>
          </a:p>
          <a:p>
            <a:pPr marL="742950" lvl="1" indent="-285750">
              <a:spcAft>
                <a:spcPts val="200"/>
              </a:spcAft>
              <a:buFont typeface="Wingdings" panose="05000000000000000000" pitchFamily="2" charset="2"/>
              <a:buChar char="§"/>
            </a:pPr>
            <a:r>
              <a:rPr lang="en-GB" sz="1200" dirty="0">
                <a:solidFill>
                  <a:srgbClr val="595959"/>
                </a:solidFill>
                <a:ea typeface="Times New Roman"/>
                <a:cs typeface="Arial" panose="020B0604020202020204" pitchFamily="34" charset="0"/>
              </a:rPr>
              <a:t>Exp</a:t>
            </a:r>
            <a:r>
              <a:rPr lang="en-GB" sz="1200" dirty="0">
                <a:solidFill>
                  <a:schemeClr val="tx1">
                    <a:lumMod val="65000"/>
                    <a:lumOff val="35000"/>
                  </a:schemeClr>
                </a:solidFill>
                <a:cs typeface="Arial" panose="020B0604020202020204" pitchFamily="34" charset="0"/>
              </a:rPr>
              <a:t>erienced, nimble management team;</a:t>
            </a:r>
          </a:p>
          <a:p>
            <a:pPr marL="742950" lvl="1" indent="-285750">
              <a:spcAft>
                <a:spcPts val="200"/>
              </a:spcAft>
              <a:buFont typeface="Wingdings" panose="05000000000000000000" pitchFamily="2" charset="2"/>
              <a:buChar char="§"/>
            </a:pPr>
            <a:r>
              <a:rPr lang="en-GB" sz="1200" dirty="0">
                <a:solidFill>
                  <a:schemeClr val="tx1">
                    <a:lumMod val="65000"/>
                    <a:lumOff val="35000"/>
                  </a:schemeClr>
                </a:solidFill>
                <a:cs typeface="Arial" panose="020B0604020202020204" pitchFamily="34" charset="0"/>
              </a:rPr>
              <a:t>Excellent investment track record: c16% p.a. growth in adjusted net assets, including dividends paid since 2006.</a:t>
            </a:r>
            <a:endParaRPr lang="en-GB" sz="1200" b="1" dirty="0">
              <a:solidFill>
                <a:schemeClr val="tx1">
                  <a:lumMod val="65000"/>
                  <a:lumOff val="35000"/>
                </a:schemeClr>
              </a:solidFill>
              <a:cs typeface="Arial" panose="020B0604020202020204" pitchFamily="34" charset="0"/>
            </a:endParaRPr>
          </a:p>
          <a:p>
            <a:r>
              <a:rPr lang="en-GB" sz="1200" dirty="0">
                <a:solidFill>
                  <a:schemeClr val="tx1">
                    <a:lumMod val="65000"/>
                    <a:lumOff val="35000"/>
                  </a:schemeClr>
                </a:solidFill>
                <a:cs typeface="Arial" panose="020B0604020202020204" pitchFamily="34" charset="0"/>
              </a:rPr>
              <a:t> </a:t>
            </a:r>
          </a:p>
          <a:p>
            <a:pPr marL="342900" indent="-342900">
              <a:buFont typeface="+mj-lt"/>
              <a:buAutoNum type="arabicPeriod" startAt="2"/>
            </a:pPr>
            <a:r>
              <a:rPr lang="en-GB" sz="1200" b="1" dirty="0">
                <a:solidFill>
                  <a:srgbClr val="F68B1F"/>
                </a:solidFill>
                <a:cs typeface="Arial" panose="020B0604020202020204" pitchFamily="34" charset="0"/>
              </a:rPr>
              <a:t>Diversified earnings:</a:t>
            </a:r>
          </a:p>
          <a:p>
            <a:pPr marL="742950" lvl="1" indent="-285750">
              <a:spcAft>
                <a:spcPts val="200"/>
              </a:spcAft>
              <a:buFont typeface="Wingdings" panose="05000000000000000000" pitchFamily="2" charset="2"/>
              <a:buChar char="§"/>
            </a:pPr>
            <a:r>
              <a:rPr lang="en-GB" sz="1200" dirty="0">
                <a:solidFill>
                  <a:schemeClr val="tx1">
                    <a:lumMod val="65000"/>
                    <a:lumOff val="35000"/>
                  </a:schemeClr>
                </a:solidFill>
                <a:cs typeface="Arial" panose="020B0604020202020204" pitchFamily="34" charset="0"/>
              </a:rPr>
              <a:t>From Group Properties and from fund management fees;</a:t>
            </a:r>
          </a:p>
          <a:p>
            <a:pPr marL="742950" lvl="1" indent="-285750">
              <a:spcAft>
                <a:spcPts val="200"/>
              </a:spcAft>
              <a:buFont typeface="Wingdings" panose="05000000000000000000" pitchFamily="2" charset="2"/>
              <a:buChar char="§"/>
            </a:pPr>
            <a:r>
              <a:rPr lang="en-GB" sz="1200" dirty="0">
                <a:solidFill>
                  <a:schemeClr val="tx1">
                    <a:lumMod val="65000"/>
                    <a:lumOff val="35000"/>
                  </a:schemeClr>
                </a:solidFill>
                <a:cs typeface="Arial" panose="020B0604020202020204" pitchFamily="34" charset="0"/>
              </a:rPr>
              <a:t>From mix of jurisdictions: UK, Poland and Romania = natural hedge.</a:t>
            </a:r>
          </a:p>
          <a:p>
            <a:pPr marL="742950" lvl="1" indent="-285750">
              <a:spcAft>
                <a:spcPts val="200"/>
              </a:spcAft>
              <a:buFont typeface="Wingdings" panose="05000000000000000000" pitchFamily="2" charset="2"/>
              <a:buChar char="§"/>
            </a:pPr>
            <a:endParaRPr lang="en-GB" sz="1200" dirty="0">
              <a:solidFill>
                <a:schemeClr val="tx1">
                  <a:lumMod val="65000"/>
                  <a:lumOff val="35000"/>
                </a:schemeClr>
              </a:solidFill>
              <a:cs typeface="Arial" panose="020B0604020202020204" pitchFamily="34" charset="0"/>
            </a:endParaRPr>
          </a:p>
          <a:p>
            <a:pPr marL="342900" indent="-342900">
              <a:buFont typeface="+mj-lt"/>
              <a:buAutoNum type="arabicPeriod" startAt="3"/>
            </a:pPr>
            <a:r>
              <a:rPr lang="en-GB" sz="1200" b="1" dirty="0">
                <a:solidFill>
                  <a:srgbClr val="F68B1F"/>
                </a:solidFill>
                <a:cs typeface="Arial" panose="020B0604020202020204" pitchFamily="34" charset="0"/>
              </a:rPr>
              <a:t>Growth:</a:t>
            </a:r>
          </a:p>
          <a:p>
            <a:pPr marL="742950" lvl="1" indent="-285750">
              <a:spcAft>
                <a:spcPts val="200"/>
              </a:spcAft>
              <a:buFont typeface="Wingdings" panose="05000000000000000000" pitchFamily="2" charset="2"/>
              <a:buChar char="§"/>
            </a:pPr>
            <a:r>
              <a:rPr lang="en-GB" sz="1200" dirty="0">
                <a:solidFill>
                  <a:schemeClr val="tx1">
                    <a:lumMod val="65000"/>
                    <a:lumOff val="35000"/>
                  </a:schemeClr>
                </a:solidFill>
                <a:cs typeface="Arial" panose="020B0604020202020204" pitchFamily="34" charset="0"/>
              </a:rPr>
              <a:t>From letting 3,200 m</a:t>
            </a:r>
            <a:r>
              <a:rPr lang="en-GB" sz="1200" baseline="30000" dirty="0">
                <a:solidFill>
                  <a:schemeClr val="tx1">
                    <a:lumMod val="65000"/>
                    <a:lumOff val="35000"/>
                  </a:schemeClr>
                </a:solidFill>
                <a:cs typeface="Arial" panose="020B0604020202020204" pitchFamily="34" charset="0"/>
              </a:rPr>
              <a:t>2</a:t>
            </a:r>
            <a:r>
              <a:rPr lang="en-GB" sz="1200" dirty="0">
                <a:solidFill>
                  <a:schemeClr val="tx1">
                    <a:lumMod val="65000"/>
                    <a:lumOff val="35000"/>
                  </a:schemeClr>
                </a:solidFill>
                <a:cs typeface="Arial" panose="020B0604020202020204" pitchFamily="34" charset="0"/>
              </a:rPr>
              <a:t> of vacant office space in the Group’s directly owned office buildings in Poland (NB. this excludes the property in Gdynia which is now in the hands of administrators);</a:t>
            </a:r>
          </a:p>
          <a:p>
            <a:pPr marL="742950" lvl="1" indent="-285750">
              <a:spcAft>
                <a:spcPts val="200"/>
              </a:spcAft>
              <a:buFont typeface="Wingdings" panose="05000000000000000000" pitchFamily="2" charset="2"/>
              <a:buChar char="§"/>
            </a:pPr>
            <a:r>
              <a:rPr lang="en-GB" sz="1200" dirty="0">
                <a:solidFill>
                  <a:schemeClr val="tx1">
                    <a:lumMod val="65000"/>
                    <a:lumOff val="35000"/>
                  </a:schemeClr>
                </a:solidFill>
                <a:cs typeface="Arial" panose="020B0604020202020204" pitchFamily="34" charset="0"/>
              </a:rPr>
              <a:t>From investing Group cash (£4.82m);</a:t>
            </a:r>
          </a:p>
          <a:p>
            <a:pPr marL="742950" lvl="1" indent="-285750">
              <a:spcAft>
                <a:spcPts val="200"/>
              </a:spcAft>
              <a:buFont typeface="Wingdings" panose="05000000000000000000" pitchFamily="2" charset="2"/>
              <a:buChar char="§"/>
            </a:pPr>
            <a:r>
              <a:rPr lang="en-GB" sz="1200" dirty="0">
                <a:solidFill>
                  <a:schemeClr val="tx1">
                    <a:lumMod val="65000"/>
                    <a:lumOff val="35000"/>
                  </a:schemeClr>
                </a:solidFill>
                <a:cs typeface="Arial" panose="020B0604020202020204" pitchFamily="34" charset="0"/>
              </a:rPr>
              <a:t>From continued investment of the Fulcrum mandate and from new fund management mandates;</a:t>
            </a:r>
          </a:p>
          <a:p>
            <a:pPr marL="742950" lvl="1" indent="-285750">
              <a:spcAft>
                <a:spcPts val="200"/>
              </a:spcAft>
              <a:buFont typeface="Wingdings" panose="05000000000000000000" pitchFamily="2" charset="2"/>
              <a:buChar char="§"/>
            </a:pPr>
            <a:r>
              <a:rPr lang="en-GB" sz="1200" dirty="0">
                <a:solidFill>
                  <a:schemeClr val="tx1">
                    <a:lumMod val="65000"/>
                    <a:lumOff val="35000"/>
                  </a:schemeClr>
                </a:solidFill>
                <a:cs typeface="Arial" panose="020B0604020202020204" pitchFamily="34" charset="0"/>
              </a:rPr>
              <a:t>Operationally geared – can take on new business without material increases in overheads.</a:t>
            </a:r>
          </a:p>
          <a:p>
            <a:r>
              <a:rPr lang="en-GB" sz="1200" dirty="0">
                <a:solidFill>
                  <a:schemeClr val="tx1">
                    <a:lumMod val="65000"/>
                    <a:lumOff val="35000"/>
                  </a:schemeClr>
                </a:solidFill>
                <a:cs typeface="Arial" panose="020B0604020202020204" pitchFamily="34" charset="0"/>
              </a:rPr>
              <a:t> </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startAt="4"/>
              <a:tabLst/>
              <a:defRPr/>
            </a:pPr>
            <a:r>
              <a:rPr lang="en-GB" sz="1200" b="1" dirty="0">
                <a:solidFill>
                  <a:srgbClr val="F68B1F"/>
                </a:solidFill>
                <a:cs typeface="Arial" panose="020B0604020202020204" pitchFamily="34" charset="0"/>
              </a:rPr>
              <a:t>S</a:t>
            </a:r>
            <a:r>
              <a:rPr kumimoji="0" lang="en-GB" sz="1200" b="1" i="0" u="none" strike="noStrike" kern="1200" cap="none" spc="0" normalizeH="0" baseline="0" noProof="0" dirty="0" err="1">
                <a:ln>
                  <a:noFill/>
                </a:ln>
                <a:solidFill>
                  <a:srgbClr val="F68B1F"/>
                </a:solidFill>
                <a:effectLst/>
                <a:uLnTx/>
                <a:uFillTx/>
                <a:cs typeface="Arial" panose="020B0604020202020204" pitchFamily="34" charset="0"/>
                <a:sym typeface="GillSans"/>
              </a:rPr>
              <a:t>trength</a:t>
            </a:r>
            <a:r>
              <a:rPr kumimoji="0" lang="en-GB" sz="1200" b="1" i="0" u="none" strike="noStrike" kern="1200" cap="none" spc="0" normalizeH="0" baseline="0" noProof="0" dirty="0">
                <a:ln>
                  <a:noFill/>
                </a:ln>
                <a:solidFill>
                  <a:srgbClr val="F68B1F"/>
                </a:solidFill>
                <a:effectLst/>
                <a:uLnTx/>
                <a:uFillTx/>
                <a:cs typeface="Arial" panose="020B0604020202020204" pitchFamily="34" charset="0"/>
                <a:sym typeface="GillSans"/>
              </a:rPr>
              <a:t>:</a:t>
            </a:r>
          </a:p>
          <a:p>
            <a:pPr marL="742950" marR="0" lvl="1" indent="-285750" algn="l" defTabSz="914400" rtl="0" eaLnBrk="1" fontAlgn="base" latinLnBrk="0" hangingPunct="1">
              <a:lnSpc>
                <a:spcPct val="100000"/>
              </a:lnSpc>
              <a:spcBef>
                <a:spcPct val="0"/>
              </a:spcBef>
              <a:spcAft>
                <a:spcPts val="200"/>
              </a:spcAft>
              <a:buClrTx/>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0000">
                    <a:lumMod val="65000"/>
                    <a:lumOff val="35000"/>
                  </a:srgbClr>
                </a:solidFill>
                <a:effectLst/>
                <a:uLnTx/>
                <a:uFillTx/>
                <a:cs typeface="Arial" panose="020B0604020202020204" pitchFamily="34" charset="0"/>
                <a:sym typeface="GillSans"/>
              </a:rPr>
              <a:t>Strong balance sheet (net assets £53m, gearing ratio 31% at market value);</a:t>
            </a:r>
          </a:p>
          <a:p>
            <a:pPr marL="742950" marR="0" lvl="1" indent="-285750" algn="l" defTabSz="914400" rtl="0" eaLnBrk="1" fontAlgn="base" latinLnBrk="0" hangingPunct="1">
              <a:lnSpc>
                <a:spcPct val="100000"/>
              </a:lnSpc>
              <a:spcBef>
                <a:spcPct val="0"/>
              </a:spcBef>
              <a:spcAft>
                <a:spcPts val="200"/>
              </a:spcAft>
              <a:buClrTx/>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0000">
                    <a:lumMod val="65000"/>
                    <a:lumOff val="35000"/>
                  </a:srgbClr>
                </a:solidFill>
                <a:effectLst/>
                <a:uLnTx/>
                <a:uFillTx/>
                <a:cs typeface="Arial" panose="020B0604020202020204" pitchFamily="34" charset="0"/>
                <a:sym typeface="GillSans"/>
              </a:rPr>
              <a:t>Progressive dividend policy, aligned to the free cash generation of the Group, but subject to it being covered by earnings, targeting a ratio ≥ 2.5x.</a:t>
            </a:r>
            <a:endParaRPr kumimoji="0" lang="en-GB" sz="1200" b="1" i="0" u="none" strike="noStrike" kern="1200" cap="none" spc="0" normalizeH="0" baseline="0" noProof="0" dirty="0">
              <a:ln>
                <a:noFill/>
              </a:ln>
              <a:solidFill>
                <a:srgbClr val="F68B1F"/>
              </a:solidFill>
              <a:effectLst/>
              <a:uLnTx/>
              <a:uFillTx/>
              <a:cs typeface="Arial" panose="020B0604020202020204" pitchFamily="34" charset="0"/>
              <a:sym typeface="GillSans"/>
            </a:endParaRPr>
          </a:p>
          <a:p>
            <a:pPr marL="342900" marR="0" lvl="0" indent="-342900" algn="l" defTabSz="914400" rtl="0" eaLnBrk="1" fontAlgn="base" latinLnBrk="0" hangingPunct="1">
              <a:lnSpc>
                <a:spcPct val="100000"/>
              </a:lnSpc>
              <a:spcBef>
                <a:spcPct val="0"/>
              </a:spcBef>
              <a:spcAft>
                <a:spcPct val="0"/>
              </a:spcAft>
              <a:buClrTx/>
              <a:buSzTx/>
              <a:buFont typeface="+mj-lt"/>
              <a:buAutoNum type="arabicPeriod" startAt="4"/>
              <a:tabLst/>
              <a:defRPr/>
            </a:pPr>
            <a:endParaRPr kumimoji="0" lang="en-GB" sz="1200" b="1" i="0" u="none" strike="noStrike" kern="1200" cap="none" spc="0" normalizeH="0" baseline="0" noProof="0" dirty="0">
              <a:ln>
                <a:noFill/>
              </a:ln>
              <a:solidFill>
                <a:srgbClr val="F68B1F"/>
              </a:solidFill>
              <a:effectLst/>
              <a:uLnTx/>
              <a:uFillTx/>
              <a:cs typeface="Arial" panose="020B0604020202020204" pitchFamily="34" charset="0"/>
              <a:sym typeface="GillSans"/>
            </a:endParaRPr>
          </a:p>
          <a:p>
            <a:pPr marL="171450" indent="-171450">
              <a:lnSpc>
                <a:spcPct val="115000"/>
              </a:lnSpc>
              <a:spcAft>
                <a:spcPts val="600"/>
              </a:spcAft>
              <a:buFont typeface="Wingdings" panose="05000000000000000000" pitchFamily="2" charset="2"/>
              <a:buChar char="Ø"/>
            </a:pPr>
            <a:endParaRPr lang="en-GB" sz="1200" dirty="0">
              <a:solidFill>
                <a:srgbClr val="595959"/>
              </a:solidFill>
              <a:ea typeface="Times New Roman"/>
              <a:cs typeface="Arial" panose="020B0604020202020204" pitchFamily="34" charset="0"/>
            </a:endParaRPr>
          </a:p>
          <a:p>
            <a:pPr marL="1143000" lvl="2" indent="-228600">
              <a:lnSpc>
                <a:spcPct val="115000"/>
              </a:lnSpc>
              <a:spcAft>
                <a:spcPts val="0"/>
              </a:spcAft>
              <a:buFont typeface="Wingdings"/>
              <a:buChar char=""/>
            </a:pPr>
            <a:endParaRPr lang="en-GB" sz="1100" dirty="0">
              <a:ea typeface="Times New Roman"/>
              <a:cs typeface="Arial" panose="020B0604020202020204" pitchFamily="34" charset="0"/>
            </a:endParaRPr>
          </a:p>
          <a:p>
            <a:pPr>
              <a:lnSpc>
                <a:spcPct val="115000"/>
              </a:lnSpc>
              <a:spcAft>
                <a:spcPts val="0"/>
              </a:spcAft>
            </a:pPr>
            <a:endParaRPr lang="en-GB" sz="1100" dirty="0">
              <a:effectLst/>
              <a:ea typeface="Times New Roman"/>
              <a:cs typeface="Arial" panose="020B0604020202020204" pitchFamily="34" charset="0"/>
            </a:endParaRPr>
          </a:p>
          <a:p>
            <a:pPr>
              <a:lnSpc>
                <a:spcPct val="115000"/>
              </a:lnSpc>
              <a:spcAft>
                <a:spcPts val="0"/>
              </a:spcAft>
            </a:pPr>
            <a:r>
              <a:rPr lang="en-GB" sz="1200" kern="1200" dirty="0">
                <a:solidFill>
                  <a:srgbClr val="808080"/>
                </a:solidFill>
                <a:effectLst/>
                <a:ea typeface="Times New Roman"/>
                <a:cs typeface="Arial" panose="020B0604020202020204" pitchFamily="34" charset="0"/>
              </a:rPr>
              <a:t> </a:t>
            </a:r>
            <a:endParaRPr lang="en-GB" sz="1100" dirty="0">
              <a:effectLst/>
              <a:ea typeface="Times New Roman"/>
              <a:cs typeface="Arial" panose="020B0604020202020204" pitchFamily="34" charset="0"/>
            </a:endParaRPr>
          </a:p>
        </p:txBody>
      </p:sp>
    </p:spTree>
    <p:extLst>
      <p:ext uri="{BB962C8B-B14F-4D97-AF65-F5344CB8AC3E}">
        <p14:creationId xmlns:p14="http://schemas.microsoft.com/office/powerpoint/2010/main" val="230065793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15</a:t>
            </a:fld>
            <a:endParaRPr lang="en-US"/>
          </a:p>
        </p:txBody>
      </p:sp>
      <p:sp>
        <p:nvSpPr>
          <p:cNvPr id="4" name="Rectangle 1"/>
          <p:cNvSpPr>
            <a:spLocks/>
          </p:cNvSpPr>
          <p:nvPr/>
        </p:nvSpPr>
        <p:spPr bwMode="auto">
          <a:xfrm>
            <a:off x="0" y="1476462"/>
            <a:ext cx="9906000" cy="4756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0"/>
          <a:lstStyle/>
          <a:p>
            <a:pPr algn="ctr" defTabSz="673100">
              <a:lnSpc>
                <a:spcPct val="120000"/>
              </a:lnSpc>
            </a:pPr>
            <a:r>
              <a:rPr lang="en-US" sz="3200" b="1">
                <a:solidFill>
                  <a:srgbClr val="F58B00"/>
                </a:solidFill>
                <a:cs typeface="Arial" pitchFamily="34" charset="0"/>
                <a:sym typeface="Arial" pitchFamily="34" charset="0"/>
              </a:rPr>
              <a:t>Markets</a:t>
            </a:r>
          </a:p>
        </p:txBody>
      </p:sp>
    </p:spTree>
    <p:extLst>
      <p:ext uri="{BB962C8B-B14F-4D97-AF65-F5344CB8AC3E}">
        <p14:creationId xmlns:p14="http://schemas.microsoft.com/office/powerpoint/2010/main" val="135824998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p:cNvSpPr>
          <p:nvPr/>
        </p:nvSpPr>
        <p:spPr bwMode="auto">
          <a:xfrm>
            <a:off x="3438526" y="1003205"/>
            <a:ext cx="5844404"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r>
              <a:rPr lang="en-US" sz="1800">
                <a:solidFill>
                  <a:schemeClr val="bg1"/>
                </a:solidFill>
                <a:cs typeface="Arial" pitchFamily="34" charset="0"/>
                <a:sym typeface="Arial" pitchFamily="34" charset="0"/>
              </a:rPr>
              <a:t>Investment Markets</a:t>
            </a:r>
            <a:endParaRPr lang="en-US" sz="1800">
              <a:solidFill>
                <a:srgbClr val="FFFFFF"/>
              </a:solidFill>
              <a:cs typeface="Arial" pitchFamily="34" charset="0"/>
              <a:sym typeface="Arial" pitchFamily="34" charset="0"/>
            </a:endParaRPr>
          </a:p>
          <a:p>
            <a:pPr algn="r" defTabSz="673100"/>
            <a:r>
              <a:rPr lang="en-US" sz="1800">
                <a:solidFill>
                  <a:srgbClr val="F58B00"/>
                </a:solidFill>
                <a:cs typeface="Arial" pitchFamily="34" charset="0"/>
                <a:sym typeface="Arial" pitchFamily="34" charset="0"/>
              </a:rPr>
              <a:t>Poland</a:t>
            </a:r>
          </a:p>
        </p:txBody>
      </p:sp>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16</a:t>
            </a:fld>
            <a:endParaRPr lang="en-US"/>
          </a:p>
        </p:txBody>
      </p:sp>
      <p:sp>
        <p:nvSpPr>
          <p:cNvPr id="8" name="TextBox 7">
            <a:extLst>
              <a:ext uri="{FF2B5EF4-FFF2-40B4-BE49-F238E27FC236}">
                <a16:creationId xmlns:a16="http://schemas.microsoft.com/office/drawing/2014/main" id="{DC2655E8-26B6-4739-A264-D80F397DCC3B}"/>
              </a:ext>
            </a:extLst>
          </p:cNvPr>
          <p:cNvSpPr txBox="1"/>
          <p:nvPr/>
        </p:nvSpPr>
        <p:spPr>
          <a:xfrm>
            <a:off x="301751" y="1638439"/>
            <a:ext cx="6273550" cy="318998"/>
          </a:xfrm>
          <a:prstGeom prst="rect">
            <a:avLst/>
          </a:prstGeom>
          <a:noFill/>
        </p:spPr>
        <p:txBody>
          <a:bodyPr wrap="square" rtlCol="0">
            <a:spAutoFit/>
          </a:bodyPr>
          <a:lstStyle/>
          <a:p>
            <a:pPr marL="228600" lvl="0">
              <a:lnSpc>
                <a:spcPct val="115000"/>
              </a:lnSpc>
              <a:spcAft>
                <a:spcPts val="1200"/>
              </a:spcAft>
              <a:buClr>
                <a:srgbClr val="F68B1F"/>
              </a:buClr>
            </a:pPr>
            <a:r>
              <a:rPr lang="en-GB" b="1">
                <a:solidFill>
                  <a:srgbClr val="F7A54E"/>
                </a:solidFill>
                <a:latin typeface="Arial"/>
                <a:ea typeface="Times New Roman"/>
                <a:cs typeface="Times New Roman"/>
              </a:rPr>
              <a:t>Poland:</a:t>
            </a:r>
            <a:endParaRPr lang="en-GB">
              <a:solidFill>
                <a:srgbClr val="F7A54E"/>
              </a:solidFill>
              <a:latin typeface="Arial"/>
              <a:ea typeface="Times New Roman"/>
              <a:cs typeface="Times New Roman"/>
            </a:endParaRPr>
          </a:p>
        </p:txBody>
      </p:sp>
      <p:sp>
        <p:nvSpPr>
          <p:cNvPr id="9" name="Rectangle 8">
            <a:extLst>
              <a:ext uri="{FF2B5EF4-FFF2-40B4-BE49-F238E27FC236}">
                <a16:creationId xmlns:a16="http://schemas.microsoft.com/office/drawing/2014/main" id="{C36E2ADE-2A66-4FD2-A9C9-557904A72862}"/>
              </a:ext>
            </a:extLst>
          </p:cNvPr>
          <p:cNvSpPr/>
          <p:nvPr/>
        </p:nvSpPr>
        <p:spPr>
          <a:xfrm>
            <a:off x="521853" y="1638439"/>
            <a:ext cx="8694952" cy="3258264"/>
          </a:xfrm>
          <a:prstGeom prst="rect">
            <a:avLst/>
          </a:prstGeom>
        </p:spPr>
        <p:txBody>
          <a:bodyPr wrap="square">
            <a:spAutoFit/>
          </a:bodyPr>
          <a:lstStyle/>
          <a:p>
            <a:pPr marL="342900" indent="-342900">
              <a:lnSpc>
                <a:spcPct val="115000"/>
              </a:lnSpc>
              <a:spcAft>
                <a:spcPts val="900"/>
              </a:spcAft>
              <a:buClr>
                <a:srgbClr val="F68B1F"/>
              </a:buClr>
              <a:buFont typeface="Wingdings" panose="05000000000000000000" pitchFamily="2" charset="2"/>
              <a:buChar char="Ø"/>
            </a:pPr>
            <a:endParaRPr lang="en-GB">
              <a:solidFill>
                <a:srgbClr val="595959"/>
              </a:solidFill>
              <a:highlight>
                <a:srgbClr val="FFFF00"/>
              </a:highlight>
              <a:latin typeface="Arial"/>
              <a:ea typeface="Times New Roman"/>
              <a:cs typeface="Times New Roman"/>
            </a:endParaRPr>
          </a:p>
          <a:p>
            <a:pPr marL="342900" indent="-342900">
              <a:lnSpc>
                <a:spcPct val="115000"/>
              </a:lnSpc>
              <a:spcAft>
                <a:spcPts val="900"/>
              </a:spcAft>
              <a:buClr>
                <a:srgbClr val="F68B1F"/>
              </a:buClr>
              <a:buFont typeface="Wingdings" panose="05000000000000000000" pitchFamily="2" charset="2"/>
              <a:buChar char="Ø"/>
            </a:pPr>
            <a:r>
              <a:rPr lang="en-GB">
                <a:solidFill>
                  <a:srgbClr val="595959"/>
                </a:solidFill>
                <a:latin typeface="Arial"/>
                <a:ea typeface="Times New Roman"/>
                <a:cs typeface="Times New Roman"/>
              </a:rPr>
              <a:t>GDP is expected to grow by around 3% in 2025 and again in 2026, similar to that of 2024. Interest rates were cut by 50bp in May to 5.25%, the first cut since November 2023, and are expected to be cut to 4.5% by the year end. Inflation is running at similar levels. </a:t>
            </a:r>
          </a:p>
          <a:p>
            <a:pPr marL="342900" indent="-342900">
              <a:lnSpc>
                <a:spcPct val="115000"/>
              </a:lnSpc>
              <a:spcAft>
                <a:spcPts val="900"/>
              </a:spcAft>
              <a:buClr>
                <a:srgbClr val="F68B1F"/>
              </a:buClr>
              <a:buFont typeface="Wingdings" panose="05000000000000000000" pitchFamily="2" charset="2"/>
              <a:buChar char="Ø"/>
            </a:pPr>
            <a:r>
              <a:rPr lang="en-GB">
                <a:solidFill>
                  <a:srgbClr val="595959"/>
                </a:solidFill>
                <a:latin typeface="Arial"/>
                <a:ea typeface="Times New Roman"/>
                <a:cs typeface="Times New Roman"/>
              </a:rPr>
              <a:t>Turnover in Poland’s commercial property market in 2024 was around €5 billion, roughly double that recorded in 2023, though still some way below the average of €6 billion per annum recorded in previous years. </a:t>
            </a:r>
          </a:p>
          <a:p>
            <a:pPr marL="342900" indent="-342900">
              <a:lnSpc>
                <a:spcPct val="115000"/>
              </a:lnSpc>
              <a:spcAft>
                <a:spcPts val="900"/>
              </a:spcAft>
              <a:buClr>
                <a:srgbClr val="F68B1F"/>
              </a:buClr>
              <a:buFont typeface="Wingdings" panose="05000000000000000000" pitchFamily="2" charset="2"/>
              <a:buChar char="Ø"/>
            </a:pPr>
            <a:r>
              <a:rPr lang="en-GB">
                <a:solidFill>
                  <a:srgbClr val="595959"/>
                </a:solidFill>
                <a:latin typeface="Arial"/>
                <a:ea typeface="Times New Roman"/>
                <a:cs typeface="Times New Roman"/>
              </a:rPr>
              <a:t>The market is still suffering from a withdrawal of capital and a scarcity of banks willing to lend against property. </a:t>
            </a:r>
          </a:p>
          <a:p>
            <a:pPr marL="342900" indent="-342900">
              <a:lnSpc>
                <a:spcPct val="115000"/>
              </a:lnSpc>
              <a:spcAft>
                <a:spcPts val="900"/>
              </a:spcAft>
              <a:buClr>
                <a:srgbClr val="F68B1F"/>
              </a:buClr>
              <a:buFont typeface="Wingdings" panose="05000000000000000000" pitchFamily="2" charset="2"/>
              <a:buChar char="Ø"/>
            </a:pPr>
            <a:r>
              <a:rPr lang="en-GB">
                <a:solidFill>
                  <a:srgbClr val="595959"/>
                </a:solidFill>
                <a:latin typeface="Arial"/>
                <a:ea typeface="Times New Roman"/>
                <a:cs typeface="Times New Roman"/>
              </a:rPr>
              <a:t>In general the occupational market is performing better than the investment market, though there still exists pockets of oversupply, such as for offices in Krakow. </a:t>
            </a:r>
          </a:p>
        </p:txBody>
      </p:sp>
    </p:spTree>
    <p:extLst>
      <p:ext uri="{BB962C8B-B14F-4D97-AF65-F5344CB8AC3E}">
        <p14:creationId xmlns:p14="http://schemas.microsoft.com/office/powerpoint/2010/main" val="149735779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p:cNvSpPr>
          <p:nvPr/>
        </p:nvSpPr>
        <p:spPr bwMode="auto">
          <a:xfrm>
            <a:off x="3438526" y="1003205"/>
            <a:ext cx="5844404"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r>
              <a:rPr lang="en-US" sz="1800">
                <a:solidFill>
                  <a:schemeClr val="bg1"/>
                </a:solidFill>
                <a:cs typeface="Arial" pitchFamily="34" charset="0"/>
                <a:sym typeface="Arial" pitchFamily="34" charset="0"/>
              </a:rPr>
              <a:t>Investment Markets</a:t>
            </a:r>
            <a:endParaRPr lang="en-US" sz="1800">
              <a:solidFill>
                <a:srgbClr val="FFFFFF"/>
              </a:solidFill>
              <a:cs typeface="Arial" pitchFamily="34" charset="0"/>
              <a:sym typeface="Arial" pitchFamily="34" charset="0"/>
            </a:endParaRPr>
          </a:p>
          <a:p>
            <a:pPr algn="r" defTabSz="673100"/>
            <a:r>
              <a:rPr lang="en-US" sz="1800">
                <a:solidFill>
                  <a:srgbClr val="F58B00"/>
                </a:solidFill>
                <a:cs typeface="Arial" pitchFamily="34" charset="0"/>
                <a:sym typeface="Arial" pitchFamily="34" charset="0"/>
              </a:rPr>
              <a:t>United Kingdom</a:t>
            </a:r>
          </a:p>
        </p:txBody>
      </p:sp>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17</a:t>
            </a:fld>
            <a:endParaRPr lang="en-US"/>
          </a:p>
        </p:txBody>
      </p:sp>
      <p:sp>
        <p:nvSpPr>
          <p:cNvPr id="6" name="TextBox 5">
            <a:extLst>
              <a:ext uri="{FF2B5EF4-FFF2-40B4-BE49-F238E27FC236}">
                <a16:creationId xmlns:a16="http://schemas.microsoft.com/office/drawing/2014/main" id="{3FE90118-C6CA-4CF9-A960-C874E2074DF1}"/>
              </a:ext>
            </a:extLst>
          </p:cNvPr>
          <p:cNvSpPr txBox="1"/>
          <p:nvPr/>
        </p:nvSpPr>
        <p:spPr>
          <a:xfrm>
            <a:off x="301751" y="1624165"/>
            <a:ext cx="6273550" cy="318998"/>
          </a:xfrm>
          <a:prstGeom prst="rect">
            <a:avLst/>
          </a:prstGeom>
          <a:noFill/>
        </p:spPr>
        <p:txBody>
          <a:bodyPr wrap="square" rtlCol="0">
            <a:spAutoFit/>
          </a:bodyPr>
          <a:lstStyle/>
          <a:p>
            <a:pPr marL="228600" lvl="0">
              <a:lnSpc>
                <a:spcPct val="115000"/>
              </a:lnSpc>
              <a:spcAft>
                <a:spcPts val="1200"/>
              </a:spcAft>
              <a:buClr>
                <a:srgbClr val="F68B1F"/>
              </a:buClr>
            </a:pPr>
            <a:r>
              <a:rPr lang="en-GB" b="1">
                <a:solidFill>
                  <a:srgbClr val="F7A54E"/>
                </a:solidFill>
                <a:latin typeface="Arial"/>
                <a:ea typeface="Times New Roman"/>
                <a:cs typeface="Times New Roman"/>
              </a:rPr>
              <a:t>United Kingdom:</a:t>
            </a:r>
            <a:endParaRPr lang="en-GB">
              <a:solidFill>
                <a:srgbClr val="F7A54E"/>
              </a:solidFill>
              <a:latin typeface="Arial"/>
              <a:ea typeface="Times New Roman"/>
              <a:cs typeface="Times New Roman"/>
            </a:endParaRPr>
          </a:p>
        </p:txBody>
      </p:sp>
      <p:sp>
        <p:nvSpPr>
          <p:cNvPr id="8" name="Rectangle 7">
            <a:extLst>
              <a:ext uri="{FF2B5EF4-FFF2-40B4-BE49-F238E27FC236}">
                <a16:creationId xmlns:a16="http://schemas.microsoft.com/office/drawing/2014/main" id="{CAAF3931-CB91-4741-A09C-E5EF9AF83F58}"/>
              </a:ext>
            </a:extLst>
          </p:cNvPr>
          <p:cNvSpPr/>
          <p:nvPr/>
        </p:nvSpPr>
        <p:spPr>
          <a:xfrm>
            <a:off x="515548" y="1624165"/>
            <a:ext cx="8577263" cy="3984617"/>
          </a:xfrm>
          <a:prstGeom prst="rect">
            <a:avLst/>
          </a:prstGeom>
        </p:spPr>
        <p:txBody>
          <a:bodyPr wrap="square">
            <a:spAutoFit/>
          </a:bodyPr>
          <a:lstStyle/>
          <a:p>
            <a:pPr marL="342900" indent="-342900">
              <a:lnSpc>
                <a:spcPct val="115000"/>
              </a:lnSpc>
              <a:spcAft>
                <a:spcPts val="900"/>
              </a:spcAft>
              <a:buClr>
                <a:srgbClr val="F68B1F"/>
              </a:buClr>
              <a:buFont typeface="Wingdings" panose="05000000000000000000" pitchFamily="2" charset="2"/>
              <a:buChar char="Ø"/>
            </a:pPr>
            <a:endParaRPr lang="en-GB">
              <a:solidFill>
                <a:srgbClr val="595959"/>
              </a:solidFill>
              <a:latin typeface="Arial"/>
              <a:ea typeface="Times New Roman"/>
              <a:cs typeface="Times New Roman"/>
            </a:endParaRPr>
          </a:p>
          <a:p>
            <a:pPr marL="342900" indent="-342900">
              <a:lnSpc>
                <a:spcPct val="115000"/>
              </a:lnSpc>
              <a:spcAft>
                <a:spcPts val="900"/>
              </a:spcAft>
              <a:buClr>
                <a:srgbClr val="F68B1F"/>
              </a:buClr>
              <a:buFont typeface="Wingdings" panose="05000000000000000000" pitchFamily="2" charset="2"/>
              <a:buChar char="Ø"/>
            </a:pPr>
            <a:r>
              <a:rPr lang="en-GB">
                <a:solidFill>
                  <a:srgbClr val="595959"/>
                </a:solidFill>
                <a:latin typeface="Arial"/>
                <a:ea typeface="Times New Roman"/>
                <a:cs typeface="Times New Roman"/>
              </a:rPr>
              <a:t>GDP forecasts for the UK have been lowered for 2025 to around 1%, similar to that achieved in 2024 (0.9%). </a:t>
            </a:r>
          </a:p>
          <a:p>
            <a:pPr marL="342900" indent="-342900">
              <a:lnSpc>
                <a:spcPct val="115000"/>
              </a:lnSpc>
              <a:spcAft>
                <a:spcPts val="900"/>
              </a:spcAft>
              <a:buClr>
                <a:srgbClr val="F68B1F"/>
              </a:buClr>
              <a:buFont typeface="Wingdings" panose="05000000000000000000" pitchFamily="2" charset="2"/>
              <a:buChar char="Ø"/>
            </a:pPr>
            <a:r>
              <a:rPr lang="en-GB">
                <a:solidFill>
                  <a:srgbClr val="595959"/>
                </a:solidFill>
                <a:latin typeface="Arial"/>
                <a:ea typeface="Times New Roman"/>
                <a:cs typeface="Times New Roman"/>
              </a:rPr>
              <a:t>The economic outlook remains highly uncertain. The base interest rate was cut in May by 0.25% to 4.25%, the second cut of the year (cut in February by 0.25%). The market anticipates further cuts to 3.75% by the end of the year. </a:t>
            </a:r>
          </a:p>
          <a:p>
            <a:pPr marL="342900" indent="-342900">
              <a:lnSpc>
                <a:spcPct val="115000"/>
              </a:lnSpc>
              <a:spcAft>
                <a:spcPts val="900"/>
              </a:spcAft>
              <a:buClr>
                <a:srgbClr val="F68B1F"/>
              </a:buClr>
              <a:buFont typeface="Wingdings" panose="05000000000000000000" pitchFamily="2" charset="2"/>
              <a:buChar char="Ø"/>
            </a:pPr>
            <a:r>
              <a:rPr lang="en-GB">
                <a:solidFill>
                  <a:srgbClr val="595959"/>
                </a:solidFill>
                <a:latin typeface="Arial"/>
                <a:ea typeface="Times New Roman"/>
                <a:cs typeface="Times New Roman"/>
              </a:rPr>
              <a:t>Inflation remains stubbornly high at above 3% and above the Bank of England’s target level of 2%.</a:t>
            </a:r>
          </a:p>
          <a:p>
            <a:pPr marL="342900" indent="-342900">
              <a:lnSpc>
                <a:spcPct val="115000"/>
              </a:lnSpc>
              <a:spcAft>
                <a:spcPts val="900"/>
              </a:spcAft>
              <a:buClr>
                <a:srgbClr val="F68B1F"/>
              </a:buClr>
              <a:buFont typeface="Wingdings" panose="05000000000000000000" pitchFamily="2" charset="2"/>
              <a:buChar char="Ø"/>
            </a:pPr>
            <a:r>
              <a:rPr lang="en-GB">
                <a:solidFill>
                  <a:srgbClr val="595959"/>
                </a:solidFill>
                <a:latin typeface="Arial"/>
                <a:ea typeface="Times New Roman"/>
                <a:cs typeface="Times New Roman"/>
              </a:rPr>
              <a:t>All commercial property delivered a total return in 2024 of 7.7%, including from capital value growth of 1.8%. This was higher than in both 2022 and 2023. Rental values rose by 2.9% in 2024. </a:t>
            </a:r>
          </a:p>
          <a:p>
            <a:pPr marL="342900" indent="-342900">
              <a:lnSpc>
                <a:spcPct val="115000"/>
              </a:lnSpc>
              <a:spcAft>
                <a:spcPts val="900"/>
              </a:spcAft>
              <a:buClr>
                <a:srgbClr val="F68B1F"/>
              </a:buClr>
              <a:buFont typeface="Wingdings" panose="05000000000000000000" pitchFamily="2" charset="2"/>
              <a:buChar char="Ø"/>
            </a:pPr>
            <a:r>
              <a:rPr lang="en-GB">
                <a:solidFill>
                  <a:srgbClr val="595959"/>
                </a:solidFill>
                <a:latin typeface="Arial"/>
                <a:ea typeface="Times New Roman"/>
                <a:cs typeface="Times New Roman"/>
              </a:rPr>
              <a:t>Sentiment in the investment market is improving but the market remains bifurcated with large differences in value between well let modern properties which comply with target net zero legislation, and the rest.</a:t>
            </a:r>
          </a:p>
          <a:p>
            <a:pPr marL="342900" indent="-342900">
              <a:lnSpc>
                <a:spcPct val="115000"/>
              </a:lnSpc>
              <a:spcAft>
                <a:spcPts val="900"/>
              </a:spcAft>
              <a:buClr>
                <a:srgbClr val="F68B1F"/>
              </a:buClr>
              <a:buFont typeface="Wingdings" panose="05000000000000000000" pitchFamily="2" charset="2"/>
              <a:buChar char="Ø"/>
            </a:pPr>
            <a:endParaRPr lang="en-GB">
              <a:solidFill>
                <a:srgbClr val="595959"/>
              </a:solidFill>
              <a:latin typeface="Arial"/>
              <a:ea typeface="Times New Roman"/>
              <a:cs typeface="Times New Roman"/>
            </a:endParaRPr>
          </a:p>
        </p:txBody>
      </p:sp>
    </p:spTree>
    <p:extLst>
      <p:ext uri="{BB962C8B-B14F-4D97-AF65-F5344CB8AC3E}">
        <p14:creationId xmlns:p14="http://schemas.microsoft.com/office/powerpoint/2010/main" val="193718264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18</a:t>
            </a:fld>
            <a:endParaRPr lang="en-US"/>
          </a:p>
        </p:txBody>
      </p:sp>
      <p:sp>
        <p:nvSpPr>
          <p:cNvPr id="4" name="Rectangle 1"/>
          <p:cNvSpPr>
            <a:spLocks/>
          </p:cNvSpPr>
          <p:nvPr/>
        </p:nvSpPr>
        <p:spPr bwMode="auto">
          <a:xfrm>
            <a:off x="0" y="1468073"/>
            <a:ext cx="9906000" cy="492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defTabSz="673100">
              <a:lnSpc>
                <a:spcPct val="120000"/>
              </a:lnSpc>
            </a:pPr>
            <a:r>
              <a:rPr lang="en-US" sz="3200" b="1">
                <a:solidFill>
                  <a:srgbClr val="F58B00"/>
                </a:solidFill>
                <a:cs typeface="Arial" pitchFamily="34" charset="0"/>
                <a:sym typeface="Arial" pitchFamily="34" charset="0"/>
              </a:rPr>
              <a:t>Segmental Analysis</a:t>
            </a:r>
          </a:p>
        </p:txBody>
      </p:sp>
    </p:spTree>
    <p:extLst>
      <p:ext uri="{BB962C8B-B14F-4D97-AF65-F5344CB8AC3E}">
        <p14:creationId xmlns:p14="http://schemas.microsoft.com/office/powerpoint/2010/main" val="152784147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19</a:t>
            </a:fld>
            <a:endParaRPr lang="en-US"/>
          </a:p>
        </p:txBody>
      </p:sp>
      <p:sp>
        <p:nvSpPr>
          <p:cNvPr id="4" name="Rectangle 1"/>
          <p:cNvSpPr>
            <a:spLocks/>
          </p:cNvSpPr>
          <p:nvPr/>
        </p:nvSpPr>
        <p:spPr bwMode="auto">
          <a:xfrm>
            <a:off x="0" y="1476462"/>
            <a:ext cx="9906000" cy="492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0"/>
          <a:lstStyle/>
          <a:p>
            <a:pPr algn="ctr" defTabSz="673100">
              <a:lnSpc>
                <a:spcPct val="120000"/>
              </a:lnSpc>
            </a:pPr>
            <a:r>
              <a:rPr lang="en-US" sz="3200" b="1">
                <a:solidFill>
                  <a:srgbClr val="F58B00"/>
                </a:solidFill>
                <a:cs typeface="Arial" pitchFamily="34" charset="0"/>
                <a:sym typeface="Arial" pitchFamily="34" charset="0"/>
              </a:rPr>
              <a:t>Fund Management</a:t>
            </a:r>
            <a:br>
              <a:rPr lang="en-US" sz="3200" b="1">
                <a:solidFill>
                  <a:srgbClr val="F58B00"/>
                </a:solidFill>
                <a:cs typeface="Arial" pitchFamily="34" charset="0"/>
                <a:sym typeface="Arial" pitchFamily="34" charset="0"/>
              </a:rPr>
            </a:br>
            <a:r>
              <a:rPr lang="en-US" sz="3200" b="1">
                <a:solidFill>
                  <a:srgbClr val="F58B00"/>
                </a:solidFill>
                <a:cs typeface="Arial" pitchFamily="34" charset="0"/>
                <a:sym typeface="Arial" pitchFamily="34" charset="0"/>
              </a:rPr>
              <a:t>(FPAM)</a:t>
            </a:r>
          </a:p>
        </p:txBody>
      </p:sp>
    </p:spTree>
    <p:extLst>
      <p:ext uri="{BB962C8B-B14F-4D97-AF65-F5344CB8AC3E}">
        <p14:creationId xmlns:p14="http://schemas.microsoft.com/office/powerpoint/2010/main" val="92643330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
          <p:cNvSpPr>
            <a:spLocks/>
          </p:cNvSpPr>
          <p:nvPr/>
        </p:nvSpPr>
        <p:spPr bwMode="auto">
          <a:xfrm>
            <a:off x="664711" y="1882902"/>
            <a:ext cx="3288164" cy="432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lstStyle/>
          <a:p>
            <a:pPr defTabSz="673100">
              <a:lnSpc>
                <a:spcPct val="120000"/>
              </a:lnSpc>
              <a:defRPr/>
            </a:pPr>
            <a:r>
              <a:rPr lang="en-US" sz="1000" b="1">
                <a:solidFill>
                  <a:srgbClr val="808080"/>
                </a:solidFill>
                <a:cs typeface="Arial" panose="020B0604020202020204" pitchFamily="34" charset="0"/>
                <a:sym typeface="Arial" charset="0"/>
              </a:rPr>
              <a:t>Company Description and Structure</a:t>
            </a:r>
          </a:p>
          <a:p>
            <a:pPr defTabSz="673100">
              <a:lnSpc>
                <a:spcPct val="120000"/>
              </a:lnSpc>
              <a:defRPr/>
            </a:pPr>
            <a:r>
              <a:rPr lang="en-US" sz="1000" b="1">
                <a:solidFill>
                  <a:srgbClr val="808080"/>
                </a:solidFill>
                <a:cs typeface="Arial" panose="020B0604020202020204" pitchFamily="34" charset="0"/>
                <a:sym typeface="Arial" charset="0"/>
              </a:rPr>
              <a:t>	</a:t>
            </a:r>
            <a:endParaRPr lang="en-US" sz="1000" b="1">
              <a:solidFill>
                <a:srgbClr val="808080"/>
              </a:solidFill>
              <a:cs typeface="Arial" panose="020B0604020202020204" pitchFamily="34" charset="0"/>
            </a:endParaRPr>
          </a:p>
          <a:p>
            <a:pPr defTabSz="673100">
              <a:lnSpc>
                <a:spcPct val="120000"/>
              </a:lnSpc>
              <a:defRPr/>
            </a:pPr>
            <a:r>
              <a:rPr lang="en-US" sz="1000" b="1">
                <a:solidFill>
                  <a:srgbClr val="808080"/>
                </a:solidFill>
                <a:cs typeface="Arial" panose="020B0604020202020204" pitchFamily="34" charset="0"/>
                <a:sym typeface="Arial" charset="0"/>
              </a:rPr>
              <a:t>Preliminary Results</a:t>
            </a:r>
            <a:endParaRPr lang="en-US" sz="1000" b="1">
              <a:solidFill>
                <a:srgbClr val="808080"/>
              </a:solidFill>
              <a:cs typeface="Arial" panose="020B0604020202020204" pitchFamily="34" charset="0"/>
            </a:endParaRPr>
          </a:p>
          <a:p>
            <a:pPr marL="180975" lvl="1" defTabSz="673100">
              <a:lnSpc>
                <a:spcPct val="120000"/>
              </a:lnSpc>
              <a:defRPr/>
            </a:pPr>
            <a:r>
              <a:rPr lang="en-US" sz="1000">
                <a:solidFill>
                  <a:srgbClr val="808080"/>
                </a:solidFill>
                <a:cs typeface="Arial" panose="020B0604020202020204" pitchFamily="34" charset="0"/>
                <a:sym typeface="Arial" charset="0"/>
              </a:rPr>
              <a:t>Highlights</a:t>
            </a:r>
            <a:endParaRPr lang="en-US" sz="1000">
              <a:solidFill>
                <a:srgbClr val="808080"/>
              </a:solidFill>
              <a:cs typeface="Arial" panose="020B0604020202020204" pitchFamily="34" charset="0"/>
            </a:endParaRPr>
          </a:p>
          <a:p>
            <a:pPr marL="180975" lvl="1" defTabSz="673100">
              <a:lnSpc>
                <a:spcPct val="120000"/>
              </a:lnSpc>
              <a:defRPr/>
            </a:pPr>
            <a:r>
              <a:rPr lang="en-US" sz="1000">
                <a:solidFill>
                  <a:srgbClr val="808080"/>
                </a:solidFill>
                <a:cs typeface="Arial" panose="020B0604020202020204" pitchFamily="34" charset="0"/>
                <a:sym typeface="Arial" charset="0"/>
              </a:rPr>
              <a:t>NAV</a:t>
            </a:r>
            <a:endParaRPr lang="en-US" sz="1000">
              <a:solidFill>
                <a:srgbClr val="808080"/>
              </a:solidFill>
              <a:cs typeface="Arial" panose="020B0604020202020204" pitchFamily="34" charset="0"/>
            </a:endParaRPr>
          </a:p>
          <a:p>
            <a:pPr marL="180975" lvl="1" defTabSz="673100">
              <a:lnSpc>
                <a:spcPct val="120000"/>
              </a:lnSpc>
              <a:defRPr/>
            </a:pPr>
            <a:r>
              <a:rPr lang="en-US" sz="1000">
                <a:solidFill>
                  <a:srgbClr val="808080"/>
                </a:solidFill>
                <a:cs typeface="Arial" panose="020B0604020202020204" pitchFamily="34" charset="0"/>
                <a:sym typeface="Arial" charset="0"/>
              </a:rPr>
              <a:t>Dividend</a:t>
            </a:r>
            <a:endParaRPr lang="en-US" sz="1000">
              <a:solidFill>
                <a:srgbClr val="808080"/>
              </a:solidFill>
              <a:cs typeface="Arial" panose="020B0604020202020204" pitchFamily="34" charset="0"/>
            </a:endParaRPr>
          </a:p>
          <a:p>
            <a:pPr marL="180975" lvl="1" defTabSz="673100">
              <a:lnSpc>
                <a:spcPct val="120000"/>
              </a:lnSpc>
              <a:defRPr/>
            </a:pPr>
            <a:r>
              <a:rPr lang="en-US" sz="1000">
                <a:solidFill>
                  <a:srgbClr val="808080"/>
                </a:solidFill>
                <a:cs typeface="Arial" panose="020B0604020202020204" pitchFamily="34" charset="0"/>
                <a:sym typeface="Arial" charset="0"/>
              </a:rPr>
              <a:t>Outlook</a:t>
            </a:r>
            <a:br>
              <a:rPr lang="en-US" sz="1000">
                <a:cs typeface="Arial" panose="020B0604020202020204" pitchFamily="34" charset="0"/>
              </a:rPr>
            </a:br>
            <a:endParaRPr lang="en-US" sz="1000">
              <a:solidFill>
                <a:srgbClr val="808080"/>
              </a:solidFill>
              <a:cs typeface="Arial" panose="020B0604020202020204" pitchFamily="34" charset="0"/>
              <a:sym typeface="Arial" charset="0"/>
            </a:endParaRPr>
          </a:p>
          <a:p>
            <a:pPr defTabSz="673100">
              <a:lnSpc>
                <a:spcPct val="120000"/>
              </a:lnSpc>
              <a:spcAft>
                <a:spcPts val="0"/>
              </a:spcAft>
            </a:pPr>
            <a:r>
              <a:rPr lang="en-US" sz="1000" b="1">
                <a:solidFill>
                  <a:schemeClr val="bg2"/>
                </a:solidFill>
                <a:cs typeface="Arial" panose="020B0604020202020204" pitchFamily="34" charset="0"/>
                <a:sym typeface="Arial" pitchFamily="34" charset="0"/>
              </a:rPr>
              <a:t>Markets</a:t>
            </a:r>
          </a:p>
          <a:p>
            <a:pPr marL="182245" defTabSz="673100">
              <a:lnSpc>
                <a:spcPct val="120000"/>
              </a:lnSpc>
            </a:pPr>
            <a:r>
              <a:rPr lang="en-US" sz="1000">
                <a:solidFill>
                  <a:srgbClr val="808080"/>
                </a:solidFill>
                <a:cs typeface="Arial" panose="020B0604020202020204" pitchFamily="34" charset="0"/>
                <a:sym typeface="Arial" pitchFamily="34" charset="0"/>
              </a:rPr>
              <a:t>Investment Markets – Poland</a:t>
            </a:r>
            <a:endParaRPr lang="en-US" sz="1000">
              <a:solidFill>
                <a:srgbClr val="808080"/>
              </a:solidFill>
              <a:cs typeface="Arial" panose="020B0604020202020204" pitchFamily="34" charset="0"/>
            </a:endParaRPr>
          </a:p>
          <a:p>
            <a:pPr marL="182245" defTabSz="673100">
              <a:lnSpc>
                <a:spcPct val="120000"/>
              </a:lnSpc>
            </a:pPr>
            <a:r>
              <a:rPr lang="en-US" sz="1000">
                <a:solidFill>
                  <a:srgbClr val="808080"/>
                </a:solidFill>
                <a:cs typeface="Arial" panose="020B0604020202020204" pitchFamily="34" charset="0"/>
                <a:sym typeface="Arial" pitchFamily="34" charset="0"/>
              </a:rPr>
              <a:t>Investment Markets – United Kingdom</a:t>
            </a:r>
            <a:endParaRPr lang="en-US" sz="1000">
              <a:solidFill>
                <a:srgbClr val="808080"/>
              </a:solidFill>
              <a:cs typeface="Arial" panose="020B0604020202020204" pitchFamily="34" charset="0"/>
            </a:endParaRPr>
          </a:p>
          <a:p>
            <a:pPr marL="0" lvl="1" defTabSz="673100">
              <a:lnSpc>
                <a:spcPct val="120000"/>
              </a:lnSpc>
              <a:defRPr/>
            </a:pPr>
            <a:endParaRPr lang="en-US" sz="1000" b="1">
              <a:solidFill>
                <a:srgbClr val="808080"/>
              </a:solidFill>
              <a:cs typeface="Arial" panose="020B0604020202020204" pitchFamily="34" charset="0"/>
              <a:sym typeface="Arial" charset="0"/>
            </a:endParaRPr>
          </a:p>
          <a:p>
            <a:pPr marL="0" lvl="1" defTabSz="673100">
              <a:lnSpc>
                <a:spcPct val="120000"/>
              </a:lnSpc>
              <a:defRPr/>
            </a:pPr>
            <a:r>
              <a:rPr lang="en-US" sz="1000" b="1">
                <a:solidFill>
                  <a:srgbClr val="808080"/>
                </a:solidFill>
                <a:cs typeface="Arial" panose="020B0604020202020204" pitchFamily="34" charset="0"/>
                <a:sym typeface="Arial" charset="0"/>
              </a:rPr>
              <a:t>Segmental Analysis</a:t>
            </a:r>
            <a:endParaRPr lang="en-US" sz="1000" b="1">
              <a:solidFill>
                <a:srgbClr val="808080"/>
              </a:solidFill>
              <a:cs typeface="Arial" panose="020B0604020202020204" pitchFamily="34" charset="0"/>
            </a:endParaRPr>
          </a:p>
          <a:p>
            <a:pPr marL="180975" lvl="1" defTabSz="673100">
              <a:lnSpc>
                <a:spcPct val="120000"/>
              </a:lnSpc>
              <a:tabLst>
                <a:tab pos="180975" algn="l"/>
              </a:tabLst>
              <a:defRPr/>
            </a:pPr>
            <a:r>
              <a:rPr lang="en-US" sz="1000">
                <a:solidFill>
                  <a:srgbClr val="808080"/>
                </a:solidFill>
                <a:cs typeface="Arial" panose="020B0604020202020204" pitchFamily="34" charset="0"/>
                <a:sym typeface="Arial" charset="0"/>
              </a:rPr>
              <a:t>Fund Management</a:t>
            </a:r>
            <a:endParaRPr lang="en-US" sz="1000">
              <a:solidFill>
                <a:srgbClr val="808080"/>
              </a:solidFill>
              <a:cs typeface="Arial" panose="020B0604020202020204" pitchFamily="34" charset="0"/>
            </a:endParaRPr>
          </a:p>
          <a:p>
            <a:pPr marL="180975" lvl="1" defTabSz="673100">
              <a:lnSpc>
                <a:spcPct val="120000"/>
              </a:lnSpc>
              <a:defRPr/>
            </a:pPr>
            <a:r>
              <a:rPr lang="en-US" sz="1000">
                <a:solidFill>
                  <a:srgbClr val="808080"/>
                </a:solidFill>
                <a:cs typeface="Arial" panose="020B0604020202020204" pitchFamily="34" charset="0"/>
                <a:sym typeface="Arial" charset="0"/>
              </a:rPr>
              <a:t>Group Properties</a:t>
            </a:r>
            <a:endParaRPr lang="en-US" sz="1000">
              <a:solidFill>
                <a:srgbClr val="808080"/>
              </a:solidFill>
              <a:cs typeface="Arial" panose="020B0604020202020204" pitchFamily="34" charset="0"/>
            </a:endParaRPr>
          </a:p>
          <a:p>
            <a:pPr marL="638175" lvl="2" defTabSz="673100">
              <a:lnSpc>
                <a:spcPct val="120000"/>
              </a:lnSpc>
              <a:defRPr/>
            </a:pPr>
            <a:r>
              <a:rPr lang="en-US" sz="1000">
                <a:solidFill>
                  <a:srgbClr val="808080"/>
                </a:solidFill>
                <a:cs typeface="Arial" panose="020B0604020202020204" pitchFamily="34" charset="0"/>
                <a:sym typeface="Arial" charset="0"/>
              </a:rPr>
              <a:t>7 directly owned properties</a:t>
            </a:r>
            <a:endParaRPr lang="en-US" sz="1000">
              <a:solidFill>
                <a:srgbClr val="808080"/>
              </a:solidFill>
              <a:cs typeface="Arial" panose="020B0604020202020204" pitchFamily="34" charset="0"/>
            </a:endParaRPr>
          </a:p>
          <a:p>
            <a:pPr marL="638175" lvl="2" defTabSz="673100">
              <a:lnSpc>
                <a:spcPct val="120000"/>
              </a:lnSpc>
              <a:defRPr/>
            </a:pPr>
            <a:r>
              <a:rPr lang="en-US" sz="1000">
                <a:solidFill>
                  <a:srgbClr val="808080"/>
                </a:solidFill>
                <a:cs typeface="Arial" panose="020B0604020202020204" pitchFamily="34" charset="0"/>
                <a:sym typeface="Arial" charset="0"/>
              </a:rPr>
              <a:t>Associates &amp; Investments</a:t>
            </a:r>
            <a:endParaRPr lang="en-US" sz="1000">
              <a:solidFill>
                <a:srgbClr val="808080"/>
              </a:solidFill>
              <a:cs typeface="Arial" panose="020B0604020202020204" pitchFamily="34" charset="0"/>
            </a:endParaRPr>
          </a:p>
          <a:p>
            <a:pPr marL="180975" lvl="1" defTabSz="673100">
              <a:lnSpc>
                <a:spcPct val="120000"/>
              </a:lnSpc>
              <a:defRPr/>
            </a:pPr>
            <a:endParaRPr lang="en-US" sz="1000">
              <a:solidFill>
                <a:srgbClr val="808080"/>
              </a:solidFill>
              <a:cs typeface="Arial" panose="020B0604020202020204" pitchFamily="34" charset="0"/>
              <a:sym typeface="Arial" charset="0"/>
            </a:endParaRPr>
          </a:p>
          <a:p>
            <a:pPr marL="180975" lvl="1" defTabSz="673100">
              <a:lnSpc>
                <a:spcPct val="120000"/>
              </a:lnSpc>
              <a:defRPr/>
            </a:pPr>
            <a:endParaRPr lang="en-US" sz="1000">
              <a:solidFill>
                <a:srgbClr val="808080"/>
              </a:solidFill>
              <a:cs typeface="Arial" panose="020B0604020202020204" pitchFamily="34" charset="0"/>
              <a:sym typeface="Arial" charset="0"/>
            </a:endParaRPr>
          </a:p>
          <a:p>
            <a:pPr marL="180975" lvl="1" defTabSz="673100">
              <a:lnSpc>
                <a:spcPct val="120000"/>
              </a:lnSpc>
              <a:defRPr/>
            </a:pPr>
            <a:endParaRPr lang="en-US" sz="1000" i="1">
              <a:solidFill>
                <a:srgbClr val="808080"/>
              </a:solidFill>
              <a:cs typeface="Arial" panose="020B0604020202020204" pitchFamily="34" charset="0"/>
              <a:sym typeface="Arial" charset="0"/>
            </a:endParaRPr>
          </a:p>
          <a:p>
            <a:pPr>
              <a:defRPr/>
            </a:pPr>
            <a:endParaRPr lang="en-GB" sz="1000">
              <a:cs typeface="Arial" panose="020B0604020202020204" pitchFamily="34" charset="0"/>
            </a:endParaRPr>
          </a:p>
          <a:p>
            <a:pPr defTabSz="673100">
              <a:lnSpc>
                <a:spcPct val="120000"/>
              </a:lnSpc>
              <a:defRPr/>
            </a:pPr>
            <a:endParaRPr lang="en-US" sz="1000" b="1">
              <a:solidFill>
                <a:srgbClr val="808080"/>
              </a:solidFill>
              <a:cs typeface="Arial" panose="020B0604020202020204" pitchFamily="34" charset="0"/>
              <a:sym typeface="Arial" pitchFamily="34" charset="0"/>
            </a:endParaRPr>
          </a:p>
        </p:txBody>
      </p:sp>
      <p:sp>
        <p:nvSpPr>
          <p:cNvPr id="15" name="Rectangle 14"/>
          <p:cNvSpPr>
            <a:spLocks noChangeArrowheads="1"/>
          </p:cNvSpPr>
          <p:nvPr/>
        </p:nvSpPr>
        <p:spPr bwMode="auto">
          <a:xfrm>
            <a:off x="5905188" y="1692288"/>
            <a:ext cx="3557409" cy="2345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673100">
              <a:lnSpc>
                <a:spcPct val="120000"/>
              </a:lnSpc>
            </a:pPr>
            <a:endParaRPr lang="en-US" sz="1000" b="1">
              <a:solidFill>
                <a:srgbClr val="808080"/>
              </a:solidFill>
              <a:cs typeface="Arial" panose="020B0604020202020204" pitchFamily="34" charset="0"/>
              <a:sym typeface="Arial" pitchFamily="34" charset="0"/>
            </a:endParaRPr>
          </a:p>
          <a:p>
            <a:pPr defTabSz="673100">
              <a:lnSpc>
                <a:spcPct val="120000"/>
              </a:lnSpc>
              <a:spcAft>
                <a:spcPts val="0"/>
              </a:spcAft>
            </a:pPr>
            <a:r>
              <a:rPr lang="en-US" sz="1000" b="1">
                <a:solidFill>
                  <a:schemeClr val="bg2"/>
                </a:solidFill>
                <a:cs typeface="Arial" panose="020B0604020202020204" pitchFamily="34" charset="0"/>
                <a:sym typeface="Arial" pitchFamily="34" charset="0"/>
              </a:rPr>
              <a:t>APPENDIX</a:t>
            </a:r>
            <a:endParaRPr lang="en-US" sz="1000" b="1">
              <a:solidFill>
                <a:srgbClr val="808080"/>
              </a:solidFill>
              <a:cs typeface="Arial" panose="020B0604020202020204" pitchFamily="34" charset="0"/>
              <a:sym typeface="Arial" pitchFamily="34" charset="0"/>
            </a:endParaRPr>
          </a:p>
          <a:p>
            <a:pPr marL="182563" defTabSz="673100">
              <a:lnSpc>
                <a:spcPct val="120000"/>
              </a:lnSpc>
            </a:pPr>
            <a:r>
              <a:rPr lang="en-US" sz="1000">
                <a:solidFill>
                  <a:srgbClr val="808080"/>
                </a:solidFill>
                <a:cs typeface="Arial" panose="020B0604020202020204" pitchFamily="34" charset="0"/>
                <a:sym typeface="Arial" pitchFamily="34" charset="0"/>
              </a:rPr>
              <a:t>Investment Approach</a:t>
            </a:r>
          </a:p>
          <a:p>
            <a:pPr marL="182563" defTabSz="673100">
              <a:lnSpc>
                <a:spcPct val="120000"/>
              </a:lnSpc>
            </a:pPr>
            <a:r>
              <a:rPr lang="en-US" sz="1000">
                <a:solidFill>
                  <a:srgbClr val="808080"/>
                </a:solidFill>
                <a:cs typeface="Arial" panose="020B0604020202020204" pitchFamily="34" charset="0"/>
                <a:sym typeface="Arial" pitchFamily="34" charset="0"/>
              </a:rPr>
              <a:t>Shareholders &gt;3%</a:t>
            </a:r>
          </a:p>
          <a:p>
            <a:pPr marL="182563" defTabSz="673100">
              <a:lnSpc>
                <a:spcPct val="120000"/>
              </a:lnSpc>
            </a:pPr>
            <a:r>
              <a:rPr lang="en-US" sz="1000">
                <a:solidFill>
                  <a:srgbClr val="808080"/>
                </a:solidFill>
                <a:cs typeface="Arial" panose="020B0604020202020204" pitchFamily="34" charset="0"/>
                <a:sym typeface="Arial" pitchFamily="34" charset="0"/>
              </a:rPr>
              <a:t>Share Statistics</a:t>
            </a:r>
          </a:p>
          <a:p>
            <a:pPr marL="182563" defTabSz="673100">
              <a:lnSpc>
                <a:spcPct val="120000"/>
              </a:lnSpc>
            </a:pPr>
            <a:r>
              <a:rPr lang="en-US" sz="1000">
                <a:solidFill>
                  <a:srgbClr val="808080"/>
                </a:solidFill>
                <a:cs typeface="Arial" panose="020B0604020202020204" pitchFamily="34" charset="0"/>
                <a:sym typeface="Arial" pitchFamily="34" charset="0"/>
              </a:rPr>
              <a:t>Plc Management Team</a:t>
            </a:r>
          </a:p>
          <a:p>
            <a:pPr marL="182563" defTabSz="673100">
              <a:lnSpc>
                <a:spcPct val="120000"/>
              </a:lnSpc>
            </a:pPr>
            <a:r>
              <a:rPr lang="en-US" sz="1000">
                <a:solidFill>
                  <a:srgbClr val="808080"/>
                </a:solidFill>
                <a:cs typeface="Arial" panose="020B0604020202020204" pitchFamily="34" charset="0"/>
                <a:sym typeface="Arial" pitchFamily="34" charset="0"/>
              </a:rPr>
              <a:t>Awards</a:t>
            </a:r>
          </a:p>
          <a:p>
            <a:pPr defTabSz="673100">
              <a:lnSpc>
                <a:spcPct val="120000"/>
              </a:lnSpc>
            </a:pPr>
            <a:endParaRPr lang="en-US" sz="1000" b="1">
              <a:solidFill>
                <a:srgbClr val="808080"/>
              </a:solidFill>
              <a:cs typeface="Arial" panose="020B0604020202020204" pitchFamily="34" charset="0"/>
              <a:sym typeface="Arial" pitchFamily="34" charset="0"/>
            </a:endParaRPr>
          </a:p>
          <a:p>
            <a:pPr defTabSz="673100">
              <a:lnSpc>
                <a:spcPct val="120000"/>
              </a:lnSpc>
            </a:pPr>
            <a:r>
              <a:rPr lang="en-US" sz="1000" b="1">
                <a:solidFill>
                  <a:srgbClr val="808080"/>
                </a:solidFill>
                <a:cs typeface="Arial" panose="020B0604020202020204" pitchFamily="34" charset="0"/>
                <a:sym typeface="Arial" pitchFamily="34" charset="0"/>
              </a:rPr>
              <a:t>Disclaimer</a:t>
            </a:r>
          </a:p>
          <a:p>
            <a:pPr defTabSz="673100">
              <a:lnSpc>
                <a:spcPct val="120000"/>
              </a:lnSpc>
            </a:pPr>
            <a:endParaRPr lang="en-US" sz="1100" b="1">
              <a:solidFill>
                <a:srgbClr val="808080"/>
              </a:solidFill>
              <a:cs typeface="Arial" panose="020B0604020202020204" pitchFamily="34" charset="0"/>
              <a:sym typeface="Arial" pitchFamily="34" charset="0"/>
            </a:endParaRPr>
          </a:p>
          <a:p>
            <a:pPr defTabSz="673100">
              <a:lnSpc>
                <a:spcPct val="120000"/>
              </a:lnSpc>
            </a:pPr>
            <a:endParaRPr lang="en-US" sz="1100" b="1">
              <a:solidFill>
                <a:srgbClr val="808080"/>
              </a:solidFill>
              <a:cs typeface="Arial" panose="020B0604020202020204" pitchFamily="34" charset="0"/>
              <a:sym typeface="Arial" pitchFamily="34" charset="0"/>
            </a:endParaRPr>
          </a:p>
          <a:p>
            <a:pPr defTabSz="673100">
              <a:lnSpc>
                <a:spcPct val="120000"/>
              </a:lnSpc>
            </a:pPr>
            <a:endParaRPr lang="en-US" sz="1100" b="1">
              <a:solidFill>
                <a:srgbClr val="808080"/>
              </a:solidFill>
              <a:cs typeface="Arial" panose="020B0604020202020204" pitchFamily="34" charset="0"/>
              <a:sym typeface="Arial" pitchFamily="34" charset="0"/>
            </a:endParaRPr>
          </a:p>
        </p:txBody>
      </p:sp>
      <p:sp>
        <p:nvSpPr>
          <p:cNvPr id="9" name="Rectangle 1"/>
          <p:cNvSpPr>
            <a:spLocks/>
          </p:cNvSpPr>
          <p:nvPr/>
        </p:nvSpPr>
        <p:spPr bwMode="auto">
          <a:xfrm>
            <a:off x="3748904" y="1003205"/>
            <a:ext cx="5534025"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anose="020B0604020202020204" pitchFamily="34" charset="0"/>
              <a:sym typeface="Arial" pitchFamily="34" charset="0"/>
            </a:endParaRPr>
          </a:p>
          <a:p>
            <a:pPr algn="r" defTabSz="673100">
              <a:lnSpc>
                <a:spcPct val="120000"/>
              </a:lnSpc>
            </a:pPr>
            <a:endParaRPr lang="en-US" sz="2000">
              <a:solidFill>
                <a:srgbClr val="FFFFFF"/>
              </a:solidFill>
              <a:cs typeface="Arial" panose="020B0604020202020204" pitchFamily="34" charset="0"/>
              <a:sym typeface="Arial" pitchFamily="34" charset="0"/>
            </a:endParaRPr>
          </a:p>
          <a:p>
            <a:pPr algn="r" defTabSz="673100">
              <a:lnSpc>
                <a:spcPct val="120000"/>
              </a:lnSpc>
            </a:pPr>
            <a:endParaRPr lang="en-US" sz="2000">
              <a:solidFill>
                <a:srgbClr val="F58B00"/>
              </a:solidFill>
              <a:cs typeface="Arial" panose="020B0604020202020204" pitchFamily="34" charset="0"/>
              <a:sym typeface="Arial" pitchFamily="34" charset="0"/>
            </a:endParaRPr>
          </a:p>
          <a:p>
            <a:pPr algn="r" defTabSz="673100">
              <a:lnSpc>
                <a:spcPct val="120000"/>
              </a:lnSpc>
            </a:pPr>
            <a:endParaRPr lang="en-US" sz="2000">
              <a:solidFill>
                <a:srgbClr val="F58B00"/>
              </a:solidFill>
              <a:cs typeface="Arial" panose="020B0604020202020204" pitchFamily="34" charset="0"/>
              <a:sym typeface="Arial" pitchFamily="34" charset="0"/>
            </a:endParaRPr>
          </a:p>
          <a:p>
            <a:pPr algn="r" defTabSz="673100">
              <a:lnSpc>
                <a:spcPct val="120000"/>
              </a:lnSpc>
            </a:pPr>
            <a:r>
              <a:rPr lang="en-US" sz="1800">
                <a:solidFill>
                  <a:schemeClr val="bg1"/>
                </a:solidFill>
                <a:cs typeface="Arial" panose="020B0604020202020204" pitchFamily="34" charset="0"/>
                <a:sym typeface="Arial" pitchFamily="34" charset="0"/>
              </a:rPr>
              <a:t>First Property Group plc</a:t>
            </a:r>
            <a:endParaRPr lang="en-US" sz="1800">
              <a:solidFill>
                <a:srgbClr val="FFFFFF"/>
              </a:solidFill>
              <a:cs typeface="Arial" panose="020B0604020202020204" pitchFamily="34" charset="0"/>
              <a:sym typeface="Arial" pitchFamily="34" charset="0"/>
            </a:endParaRPr>
          </a:p>
          <a:p>
            <a:pPr algn="r" defTabSz="673100"/>
            <a:r>
              <a:rPr lang="en-US" sz="1800">
                <a:solidFill>
                  <a:srgbClr val="F58B00"/>
                </a:solidFill>
                <a:cs typeface="Arial" panose="020B0604020202020204" pitchFamily="34" charset="0"/>
                <a:sym typeface="Arial" pitchFamily="34" charset="0"/>
              </a:rPr>
              <a:t>Contents</a:t>
            </a:r>
          </a:p>
        </p:txBody>
      </p:sp>
      <p:sp>
        <p:nvSpPr>
          <p:cNvPr id="10" name="Text Box 6"/>
          <p:cNvSpPr txBox="1">
            <a:spLocks noGrp="1" noChangeArrowheads="1"/>
          </p:cNvSpPr>
          <p:nvPr>
            <p:ph type="sldNum" sz="quarter" idx="10"/>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lvl1pPr algn="ctr">
              <a:defRPr sz="900">
                <a:solidFill>
                  <a:srgbClr val="808080"/>
                </a:solidFill>
                <a:latin typeface="Arial" charset="0"/>
              </a:defRPr>
            </a:lvl1pPr>
          </a:lstStyle>
          <a:p>
            <a:pPr>
              <a:defRPr/>
            </a:pPr>
            <a:fld id="{97BD3229-6EBC-4917-B98C-9AA909CA5BA1}" type="slidenum">
              <a:rPr lang="en-US" smtClean="0">
                <a:latin typeface="Arial" panose="020B0604020202020204" pitchFamily="34" charset="0"/>
                <a:cs typeface="Arial" panose="020B0604020202020204" pitchFamily="34" charset="0"/>
              </a:rPr>
              <a:pPr>
                <a:defRPr/>
              </a:pPr>
              <a:t>2</a:t>
            </a:fld>
            <a:endParaRPr lang="en-US">
              <a:latin typeface="Arial" panose="020B0604020202020204" pitchFamily="34" charset="0"/>
              <a:cs typeface="Arial" panose="020B0604020202020204" pitchFamily="34" charset="0"/>
            </a:endParaRPr>
          </a:p>
        </p:txBody>
      </p:sp>
      <p:sp>
        <p:nvSpPr>
          <p:cNvPr id="6" name="Rectangle 4"/>
          <p:cNvSpPr>
            <a:spLocks/>
          </p:cNvSpPr>
          <p:nvPr/>
        </p:nvSpPr>
        <p:spPr bwMode="auto">
          <a:xfrm>
            <a:off x="3451608" y="1906946"/>
            <a:ext cx="989900" cy="3946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lstStyle/>
          <a:p>
            <a:pPr algn="r" defTabSz="673100">
              <a:lnSpc>
                <a:spcPct val="120000"/>
              </a:lnSpc>
              <a:defRPr/>
            </a:pPr>
            <a:r>
              <a:rPr lang="en-US" sz="1000" b="1">
                <a:solidFill>
                  <a:srgbClr val="808080"/>
                </a:solidFill>
                <a:cs typeface="Arial" panose="020B0604020202020204" pitchFamily="34" charset="0"/>
                <a:sym typeface="Arial" charset="0"/>
              </a:rPr>
              <a:t>3-4</a:t>
            </a:r>
          </a:p>
          <a:p>
            <a:pPr algn="r" defTabSz="673100">
              <a:defRPr/>
            </a:pPr>
            <a:endParaRPr lang="en-US" sz="1000">
              <a:solidFill>
                <a:srgbClr val="808080"/>
              </a:solidFill>
              <a:cs typeface="Arial" panose="020B0604020202020204" pitchFamily="34" charset="0"/>
              <a:sym typeface="Arial" charset="0"/>
            </a:endParaRPr>
          </a:p>
          <a:p>
            <a:pPr marL="0" lvl="1" algn="r" defTabSz="673100">
              <a:lnSpc>
                <a:spcPct val="120000"/>
              </a:lnSpc>
              <a:defRPr/>
            </a:pPr>
            <a:r>
              <a:rPr lang="en-US" sz="1000" b="1">
                <a:solidFill>
                  <a:srgbClr val="808080"/>
                </a:solidFill>
                <a:cs typeface="Arial" panose="020B0604020202020204" pitchFamily="34" charset="0"/>
                <a:sym typeface="Arial" charset="0"/>
              </a:rPr>
              <a:t>5-16</a:t>
            </a:r>
            <a:endParaRPr lang="en-US" sz="1000" b="1">
              <a:solidFill>
                <a:srgbClr val="808080"/>
              </a:solidFill>
              <a:cs typeface="Arial" panose="020B0604020202020204" pitchFamily="34" charset="0"/>
            </a:endParaRPr>
          </a:p>
          <a:p>
            <a:pPr marL="0" lvl="1" algn="r" defTabSz="673100">
              <a:lnSpc>
                <a:spcPct val="120000"/>
              </a:lnSpc>
              <a:defRPr/>
            </a:pPr>
            <a:r>
              <a:rPr lang="en-US" sz="1000">
                <a:solidFill>
                  <a:srgbClr val="808080"/>
                </a:solidFill>
                <a:cs typeface="Arial" panose="020B0604020202020204" pitchFamily="34" charset="0"/>
                <a:sym typeface="Arial" charset="0"/>
              </a:rPr>
              <a:t>6-9</a:t>
            </a:r>
            <a:endParaRPr lang="en-US" sz="1000">
              <a:solidFill>
                <a:schemeClr val="tx1">
                  <a:lumMod val="50000"/>
                  <a:lumOff val="50000"/>
                </a:schemeClr>
              </a:solidFill>
              <a:cs typeface="Arial" panose="020B0604020202020204" pitchFamily="34" charset="0"/>
            </a:endParaRPr>
          </a:p>
          <a:p>
            <a:pPr marL="0" lvl="1" algn="r" defTabSz="673100">
              <a:lnSpc>
                <a:spcPct val="120000"/>
              </a:lnSpc>
              <a:defRPr/>
            </a:pPr>
            <a:r>
              <a:rPr lang="en-US" sz="1000">
                <a:solidFill>
                  <a:schemeClr val="tx1">
                    <a:lumMod val="50000"/>
                    <a:lumOff val="50000"/>
                  </a:schemeClr>
                </a:solidFill>
                <a:cs typeface="Arial" panose="020B0604020202020204" pitchFamily="34" charset="0"/>
                <a:sym typeface="Arial" charset="0"/>
              </a:rPr>
              <a:t>10</a:t>
            </a:r>
            <a:r>
              <a:rPr lang="en-US" sz="1000">
                <a:solidFill>
                  <a:schemeClr val="tx1">
                    <a:lumMod val="50000"/>
                    <a:lumOff val="50000"/>
                  </a:schemeClr>
                </a:solidFill>
                <a:cs typeface="Arial" panose="020B0604020202020204" pitchFamily="34" charset="0"/>
              </a:rPr>
              <a:t>-</a:t>
            </a:r>
            <a:r>
              <a:rPr lang="en-US" sz="1000">
                <a:solidFill>
                  <a:schemeClr val="tx1">
                    <a:lumMod val="50000"/>
                    <a:lumOff val="50000"/>
                  </a:schemeClr>
                </a:solidFill>
                <a:cs typeface="Arial" panose="020B0604020202020204" pitchFamily="34" charset="0"/>
                <a:sym typeface="Arial" charset="0"/>
              </a:rPr>
              <a:t>11</a:t>
            </a:r>
            <a:endParaRPr lang="en-US" sz="1000">
              <a:solidFill>
                <a:schemeClr val="tx1">
                  <a:lumMod val="50000"/>
                  <a:lumOff val="50000"/>
                </a:schemeClr>
              </a:solidFill>
              <a:cs typeface="Arial" panose="020B0604020202020204" pitchFamily="34" charset="0"/>
            </a:endParaRPr>
          </a:p>
          <a:p>
            <a:pPr marL="0" lvl="1" algn="r" defTabSz="673100">
              <a:lnSpc>
                <a:spcPct val="120000"/>
              </a:lnSpc>
              <a:defRPr/>
            </a:pPr>
            <a:r>
              <a:rPr lang="en-US" sz="1000">
                <a:solidFill>
                  <a:schemeClr val="tx1">
                    <a:lumMod val="50000"/>
                    <a:lumOff val="50000"/>
                  </a:schemeClr>
                </a:solidFill>
                <a:cs typeface="Arial" panose="020B0604020202020204" pitchFamily="34" charset="0"/>
                <a:sym typeface="Arial" charset="0"/>
              </a:rPr>
              <a:t>12</a:t>
            </a:r>
            <a:endParaRPr lang="en-US" sz="1000">
              <a:solidFill>
                <a:schemeClr val="tx1">
                  <a:lumMod val="50000"/>
                  <a:lumOff val="50000"/>
                </a:schemeClr>
              </a:solidFill>
              <a:cs typeface="Arial" panose="020B0604020202020204" pitchFamily="34" charset="0"/>
            </a:endParaRPr>
          </a:p>
          <a:p>
            <a:pPr marL="0" lvl="1" algn="r" defTabSz="673100">
              <a:lnSpc>
                <a:spcPct val="120000"/>
              </a:lnSpc>
              <a:defRPr/>
            </a:pPr>
            <a:r>
              <a:rPr lang="en-US" sz="1000">
                <a:solidFill>
                  <a:srgbClr val="808080"/>
                </a:solidFill>
                <a:cs typeface="Arial" panose="020B0604020202020204" pitchFamily="34" charset="0"/>
                <a:sym typeface="Arial" charset="0"/>
              </a:rPr>
              <a:t>13-14</a:t>
            </a:r>
          </a:p>
          <a:p>
            <a:pPr marL="0" lvl="1" algn="r" defTabSz="673100">
              <a:lnSpc>
                <a:spcPct val="120000"/>
              </a:lnSpc>
              <a:defRPr/>
            </a:pPr>
            <a:endParaRPr lang="en-US" sz="1000" b="1">
              <a:solidFill>
                <a:srgbClr val="808080"/>
              </a:solidFill>
              <a:cs typeface="Arial" panose="020B0604020202020204" pitchFamily="34" charset="0"/>
              <a:sym typeface="Arial" charset="0"/>
            </a:endParaRPr>
          </a:p>
          <a:p>
            <a:pPr marL="0" lvl="1" algn="r" defTabSz="673100">
              <a:lnSpc>
                <a:spcPct val="120000"/>
              </a:lnSpc>
              <a:tabLst>
                <a:tab pos="180975" algn="l"/>
              </a:tabLst>
              <a:defRPr/>
            </a:pPr>
            <a:r>
              <a:rPr lang="en-US" sz="1000" b="1">
                <a:solidFill>
                  <a:srgbClr val="808080"/>
                </a:solidFill>
                <a:cs typeface="Arial" panose="020B0604020202020204" pitchFamily="34" charset="0"/>
                <a:sym typeface="Arial" charset="0"/>
              </a:rPr>
              <a:t>15-17</a:t>
            </a:r>
          </a:p>
          <a:p>
            <a:pPr marL="0" lvl="1" algn="r" defTabSz="673100">
              <a:lnSpc>
                <a:spcPct val="120000"/>
              </a:lnSpc>
              <a:tabLst>
                <a:tab pos="180975" algn="l"/>
              </a:tabLst>
              <a:defRPr/>
            </a:pPr>
            <a:endParaRPr lang="en-US" sz="1000" b="1">
              <a:solidFill>
                <a:srgbClr val="808080"/>
              </a:solidFill>
              <a:cs typeface="Arial" panose="020B0604020202020204" pitchFamily="34" charset="0"/>
              <a:sym typeface="Arial" charset="0"/>
            </a:endParaRPr>
          </a:p>
          <a:p>
            <a:pPr marL="0" lvl="1" algn="r" defTabSz="673100">
              <a:lnSpc>
                <a:spcPct val="120000"/>
              </a:lnSpc>
              <a:tabLst>
                <a:tab pos="180975" algn="l"/>
              </a:tabLst>
              <a:defRPr/>
            </a:pPr>
            <a:endParaRPr lang="en-US" sz="1000" b="1">
              <a:solidFill>
                <a:srgbClr val="808080"/>
              </a:solidFill>
              <a:cs typeface="Arial" panose="020B0604020202020204" pitchFamily="34" charset="0"/>
              <a:sym typeface="Arial" charset="0"/>
            </a:endParaRPr>
          </a:p>
          <a:p>
            <a:pPr marL="0" lvl="1" algn="r" defTabSz="673100">
              <a:lnSpc>
                <a:spcPct val="120000"/>
              </a:lnSpc>
              <a:tabLst>
                <a:tab pos="180975" algn="l"/>
              </a:tabLst>
              <a:defRPr/>
            </a:pPr>
            <a:endParaRPr lang="en-US" sz="1000" b="1">
              <a:solidFill>
                <a:srgbClr val="808080"/>
              </a:solidFill>
              <a:cs typeface="Arial" panose="020B0604020202020204" pitchFamily="34" charset="0"/>
              <a:sym typeface="Arial" charset="0"/>
            </a:endParaRPr>
          </a:p>
          <a:p>
            <a:pPr marL="0" lvl="1" algn="r" defTabSz="673100">
              <a:lnSpc>
                <a:spcPct val="120000"/>
              </a:lnSpc>
              <a:tabLst>
                <a:tab pos="180975" algn="l"/>
              </a:tabLst>
              <a:defRPr/>
            </a:pPr>
            <a:r>
              <a:rPr lang="en-US" sz="1000" b="1">
                <a:solidFill>
                  <a:srgbClr val="808080"/>
                </a:solidFill>
                <a:cs typeface="Arial" panose="020B0604020202020204" pitchFamily="34" charset="0"/>
                <a:sym typeface="Arial" charset="0"/>
              </a:rPr>
              <a:t>18-56</a:t>
            </a:r>
            <a:endParaRPr lang="en-US" sz="1000" b="1">
              <a:solidFill>
                <a:srgbClr val="808080"/>
              </a:solidFill>
              <a:cs typeface="Arial" panose="020B0604020202020204" pitchFamily="34" charset="0"/>
            </a:endParaRPr>
          </a:p>
          <a:p>
            <a:pPr marL="0" lvl="1" algn="r" defTabSz="673100">
              <a:lnSpc>
                <a:spcPct val="120000"/>
              </a:lnSpc>
              <a:tabLst>
                <a:tab pos="180975" algn="l"/>
              </a:tabLst>
              <a:defRPr/>
            </a:pPr>
            <a:r>
              <a:rPr lang="en-US" sz="1000">
                <a:solidFill>
                  <a:srgbClr val="808080"/>
                </a:solidFill>
                <a:cs typeface="Arial" panose="020B0604020202020204" pitchFamily="34" charset="0"/>
                <a:sym typeface="Arial" charset="0"/>
              </a:rPr>
              <a:t>19-28</a:t>
            </a:r>
            <a:endParaRPr lang="en-US" sz="1000">
              <a:solidFill>
                <a:srgbClr val="808080"/>
              </a:solidFill>
              <a:cs typeface="Arial" panose="020B0604020202020204" pitchFamily="34" charset="0"/>
            </a:endParaRPr>
          </a:p>
          <a:p>
            <a:pPr marL="0" lvl="1" algn="r" defTabSz="673100">
              <a:lnSpc>
                <a:spcPct val="120000"/>
              </a:lnSpc>
              <a:tabLst>
                <a:tab pos="180975" algn="l"/>
              </a:tabLst>
              <a:defRPr/>
            </a:pPr>
            <a:r>
              <a:rPr lang="en-US" sz="1000">
                <a:solidFill>
                  <a:srgbClr val="808080"/>
                </a:solidFill>
                <a:cs typeface="Arial" panose="020B0604020202020204" pitchFamily="34" charset="0"/>
                <a:sym typeface="Arial" charset="0"/>
              </a:rPr>
              <a:t>29-56</a:t>
            </a:r>
            <a:endParaRPr lang="en-US" sz="1000">
              <a:solidFill>
                <a:srgbClr val="808080"/>
              </a:solidFill>
              <a:cs typeface="Arial" panose="020B0604020202020204" pitchFamily="34" charset="0"/>
            </a:endParaRPr>
          </a:p>
          <a:p>
            <a:pPr marL="0" lvl="1" algn="r" defTabSz="673100">
              <a:lnSpc>
                <a:spcPct val="120000"/>
              </a:lnSpc>
              <a:tabLst>
                <a:tab pos="180975" algn="l"/>
              </a:tabLst>
              <a:defRPr/>
            </a:pPr>
            <a:r>
              <a:rPr lang="en-US" sz="1000">
                <a:solidFill>
                  <a:srgbClr val="808080"/>
                </a:solidFill>
                <a:cs typeface="Arial" panose="020B0604020202020204" pitchFamily="34" charset="0"/>
                <a:sym typeface="Arial" charset="0"/>
              </a:rPr>
              <a:t>32-43</a:t>
            </a:r>
            <a:endParaRPr lang="en-US" sz="1000">
              <a:solidFill>
                <a:srgbClr val="808080"/>
              </a:solidFill>
              <a:cs typeface="Arial" panose="020B0604020202020204" pitchFamily="34" charset="0"/>
            </a:endParaRPr>
          </a:p>
          <a:p>
            <a:pPr marL="0" lvl="1" algn="r" defTabSz="673100">
              <a:lnSpc>
                <a:spcPct val="120000"/>
              </a:lnSpc>
              <a:tabLst>
                <a:tab pos="180975" algn="l"/>
              </a:tabLst>
              <a:defRPr/>
            </a:pPr>
            <a:r>
              <a:rPr lang="en-US" sz="1000">
                <a:solidFill>
                  <a:srgbClr val="808080"/>
                </a:solidFill>
                <a:cs typeface="Arial" panose="020B0604020202020204" pitchFamily="34" charset="0"/>
                <a:sym typeface="Arial" charset="0"/>
              </a:rPr>
              <a:t>44-56</a:t>
            </a:r>
            <a:br>
              <a:rPr lang="en-US" sz="1000">
                <a:cs typeface="Arial" panose="020B0604020202020204" pitchFamily="34" charset="0"/>
              </a:rPr>
            </a:br>
            <a:br>
              <a:rPr lang="en-US" sz="1000">
                <a:cs typeface="Arial" panose="020B0604020202020204" pitchFamily="34" charset="0"/>
              </a:rPr>
            </a:br>
            <a:endParaRPr lang="en-US" sz="1000">
              <a:solidFill>
                <a:srgbClr val="808080"/>
              </a:solidFill>
              <a:cs typeface="Arial" panose="020B0604020202020204" pitchFamily="34" charset="0"/>
            </a:endParaRPr>
          </a:p>
        </p:txBody>
      </p:sp>
      <p:sp>
        <p:nvSpPr>
          <p:cNvPr id="7" name="Rectangle 6"/>
          <p:cNvSpPr>
            <a:spLocks noChangeArrowheads="1"/>
          </p:cNvSpPr>
          <p:nvPr/>
        </p:nvSpPr>
        <p:spPr bwMode="auto">
          <a:xfrm>
            <a:off x="8551719" y="1884114"/>
            <a:ext cx="738366" cy="155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1" algn="r" defTabSz="673100">
              <a:lnSpc>
                <a:spcPct val="120000"/>
              </a:lnSpc>
              <a:spcAft>
                <a:spcPts val="0"/>
              </a:spcAft>
              <a:tabLst>
                <a:tab pos="180975" algn="l"/>
              </a:tabLst>
              <a:defRPr/>
            </a:pPr>
            <a:r>
              <a:rPr lang="en-US" sz="1000" b="1">
                <a:solidFill>
                  <a:srgbClr val="808080"/>
                </a:solidFill>
                <a:cs typeface="Arial" panose="020B0604020202020204" pitchFamily="34" charset="0"/>
                <a:sym typeface="Arial" charset="0"/>
              </a:rPr>
              <a:t>57-64</a:t>
            </a:r>
          </a:p>
          <a:p>
            <a:pPr marL="0" lvl="1" algn="r" defTabSz="673100">
              <a:lnSpc>
                <a:spcPct val="120000"/>
              </a:lnSpc>
              <a:spcAft>
                <a:spcPts val="0"/>
              </a:spcAft>
              <a:tabLst>
                <a:tab pos="180975" algn="l"/>
              </a:tabLst>
              <a:defRPr/>
            </a:pPr>
            <a:r>
              <a:rPr lang="en-US" sz="1000">
                <a:solidFill>
                  <a:srgbClr val="808080"/>
                </a:solidFill>
                <a:cs typeface="Arial" panose="020B0604020202020204" pitchFamily="34" charset="0"/>
                <a:sym typeface="Arial" charset="0"/>
              </a:rPr>
              <a:t>58-59</a:t>
            </a:r>
          </a:p>
          <a:p>
            <a:pPr marL="0" lvl="1" algn="r" defTabSz="673100">
              <a:lnSpc>
                <a:spcPct val="120000"/>
              </a:lnSpc>
              <a:spcAft>
                <a:spcPts val="0"/>
              </a:spcAft>
              <a:tabLst>
                <a:tab pos="180975" algn="l"/>
              </a:tabLst>
              <a:defRPr/>
            </a:pPr>
            <a:r>
              <a:rPr lang="en-US" sz="1000">
                <a:solidFill>
                  <a:srgbClr val="808080"/>
                </a:solidFill>
                <a:cs typeface="Arial" panose="020B0604020202020204" pitchFamily="34" charset="0"/>
                <a:sym typeface="Arial" charset="0"/>
              </a:rPr>
              <a:t>60</a:t>
            </a:r>
          </a:p>
          <a:p>
            <a:pPr marL="0" lvl="1" algn="r" defTabSz="673100">
              <a:lnSpc>
                <a:spcPct val="120000"/>
              </a:lnSpc>
              <a:spcAft>
                <a:spcPts val="0"/>
              </a:spcAft>
              <a:tabLst>
                <a:tab pos="180975" algn="l"/>
              </a:tabLst>
              <a:defRPr/>
            </a:pPr>
            <a:r>
              <a:rPr lang="en-US" sz="1000">
                <a:solidFill>
                  <a:srgbClr val="808080"/>
                </a:solidFill>
                <a:cs typeface="Arial" panose="020B0604020202020204" pitchFamily="34" charset="0"/>
                <a:sym typeface="Arial" charset="0"/>
              </a:rPr>
              <a:t>61</a:t>
            </a:r>
          </a:p>
          <a:p>
            <a:pPr marL="0" lvl="1" algn="r" defTabSz="673100">
              <a:lnSpc>
                <a:spcPct val="120000"/>
              </a:lnSpc>
              <a:spcAft>
                <a:spcPts val="0"/>
              </a:spcAft>
              <a:tabLst>
                <a:tab pos="180975" algn="l"/>
              </a:tabLst>
              <a:defRPr/>
            </a:pPr>
            <a:r>
              <a:rPr lang="en-US" sz="1000">
                <a:solidFill>
                  <a:srgbClr val="808080"/>
                </a:solidFill>
                <a:cs typeface="Arial" panose="020B0604020202020204" pitchFamily="34" charset="0"/>
                <a:sym typeface="Arial" pitchFamily="34" charset="0"/>
              </a:rPr>
              <a:t>62-63</a:t>
            </a:r>
          </a:p>
          <a:p>
            <a:pPr algn="r" defTabSz="673100">
              <a:lnSpc>
                <a:spcPct val="120000"/>
              </a:lnSpc>
              <a:defRPr/>
            </a:pPr>
            <a:r>
              <a:rPr lang="en-US" sz="1000">
                <a:solidFill>
                  <a:srgbClr val="808080"/>
                </a:solidFill>
                <a:cs typeface="Arial" panose="020B0604020202020204" pitchFamily="34" charset="0"/>
                <a:sym typeface="Arial" pitchFamily="34" charset="0"/>
              </a:rPr>
              <a:t>64</a:t>
            </a:r>
          </a:p>
          <a:p>
            <a:pPr algn="r" defTabSz="673100">
              <a:lnSpc>
                <a:spcPct val="120000"/>
              </a:lnSpc>
              <a:defRPr/>
            </a:pPr>
            <a:endParaRPr lang="en-US" sz="1000">
              <a:solidFill>
                <a:srgbClr val="808080"/>
              </a:solidFill>
              <a:cs typeface="Arial" panose="020B0604020202020204" pitchFamily="34" charset="0"/>
              <a:sym typeface="Arial" pitchFamily="34" charset="0"/>
            </a:endParaRPr>
          </a:p>
          <a:p>
            <a:pPr algn="r" defTabSz="673100">
              <a:lnSpc>
                <a:spcPct val="120000"/>
              </a:lnSpc>
              <a:defRPr/>
            </a:pPr>
            <a:r>
              <a:rPr lang="en-US" sz="1000" b="1">
                <a:solidFill>
                  <a:srgbClr val="808080"/>
                </a:solidFill>
                <a:cs typeface="Arial" panose="020B0604020202020204" pitchFamily="34" charset="0"/>
                <a:sym typeface="Arial" pitchFamily="34" charset="0"/>
              </a:rPr>
              <a:t>65</a:t>
            </a:r>
          </a:p>
        </p:txBody>
      </p:sp>
    </p:spTree>
    <p:extLst>
      <p:ext uri="{BB962C8B-B14F-4D97-AF65-F5344CB8AC3E}">
        <p14:creationId xmlns:p14="http://schemas.microsoft.com/office/powerpoint/2010/main" val="66478274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p:cNvSpPr>
          <p:nvPr/>
        </p:nvSpPr>
        <p:spPr bwMode="auto">
          <a:xfrm>
            <a:off x="3748904" y="1003205"/>
            <a:ext cx="5534025"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r>
              <a:rPr lang="en-US" sz="1800">
                <a:solidFill>
                  <a:schemeClr val="bg1"/>
                </a:solidFill>
                <a:cs typeface="Arial" pitchFamily="34" charset="0"/>
                <a:sym typeface="Arial" pitchFamily="34" charset="0"/>
              </a:rPr>
              <a:t>Segmental Analysis: </a:t>
            </a:r>
            <a:r>
              <a:rPr lang="en-US" sz="1800" b="1">
                <a:solidFill>
                  <a:schemeClr val="bg1"/>
                </a:solidFill>
                <a:cs typeface="Arial" pitchFamily="34" charset="0"/>
                <a:sym typeface="Arial" pitchFamily="34" charset="0"/>
              </a:rPr>
              <a:t>Fund Management</a:t>
            </a:r>
          </a:p>
          <a:p>
            <a:pPr algn="r" defTabSz="673100">
              <a:lnSpc>
                <a:spcPct val="120000"/>
              </a:lnSpc>
            </a:pPr>
            <a:r>
              <a:rPr lang="en-US" sz="1800">
                <a:solidFill>
                  <a:schemeClr val="bg1"/>
                </a:solidFill>
                <a:cs typeface="Arial" pitchFamily="34" charset="0"/>
                <a:sym typeface="Arial" pitchFamily="34" charset="0"/>
              </a:rPr>
              <a:t> </a:t>
            </a:r>
            <a:r>
              <a:rPr lang="en-US" sz="1800">
                <a:solidFill>
                  <a:srgbClr val="FF0000"/>
                </a:solidFill>
                <a:cs typeface="Arial" pitchFamily="34" charset="0"/>
                <a:sym typeface="Arial" pitchFamily="34" charset="0"/>
              </a:rPr>
              <a:t>Summary</a:t>
            </a:r>
          </a:p>
        </p:txBody>
      </p:sp>
      <p:sp>
        <p:nvSpPr>
          <p:cNvPr id="4"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20</a:t>
            </a:fld>
            <a:endParaRPr lang="en-US"/>
          </a:p>
        </p:txBody>
      </p:sp>
      <p:sp>
        <p:nvSpPr>
          <p:cNvPr id="10" name="Rectangle 15"/>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22"/>
          <p:cNvSpPr>
            <a:spLocks noChangeArrowheads="1"/>
          </p:cNvSpPr>
          <p:nvPr/>
        </p:nvSpPr>
        <p:spPr bwMode="auto">
          <a:xfrm>
            <a:off x="-38100" y="2828925"/>
            <a:ext cx="9906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pic>
        <p:nvPicPr>
          <p:cNvPr id="15" name="Picture 14"/>
          <p:cNvPicPr/>
          <p:nvPr/>
        </p:nvPicPr>
        <p:blipFill>
          <a:blip r:embed="rId2" cstate="print"/>
          <a:srcRect/>
          <a:stretch>
            <a:fillRect/>
          </a:stretch>
        </p:blipFill>
        <p:spPr bwMode="auto">
          <a:xfrm>
            <a:off x="6345896" y="2776219"/>
            <a:ext cx="610235" cy="284480"/>
          </a:xfrm>
          <a:prstGeom prst="rect">
            <a:avLst/>
          </a:prstGeom>
          <a:noFill/>
          <a:ln w="9525">
            <a:noFill/>
            <a:miter lim="800000"/>
            <a:headEnd/>
            <a:tailEnd/>
          </a:ln>
        </p:spPr>
      </p:pic>
      <p:pic>
        <p:nvPicPr>
          <p:cNvPr id="19" name="Picture 18"/>
          <p:cNvPicPr/>
          <p:nvPr/>
        </p:nvPicPr>
        <p:blipFill>
          <a:blip r:embed="rId2" cstate="print"/>
          <a:srcRect/>
          <a:stretch>
            <a:fillRect/>
          </a:stretch>
        </p:blipFill>
        <p:spPr bwMode="auto">
          <a:xfrm>
            <a:off x="2710734" y="2776219"/>
            <a:ext cx="610235" cy="284480"/>
          </a:xfrm>
          <a:prstGeom prst="rect">
            <a:avLst/>
          </a:prstGeom>
          <a:solidFill>
            <a:schemeClr val="bg1">
              <a:lumMod val="85000"/>
              <a:lumOff val="0"/>
            </a:schemeClr>
          </a:solidFill>
          <a:ln>
            <a:noFill/>
          </a:ln>
        </p:spPr>
      </p:pic>
      <p:sp>
        <p:nvSpPr>
          <p:cNvPr id="16" name="Text Box 7"/>
          <p:cNvSpPr txBox="1">
            <a:spLocks noChangeArrowheads="1"/>
          </p:cNvSpPr>
          <p:nvPr/>
        </p:nvSpPr>
        <p:spPr bwMode="auto">
          <a:xfrm>
            <a:off x="3320969" y="2166151"/>
            <a:ext cx="3020562" cy="3531387"/>
          </a:xfrm>
          <a:prstGeom prst="rect">
            <a:avLst/>
          </a:prstGeom>
          <a:solidFill>
            <a:schemeClr val="bg1">
              <a:lumMod val="85000"/>
              <a:lumOff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171450" indent="-171450">
              <a:lnSpc>
                <a:spcPct val="115000"/>
              </a:lnSpc>
              <a:spcAft>
                <a:spcPts val="1200"/>
              </a:spcAft>
              <a:buFont typeface="Arial" panose="020B0604020202020204" pitchFamily="34" charset="0"/>
              <a:buChar char="•"/>
            </a:pPr>
            <a:r>
              <a:rPr lang="en-GB" sz="1100">
                <a:solidFill>
                  <a:srgbClr val="7030A0"/>
                </a:solidFill>
                <a:latin typeface="Arial"/>
                <a:ea typeface="Times New Roman"/>
                <a:cs typeface="Times New Roman"/>
              </a:rPr>
              <a:t>Third party AUM:</a:t>
            </a:r>
            <a:r>
              <a:rPr lang="en-GB" sz="1100" b="1">
                <a:solidFill>
                  <a:srgbClr val="7030A0"/>
                </a:solidFill>
                <a:latin typeface="Arial"/>
                <a:ea typeface="Times New Roman"/>
                <a:cs typeface="Times New Roman"/>
              </a:rPr>
              <a:t> £164m </a:t>
            </a:r>
            <a:br>
              <a:rPr lang="en-GB" sz="1100" b="1">
                <a:solidFill>
                  <a:srgbClr val="7030A0"/>
                </a:solidFill>
                <a:latin typeface="Arial"/>
                <a:ea typeface="Times New Roman"/>
                <a:cs typeface="Times New Roman"/>
              </a:rPr>
            </a:br>
            <a:r>
              <a:rPr lang="en-GB" sz="1100">
                <a:solidFill>
                  <a:srgbClr val="7030A0"/>
                </a:solidFill>
                <a:latin typeface="Arial"/>
                <a:ea typeface="Times New Roman"/>
                <a:cs typeface="Times New Roman"/>
              </a:rPr>
              <a:t>(31 Mar 2024: £222m)</a:t>
            </a:r>
            <a:r>
              <a:rPr lang="en-GB" sz="1100" b="1">
                <a:solidFill>
                  <a:srgbClr val="7030A0"/>
                </a:solidFill>
                <a:latin typeface="Arial"/>
                <a:ea typeface="Times New Roman"/>
                <a:cs typeface="Times New Roman"/>
              </a:rPr>
              <a:t>;</a:t>
            </a:r>
          </a:p>
          <a:p>
            <a:pPr marL="171450" indent="-171450">
              <a:lnSpc>
                <a:spcPct val="115000"/>
              </a:lnSpc>
              <a:spcAft>
                <a:spcPts val="1200"/>
              </a:spcAft>
              <a:buFont typeface="Arial" panose="020B0604020202020204" pitchFamily="34" charset="0"/>
              <a:buChar char="•"/>
            </a:pPr>
            <a:r>
              <a:rPr lang="en-GB" sz="1100">
                <a:solidFill>
                  <a:srgbClr val="7030A0"/>
                </a:solidFill>
                <a:latin typeface="Arial"/>
                <a:ea typeface="Times New Roman"/>
                <a:cs typeface="Times New Roman"/>
              </a:rPr>
              <a:t>11 funds invested across UK, Poland &amp; Romania;</a:t>
            </a:r>
          </a:p>
          <a:p>
            <a:pPr marL="171450" indent="-171450">
              <a:lnSpc>
                <a:spcPct val="115000"/>
              </a:lnSpc>
              <a:spcAft>
                <a:spcPts val="1200"/>
              </a:spcAft>
              <a:buFont typeface="Arial" panose="020B0604020202020204" pitchFamily="34" charset="0"/>
              <a:buChar char="•"/>
            </a:pPr>
            <a:r>
              <a:rPr lang="en-GB" sz="1100">
                <a:solidFill>
                  <a:srgbClr val="7030A0"/>
                </a:solidFill>
                <a:latin typeface="Arial"/>
                <a:ea typeface="Times New Roman"/>
                <a:cs typeface="Times New Roman"/>
              </a:rPr>
              <a:t>Weighted average fund management contract term: </a:t>
            </a:r>
            <a:br>
              <a:rPr lang="en-GB" sz="1100">
                <a:solidFill>
                  <a:srgbClr val="7030A0"/>
                </a:solidFill>
                <a:latin typeface="Arial"/>
                <a:ea typeface="Times New Roman"/>
                <a:cs typeface="Times New Roman"/>
              </a:rPr>
            </a:br>
            <a:r>
              <a:rPr lang="en-GB" sz="1100">
                <a:solidFill>
                  <a:srgbClr val="7030A0"/>
                </a:solidFill>
                <a:latin typeface="Arial"/>
                <a:ea typeface="Times New Roman"/>
                <a:cs typeface="Times New Roman"/>
              </a:rPr>
              <a:t>3yr, 4 </a:t>
            </a:r>
            <a:r>
              <a:rPr lang="en-GB" sz="1100" err="1">
                <a:solidFill>
                  <a:srgbClr val="7030A0"/>
                </a:solidFill>
                <a:latin typeface="Arial"/>
                <a:ea typeface="Times New Roman"/>
                <a:cs typeface="Times New Roman"/>
              </a:rPr>
              <a:t>mths</a:t>
            </a:r>
            <a:r>
              <a:rPr lang="en-GB" sz="1100">
                <a:solidFill>
                  <a:srgbClr val="7030A0"/>
                </a:solidFill>
                <a:latin typeface="Arial"/>
                <a:ea typeface="Times New Roman"/>
                <a:cs typeface="Times New Roman"/>
              </a:rPr>
              <a:t>;</a:t>
            </a:r>
          </a:p>
          <a:p>
            <a:pPr marL="171450" indent="-171450">
              <a:lnSpc>
                <a:spcPct val="115000"/>
              </a:lnSpc>
              <a:spcAft>
                <a:spcPts val="1200"/>
              </a:spcAft>
              <a:buFont typeface="Arial" panose="020B0604020202020204" pitchFamily="34" charset="0"/>
              <a:buChar char="•"/>
            </a:pPr>
            <a:r>
              <a:rPr lang="en-GB" sz="1100">
                <a:solidFill>
                  <a:srgbClr val="7030A0"/>
                </a:solidFill>
                <a:latin typeface="Arial"/>
                <a:ea typeface="Times New Roman"/>
                <a:cs typeface="Times New Roman"/>
              </a:rPr>
              <a:t>Fee income: £1.19m annualised</a:t>
            </a:r>
            <a:br>
              <a:rPr lang="en-GB" sz="1100">
                <a:solidFill>
                  <a:srgbClr val="7030A0"/>
                </a:solidFill>
                <a:latin typeface="Arial"/>
                <a:ea typeface="Times New Roman"/>
                <a:cs typeface="Times New Roman"/>
              </a:rPr>
            </a:br>
            <a:r>
              <a:rPr lang="en-GB" sz="1100">
                <a:solidFill>
                  <a:srgbClr val="7030A0"/>
                </a:solidFill>
                <a:latin typeface="Arial"/>
                <a:ea typeface="Times New Roman"/>
                <a:cs typeface="Times New Roman"/>
              </a:rPr>
              <a:t>(31 Mar 2024: £1.83m);</a:t>
            </a:r>
          </a:p>
          <a:p>
            <a:pPr marL="171450" indent="-171450">
              <a:lnSpc>
                <a:spcPct val="115000"/>
              </a:lnSpc>
              <a:spcAft>
                <a:spcPts val="1200"/>
              </a:spcAft>
              <a:buFont typeface="Arial" panose="020B0604020202020204" pitchFamily="34" charset="0"/>
              <a:buChar char="•"/>
            </a:pPr>
            <a:r>
              <a:rPr lang="en-GB" sz="1100">
                <a:solidFill>
                  <a:srgbClr val="7030A0"/>
                </a:solidFill>
                <a:latin typeface="Arial"/>
                <a:ea typeface="Times New Roman"/>
                <a:cs typeface="Times New Roman"/>
              </a:rPr>
              <a:t>Excellent investment track record;</a:t>
            </a:r>
          </a:p>
          <a:p>
            <a:pPr marL="171450" indent="-171450">
              <a:lnSpc>
                <a:spcPct val="115000"/>
              </a:lnSpc>
              <a:spcAft>
                <a:spcPts val="1200"/>
              </a:spcAft>
              <a:buFont typeface="Arial" panose="020B0604020202020204" pitchFamily="34" charset="0"/>
              <a:buChar char="•"/>
            </a:pPr>
            <a:r>
              <a:rPr lang="en-GB" sz="1100">
                <a:solidFill>
                  <a:srgbClr val="7030A0"/>
                </a:solidFill>
                <a:latin typeface="Arial"/>
                <a:ea typeface="Times New Roman"/>
                <a:cs typeface="Times New Roman"/>
              </a:rPr>
              <a:t>FCA regulated / AIFMD approved (full scope).</a:t>
            </a:r>
          </a:p>
        </p:txBody>
      </p:sp>
      <p:sp>
        <p:nvSpPr>
          <p:cNvPr id="20" name="Text Box 9"/>
          <p:cNvSpPr txBox="1">
            <a:spLocks noChangeArrowheads="1"/>
          </p:cNvSpPr>
          <p:nvPr/>
        </p:nvSpPr>
        <p:spPr bwMode="auto">
          <a:xfrm>
            <a:off x="6953195" y="2166153"/>
            <a:ext cx="2072272" cy="3531386"/>
          </a:xfrm>
          <a:prstGeom prst="rect">
            <a:avLst/>
          </a:prstGeom>
          <a:solidFill>
            <a:schemeClr val="bg1">
              <a:lumMod val="85000"/>
              <a:lumOff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285750" indent="-285750">
              <a:lnSpc>
                <a:spcPct val="115000"/>
              </a:lnSpc>
              <a:spcAft>
                <a:spcPts val="0"/>
              </a:spcAft>
              <a:buFont typeface="Wingdings" panose="05000000000000000000" pitchFamily="2" charset="2"/>
              <a:buChar char="Ø"/>
            </a:pPr>
            <a:r>
              <a:rPr lang="en-GB" sz="1100" b="1">
                <a:solidFill>
                  <a:srgbClr val="7030A0"/>
                </a:solidFill>
                <a:latin typeface="Arial"/>
                <a:ea typeface="Times New Roman"/>
                <a:cs typeface="Times New Roman"/>
              </a:rPr>
              <a:t>Revenue: £2.26m </a:t>
            </a:r>
            <a:br>
              <a:rPr lang="en-GB" sz="1100" b="1">
                <a:solidFill>
                  <a:srgbClr val="7030A0"/>
                </a:solidFill>
                <a:latin typeface="Arial"/>
                <a:ea typeface="Times New Roman"/>
                <a:cs typeface="Times New Roman"/>
              </a:rPr>
            </a:br>
            <a:r>
              <a:rPr lang="en-GB" sz="1100">
                <a:solidFill>
                  <a:srgbClr val="7030A0"/>
                </a:solidFill>
                <a:latin typeface="Arial"/>
                <a:ea typeface="Times New Roman"/>
                <a:cs typeface="Times New Roman"/>
              </a:rPr>
              <a:t>(31 Mar 2024: £2.95m);</a:t>
            </a:r>
          </a:p>
          <a:p>
            <a:pPr marL="285750" indent="-285750">
              <a:lnSpc>
                <a:spcPct val="115000"/>
              </a:lnSpc>
              <a:spcAft>
                <a:spcPts val="0"/>
              </a:spcAft>
              <a:buFont typeface="Wingdings" panose="05000000000000000000" pitchFamily="2" charset="2"/>
              <a:buChar char="Ø"/>
            </a:pPr>
            <a:endParaRPr lang="en-GB" sz="1100" b="1">
              <a:solidFill>
                <a:srgbClr val="7030A0"/>
              </a:solidFill>
              <a:latin typeface="Arial"/>
              <a:ea typeface="Times New Roman"/>
              <a:cs typeface="Times New Roman"/>
            </a:endParaRPr>
          </a:p>
          <a:p>
            <a:pPr marL="285750" indent="-285750">
              <a:lnSpc>
                <a:spcPct val="115000"/>
              </a:lnSpc>
              <a:spcAft>
                <a:spcPts val="0"/>
              </a:spcAft>
              <a:buFont typeface="Wingdings" panose="05000000000000000000" pitchFamily="2" charset="2"/>
              <a:buChar char="Ø"/>
            </a:pPr>
            <a:r>
              <a:rPr lang="en-GB" sz="1100" b="1">
                <a:solidFill>
                  <a:srgbClr val="7030A0"/>
                </a:solidFill>
                <a:latin typeface="Arial"/>
                <a:ea typeface="Times New Roman"/>
                <a:cs typeface="Times New Roman"/>
              </a:rPr>
              <a:t>Contribution to PBT</a:t>
            </a:r>
            <a:br>
              <a:rPr lang="en-GB" sz="1100" b="1">
                <a:solidFill>
                  <a:srgbClr val="7030A0"/>
                </a:solidFill>
                <a:latin typeface="Arial"/>
                <a:ea typeface="Times New Roman"/>
                <a:cs typeface="Times New Roman"/>
              </a:rPr>
            </a:br>
            <a:r>
              <a:rPr lang="en-GB" sz="1100">
                <a:solidFill>
                  <a:srgbClr val="7030A0"/>
                </a:solidFill>
                <a:latin typeface="Arial"/>
                <a:ea typeface="Times New Roman"/>
                <a:cs typeface="Times New Roman"/>
              </a:rPr>
              <a:t>prior to deduction of   unallocated central overheads: £0.65m </a:t>
            </a:r>
            <a:br>
              <a:rPr lang="en-GB" sz="1100">
                <a:solidFill>
                  <a:srgbClr val="7030A0"/>
                </a:solidFill>
                <a:latin typeface="Arial"/>
                <a:ea typeface="Times New Roman"/>
                <a:cs typeface="Times New Roman"/>
              </a:rPr>
            </a:br>
            <a:r>
              <a:rPr lang="en-GB" sz="1100">
                <a:solidFill>
                  <a:srgbClr val="7030A0"/>
                </a:solidFill>
                <a:latin typeface="Arial"/>
                <a:ea typeface="Times New Roman"/>
                <a:cs typeface="Times New Roman"/>
              </a:rPr>
              <a:t>(31 Mar 2024: £0.35m).</a:t>
            </a:r>
            <a:endParaRPr lang="en-GB" sz="1100">
              <a:solidFill>
                <a:srgbClr val="FF0000"/>
              </a:solidFill>
              <a:latin typeface="Arial"/>
              <a:ea typeface="Times New Roman"/>
              <a:cs typeface="Times New Roman"/>
            </a:endParaRPr>
          </a:p>
          <a:p>
            <a:pPr marL="285750" indent="-285750">
              <a:lnSpc>
                <a:spcPct val="115000"/>
              </a:lnSpc>
              <a:spcAft>
                <a:spcPts val="0"/>
              </a:spcAft>
              <a:buFont typeface="Wingdings" panose="05000000000000000000" pitchFamily="2" charset="2"/>
              <a:buChar char="Ø"/>
            </a:pPr>
            <a:endParaRPr lang="en-GB" sz="1100">
              <a:solidFill>
                <a:srgbClr val="7030A0"/>
              </a:solidFill>
              <a:latin typeface="Arial"/>
              <a:ea typeface="Times New Roman"/>
              <a:cs typeface="Times New Roman"/>
            </a:endParaRPr>
          </a:p>
          <a:p>
            <a:pPr marL="285750" indent="-285750">
              <a:lnSpc>
                <a:spcPct val="115000"/>
              </a:lnSpc>
              <a:spcAft>
                <a:spcPts val="0"/>
              </a:spcAft>
              <a:buFont typeface="Wingdings" panose="05000000000000000000" pitchFamily="2" charset="2"/>
              <a:buChar char="Ø"/>
            </a:pPr>
            <a:r>
              <a:rPr lang="en-GB" sz="1100">
                <a:solidFill>
                  <a:srgbClr val="7030A0"/>
                </a:solidFill>
                <a:latin typeface="Arial"/>
                <a:ea typeface="Times New Roman"/>
                <a:cs typeface="Times New Roman"/>
              </a:rPr>
              <a:t>Decrease in revenue mainly due to:</a:t>
            </a:r>
          </a:p>
          <a:p>
            <a:pPr marL="742950" lvl="1" indent="-285750">
              <a:lnSpc>
                <a:spcPct val="115000"/>
              </a:lnSpc>
              <a:spcAft>
                <a:spcPts val="0"/>
              </a:spcAft>
              <a:buFont typeface="Wingdings" panose="05000000000000000000" pitchFamily="2" charset="2"/>
              <a:buChar char="§"/>
            </a:pPr>
            <a:r>
              <a:rPr lang="en-GB" sz="1000">
                <a:solidFill>
                  <a:srgbClr val="7030A0"/>
                </a:solidFill>
                <a:latin typeface="Arial"/>
                <a:cs typeface="Times New Roman"/>
              </a:rPr>
              <a:t>A reduction in third party assets under management and a reduction in one off advance payments to £300k (31 Mar 2024 £411k)</a:t>
            </a:r>
          </a:p>
          <a:p>
            <a:pPr>
              <a:lnSpc>
                <a:spcPct val="115000"/>
              </a:lnSpc>
              <a:spcAft>
                <a:spcPts val="1000"/>
              </a:spcAft>
            </a:pPr>
            <a:endParaRPr lang="en-GB" sz="1100">
              <a:solidFill>
                <a:srgbClr val="590590"/>
              </a:solidFill>
              <a:latin typeface="Arial"/>
              <a:ea typeface="Times New Roman"/>
              <a:cs typeface="Times New Roman"/>
            </a:endParaRPr>
          </a:p>
        </p:txBody>
      </p:sp>
      <p:sp>
        <p:nvSpPr>
          <p:cNvPr id="9" name="Text Box 5"/>
          <p:cNvSpPr txBox="1">
            <a:spLocks noChangeArrowheads="1"/>
          </p:cNvSpPr>
          <p:nvPr/>
        </p:nvSpPr>
        <p:spPr bwMode="auto">
          <a:xfrm>
            <a:off x="1154132" y="2166151"/>
            <a:ext cx="1556786" cy="3531388"/>
          </a:xfrm>
          <a:prstGeom prst="rect">
            <a:avLst/>
          </a:prstGeom>
          <a:solidFill>
            <a:schemeClr val="bg1">
              <a:lumMod val="85000"/>
              <a:lumOff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defPPr>
              <a:defRPr lang="en-US"/>
            </a:defPPr>
            <a:lvl1pPr marL="285750" indent="-285750">
              <a:lnSpc>
                <a:spcPct val="115000"/>
              </a:lnSpc>
              <a:spcAft>
                <a:spcPts val="0"/>
              </a:spcAft>
              <a:buFont typeface="Wingdings" panose="05000000000000000000" pitchFamily="2" charset="2"/>
              <a:buChar char="Ø"/>
              <a:defRPr sz="1100" b="1">
                <a:solidFill>
                  <a:srgbClr val="590590"/>
                </a:solidFill>
                <a:latin typeface="Arial"/>
                <a:ea typeface="Times New Roman"/>
                <a:cs typeface="Times New Roman"/>
              </a:defRPr>
            </a:lvl1pPr>
          </a:lstStyle>
          <a:p>
            <a:pPr marL="0" indent="0">
              <a:buNone/>
            </a:pPr>
            <a:r>
              <a:rPr lang="en-GB" sz="1400">
                <a:solidFill>
                  <a:srgbClr val="7030A0"/>
                </a:solidFill>
              </a:rPr>
              <a:t>Fund</a:t>
            </a:r>
          </a:p>
          <a:p>
            <a:pPr marL="0" indent="0">
              <a:buNone/>
            </a:pPr>
            <a:r>
              <a:rPr lang="en-GB" sz="1400">
                <a:solidFill>
                  <a:srgbClr val="7030A0"/>
                </a:solidFill>
              </a:rPr>
              <a:t>Management </a:t>
            </a:r>
          </a:p>
          <a:p>
            <a:endParaRPr lang="en-GB"/>
          </a:p>
        </p:txBody>
      </p:sp>
    </p:spTree>
    <p:extLst>
      <p:ext uri="{BB962C8B-B14F-4D97-AF65-F5344CB8AC3E}">
        <p14:creationId xmlns:p14="http://schemas.microsoft.com/office/powerpoint/2010/main" val="292784872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719670" y="2120112"/>
            <a:ext cx="2876635" cy="3842514"/>
          </a:xfrm>
          <a:prstGeom prst="rect">
            <a:avLst/>
          </a:prstGeom>
          <a:solidFill>
            <a:schemeClr val="bg1">
              <a:lumMod val="85000"/>
              <a:lumOff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0"/>
              </a:spcAft>
            </a:pPr>
            <a:r>
              <a:rPr lang="en-GB" sz="1100" b="1">
                <a:solidFill>
                  <a:srgbClr val="590590"/>
                </a:solidFill>
                <a:latin typeface="Arial"/>
                <a:ea typeface="Times New Roman"/>
                <a:cs typeface="Times New Roman"/>
              </a:rPr>
              <a:t>Typical fees in UK:</a:t>
            </a:r>
          </a:p>
          <a:p>
            <a:pPr>
              <a:lnSpc>
                <a:spcPct val="115000"/>
              </a:lnSpc>
              <a:spcAft>
                <a:spcPts val="0"/>
              </a:spcAft>
            </a:pPr>
            <a:endParaRPr lang="en-GB" sz="1100" b="1">
              <a:solidFill>
                <a:srgbClr val="590590"/>
              </a:solidFill>
              <a:latin typeface="Arial"/>
              <a:ea typeface="Times New Roman"/>
              <a:cs typeface="Times New Roman"/>
            </a:endParaRPr>
          </a:p>
          <a:p>
            <a:pPr marL="171450" indent="-171450">
              <a:lnSpc>
                <a:spcPct val="115000"/>
              </a:lnSpc>
              <a:spcAft>
                <a:spcPts val="1000"/>
              </a:spcAft>
              <a:buFont typeface="Arial" panose="020B0604020202020204" pitchFamily="34" charset="0"/>
              <a:buChar char="•"/>
            </a:pPr>
            <a:r>
              <a:rPr lang="en-GB" sz="1100">
                <a:solidFill>
                  <a:srgbClr val="590590"/>
                </a:solidFill>
                <a:latin typeface="Arial"/>
                <a:ea typeface="Times New Roman"/>
                <a:cs typeface="Times New Roman"/>
              </a:rPr>
              <a:t>Management: 0.6-1% of GAV p.a.; </a:t>
            </a:r>
          </a:p>
          <a:p>
            <a:pPr marL="171450" indent="-171450">
              <a:lnSpc>
                <a:spcPct val="115000"/>
              </a:lnSpc>
              <a:spcAft>
                <a:spcPts val="1000"/>
              </a:spcAft>
              <a:buFont typeface="Arial" panose="020B0604020202020204" pitchFamily="34" charset="0"/>
              <a:buChar char="•"/>
            </a:pPr>
            <a:r>
              <a:rPr lang="en-GB" sz="1100">
                <a:solidFill>
                  <a:srgbClr val="590590"/>
                </a:solidFill>
                <a:latin typeface="Arial"/>
                <a:ea typeface="Times New Roman"/>
                <a:cs typeface="Times New Roman"/>
              </a:rPr>
              <a:t>Outperformance: 20% of excess returns &gt;IRR equivalent to fund target IRR;</a:t>
            </a:r>
          </a:p>
          <a:p>
            <a:pPr marL="171450" indent="-171450">
              <a:lnSpc>
                <a:spcPct val="115000"/>
              </a:lnSpc>
              <a:spcAft>
                <a:spcPts val="1000"/>
              </a:spcAft>
              <a:buFont typeface="Arial" panose="020B0604020202020204" pitchFamily="34" charset="0"/>
              <a:buChar char="•"/>
            </a:pPr>
            <a:r>
              <a:rPr lang="en-GB" sz="1100">
                <a:solidFill>
                  <a:srgbClr val="590590"/>
                </a:solidFill>
                <a:latin typeface="Arial"/>
                <a:ea typeface="Times New Roman"/>
                <a:cs typeface="Times New Roman"/>
              </a:rPr>
              <a:t>One exception (</a:t>
            </a:r>
            <a:r>
              <a:rPr lang="en-GB" sz="1100" err="1">
                <a:solidFill>
                  <a:srgbClr val="590590"/>
                </a:solidFill>
                <a:latin typeface="Arial"/>
                <a:ea typeface="Times New Roman"/>
                <a:cs typeface="Times New Roman"/>
              </a:rPr>
              <a:t>Fprop</a:t>
            </a:r>
            <a:r>
              <a:rPr lang="en-GB" sz="1100">
                <a:solidFill>
                  <a:srgbClr val="590590"/>
                </a:solidFill>
                <a:latin typeface="Arial"/>
                <a:ea typeface="Times New Roman"/>
                <a:cs typeface="Times New Roman"/>
              </a:rPr>
              <a:t> Offices LP) – profit share as per below:</a:t>
            </a:r>
          </a:p>
          <a:p>
            <a:pPr marL="628650" lvl="1" indent="-171450">
              <a:lnSpc>
                <a:spcPct val="115000"/>
              </a:lnSpc>
              <a:spcAft>
                <a:spcPts val="0"/>
              </a:spcAft>
              <a:buFont typeface="Courier New" panose="02070309020205020404" pitchFamily="49" charset="0"/>
              <a:buChar char="o"/>
            </a:pPr>
            <a:r>
              <a:rPr lang="en-GB" sz="1100">
                <a:solidFill>
                  <a:srgbClr val="590590"/>
                </a:solidFill>
                <a:latin typeface="Arial"/>
                <a:ea typeface="Times New Roman"/>
                <a:cs typeface="Times New Roman"/>
              </a:rPr>
              <a:t>≤ IRR 7.5% p.a.: 10% of profits up to threshold;</a:t>
            </a:r>
          </a:p>
          <a:p>
            <a:pPr marL="628650" lvl="1" indent="-171450">
              <a:lnSpc>
                <a:spcPct val="115000"/>
              </a:lnSpc>
              <a:spcAft>
                <a:spcPts val="0"/>
              </a:spcAft>
              <a:buFont typeface="Courier New" panose="02070309020205020404" pitchFamily="49" charset="0"/>
              <a:buChar char="o"/>
            </a:pPr>
            <a:r>
              <a:rPr lang="en-GB" sz="1100">
                <a:solidFill>
                  <a:srgbClr val="590590"/>
                </a:solidFill>
                <a:latin typeface="Arial"/>
                <a:ea typeface="Times New Roman"/>
                <a:cs typeface="Times New Roman"/>
              </a:rPr>
              <a:t>IRR 7.5%-15% p.a.: 25% of profits in the band;</a:t>
            </a:r>
          </a:p>
          <a:p>
            <a:pPr marL="628650" lvl="1" indent="-171450">
              <a:lnSpc>
                <a:spcPct val="115000"/>
              </a:lnSpc>
              <a:spcAft>
                <a:spcPts val="0"/>
              </a:spcAft>
              <a:buFont typeface="Courier New" panose="02070309020205020404" pitchFamily="49" charset="0"/>
              <a:buChar char="o"/>
            </a:pPr>
            <a:r>
              <a:rPr lang="en-GB" sz="1100">
                <a:solidFill>
                  <a:srgbClr val="590590"/>
                </a:solidFill>
                <a:latin typeface="Arial"/>
                <a:ea typeface="Times New Roman"/>
                <a:cs typeface="Times New Roman"/>
              </a:rPr>
              <a:t>≥ IRR 15% p.a.: 20% of profits above the threshold;</a:t>
            </a:r>
          </a:p>
          <a:p>
            <a:pPr marL="628650" lvl="1" indent="-171450">
              <a:lnSpc>
                <a:spcPct val="115000"/>
              </a:lnSpc>
              <a:spcAft>
                <a:spcPts val="0"/>
              </a:spcAft>
              <a:buFont typeface="Courier New" panose="02070309020205020404" pitchFamily="49" charset="0"/>
              <a:buChar char="o"/>
            </a:pPr>
            <a:r>
              <a:rPr lang="en-GB" sz="1100" i="1">
                <a:solidFill>
                  <a:srgbClr val="590590"/>
                </a:solidFill>
                <a:latin typeface="Arial"/>
                <a:ea typeface="Times New Roman"/>
                <a:cs typeface="Times New Roman"/>
              </a:rPr>
              <a:t>Payment: </a:t>
            </a:r>
            <a:r>
              <a:rPr lang="en-GB" sz="1100">
                <a:solidFill>
                  <a:srgbClr val="590590"/>
                </a:solidFill>
                <a:latin typeface="Arial"/>
                <a:ea typeface="Times New Roman"/>
                <a:cs typeface="Times New Roman"/>
              </a:rPr>
              <a:t>annual, equivalent to 10% of total profits (adjusted if necessary for any overpayments made in prior years).</a:t>
            </a:r>
          </a:p>
        </p:txBody>
      </p:sp>
      <p:sp>
        <p:nvSpPr>
          <p:cNvPr id="8" name="Text Box 9"/>
          <p:cNvSpPr txBox="1">
            <a:spLocks noChangeArrowheads="1"/>
          </p:cNvSpPr>
          <p:nvPr/>
        </p:nvSpPr>
        <p:spPr bwMode="auto">
          <a:xfrm>
            <a:off x="3756495" y="2120112"/>
            <a:ext cx="2582325" cy="3842514"/>
          </a:xfrm>
          <a:prstGeom prst="rect">
            <a:avLst/>
          </a:prstGeom>
          <a:solidFill>
            <a:schemeClr val="bg1">
              <a:lumMod val="85000"/>
              <a:lumOff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0"/>
              </a:spcAft>
            </a:pPr>
            <a:r>
              <a:rPr lang="en-GB" sz="1100" b="1">
                <a:solidFill>
                  <a:srgbClr val="590590"/>
                </a:solidFill>
                <a:latin typeface="Arial"/>
                <a:ea typeface="Times New Roman"/>
                <a:cs typeface="Times New Roman"/>
              </a:rPr>
              <a:t>Typical fees in Poland &amp; Romania:</a:t>
            </a:r>
          </a:p>
          <a:p>
            <a:pPr>
              <a:lnSpc>
                <a:spcPct val="115000"/>
              </a:lnSpc>
              <a:spcAft>
                <a:spcPts val="0"/>
              </a:spcAft>
            </a:pPr>
            <a:endParaRPr lang="en-GB" sz="1100">
              <a:solidFill>
                <a:srgbClr val="590590"/>
              </a:solidFill>
              <a:latin typeface="Arial"/>
              <a:ea typeface="Times New Roman"/>
              <a:cs typeface="Times New Roman"/>
            </a:endParaRPr>
          </a:p>
          <a:p>
            <a:pPr marL="171450" indent="-171450">
              <a:lnSpc>
                <a:spcPct val="115000"/>
              </a:lnSpc>
              <a:spcAft>
                <a:spcPts val="1000"/>
              </a:spcAft>
              <a:buFont typeface="Arial" panose="020B0604020202020204" pitchFamily="34" charset="0"/>
              <a:buChar char="•"/>
            </a:pPr>
            <a:r>
              <a:rPr lang="en-GB" sz="1100">
                <a:solidFill>
                  <a:srgbClr val="590590"/>
                </a:solidFill>
                <a:latin typeface="Arial"/>
                <a:ea typeface="Times New Roman"/>
                <a:cs typeface="Times New Roman"/>
              </a:rPr>
              <a:t>Management: 1% of GAV p.a.;</a:t>
            </a:r>
          </a:p>
          <a:p>
            <a:pPr marL="171450" indent="-171450">
              <a:lnSpc>
                <a:spcPct val="115000"/>
              </a:lnSpc>
              <a:spcAft>
                <a:spcPts val="1000"/>
              </a:spcAft>
              <a:buFont typeface="Arial" panose="020B0604020202020204" pitchFamily="34" charset="0"/>
              <a:buChar char="•"/>
            </a:pPr>
            <a:r>
              <a:rPr lang="en-GB" sz="1100">
                <a:solidFill>
                  <a:srgbClr val="590590"/>
                </a:solidFill>
                <a:latin typeface="Arial"/>
                <a:ea typeface="Times New Roman"/>
                <a:cs typeface="Times New Roman"/>
              </a:rPr>
              <a:t>Outperformance: 20% of excess returns &gt;IRR of 15% p.a.</a:t>
            </a:r>
          </a:p>
          <a:p>
            <a:pPr marL="171450" indent="-171450">
              <a:lnSpc>
                <a:spcPct val="115000"/>
              </a:lnSpc>
              <a:spcAft>
                <a:spcPts val="1000"/>
              </a:spcAft>
              <a:buFont typeface="Arial" panose="020B0604020202020204" pitchFamily="34" charset="0"/>
              <a:buChar char="•"/>
            </a:pPr>
            <a:endParaRPr lang="en-GB" sz="1100">
              <a:solidFill>
                <a:srgbClr val="590590"/>
              </a:solidFill>
              <a:latin typeface="Arial"/>
              <a:ea typeface="Times New Roman"/>
              <a:cs typeface="Times New Roman"/>
            </a:endParaRPr>
          </a:p>
          <a:p>
            <a:pPr>
              <a:lnSpc>
                <a:spcPct val="115000"/>
              </a:lnSpc>
              <a:spcAft>
                <a:spcPts val="1000"/>
              </a:spcAft>
            </a:pPr>
            <a:endParaRPr lang="en-GB" sz="1100">
              <a:solidFill>
                <a:srgbClr val="590590"/>
              </a:solidFill>
              <a:latin typeface="Arial"/>
              <a:ea typeface="Times New Roman"/>
              <a:cs typeface="Times New Roman"/>
            </a:endParaRPr>
          </a:p>
        </p:txBody>
      </p:sp>
      <p:sp>
        <p:nvSpPr>
          <p:cNvPr id="9"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21</a:t>
            </a:fld>
            <a:endParaRPr lang="en-US"/>
          </a:p>
        </p:txBody>
      </p:sp>
      <p:sp>
        <p:nvSpPr>
          <p:cNvPr id="16" name="Text Box 9"/>
          <p:cNvSpPr txBox="1">
            <a:spLocks noChangeArrowheads="1"/>
          </p:cNvSpPr>
          <p:nvPr/>
        </p:nvSpPr>
        <p:spPr bwMode="auto">
          <a:xfrm>
            <a:off x="6499011" y="2120112"/>
            <a:ext cx="2768600" cy="3842514"/>
          </a:xfrm>
          <a:prstGeom prst="rect">
            <a:avLst/>
          </a:prstGeom>
          <a:solidFill>
            <a:schemeClr val="bg1">
              <a:lumMod val="85000"/>
              <a:lumOff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0"/>
              </a:spcAft>
            </a:pPr>
            <a:r>
              <a:rPr lang="en-GB" sz="1100" b="1">
                <a:solidFill>
                  <a:srgbClr val="590590"/>
                </a:solidFill>
                <a:latin typeface="Arial"/>
                <a:ea typeface="Times New Roman"/>
                <a:cs typeface="Times New Roman"/>
              </a:rPr>
              <a:t>Selection of clients:</a:t>
            </a:r>
          </a:p>
          <a:p>
            <a:pPr>
              <a:lnSpc>
                <a:spcPct val="115000"/>
              </a:lnSpc>
              <a:spcAft>
                <a:spcPts val="0"/>
              </a:spcAft>
            </a:pPr>
            <a:endParaRPr lang="en-GB" sz="1100">
              <a:solidFill>
                <a:srgbClr val="590590"/>
              </a:solidFill>
              <a:latin typeface="Arial"/>
              <a:ea typeface="Times New Roman"/>
              <a:cs typeface="Times New Roman"/>
            </a:endParaRPr>
          </a:p>
          <a:p>
            <a:pPr>
              <a:lnSpc>
                <a:spcPct val="115000"/>
              </a:lnSpc>
              <a:spcAft>
                <a:spcPts val="1000"/>
              </a:spcAft>
            </a:pPr>
            <a:endParaRPr lang="en-GB" sz="1100">
              <a:solidFill>
                <a:srgbClr val="590590"/>
              </a:solidFill>
              <a:latin typeface="Arial"/>
              <a:ea typeface="Times New Roman"/>
              <a:cs typeface="Times New Roman"/>
            </a:endParaRPr>
          </a:p>
          <a:p>
            <a:pPr>
              <a:lnSpc>
                <a:spcPct val="115000"/>
              </a:lnSpc>
              <a:spcAft>
                <a:spcPts val="1000"/>
              </a:spcAft>
            </a:pPr>
            <a:endParaRPr lang="en-GB" sz="1100">
              <a:solidFill>
                <a:srgbClr val="590590"/>
              </a:solidFill>
              <a:latin typeface="Arial"/>
              <a:ea typeface="Times New Roman"/>
              <a:cs typeface="Times New Roman"/>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8854" y="3276879"/>
            <a:ext cx="697505" cy="803149"/>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0490" y="2419415"/>
            <a:ext cx="765869" cy="765869"/>
          </a:xfrm>
          <a:prstGeom prst="rect">
            <a:avLst/>
          </a:prstGeom>
        </p:spPr>
      </p:pic>
      <p:pic>
        <p:nvPicPr>
          <p:cNvPr id="19" name="Picture 18"/>
          <p:cNvPicPr>
            <a:picLocks noChangeAspect="1"/>
          </p:cNvPicPr>
          <p:nvPr/>
        </p:nvPicPr>
        <p:blipFill>
          <a:blip r:embed="rId5"/>
          <a:stretch>
            <a:fillRect/>
          </a:stretch>
        </p:blipFill>
        <p:spPr>
          <a:xfrm>
            <a:off x="6781117" y="5352549"/>
            <a:ext cx="2155242" cy="431048"/>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6523" y="4125367"/>
            <a:ext cx="641681" cy="764402"/>
          </a:xfrm>
          <a:prstGeom prst="rect">
            <a:avLst/>
          </a:prstGeom>
        </p:spPr>
      </p:pic>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38978" t="5844" r="38737" b="5741"/>
          <a:stretch/>
        </p:blipFill>
        <p:spPr>
          <a:xfrm>
            <a:off x="6781117" y="2431787"/>
            <a:ext cx="1074431" cy="1284218"/>
          </a:xfrm>
          <a:prstGeom prst="rect">
            <a:avLst/>
          </a:prstGeom>
        </p:spPr>
      </p:pic>
      <p:sp>
        <p:nvSpPr>
          <p:cNvPr id="15" name="Rectangle 1">
            <a:extLst>
              <a:ext uri="{FF2B5EF4-FFF2-40B4-BE49-F238E27FC236}">
                <a16:creationId xmlns:a16="http://schemas.microsoft.com/office/drawing/2014/main" id="{83098500-0C1D-49FD-832B-AFAC429B6050}"/>
              </a:ext>
            </a:extLst>
          </p:cNvPr>
          <p:cNvSpPr>
            <a:spLocks/>
          </p:cNvSpPr>
          <p:nvPr/>
        </p:nvSpPr>
        <p:spPr bwMode="auto">
          <a:xfrm>
            <a:off x="3748904" y="1003205"/>
            <a:ext cx="5534025"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r>
              <a:rPr lang="en-US" sz="1800">
                <a:solidFill>
                  <a:schemeClr val="bg1"/>
                </a:solidFill>
                <a:cs typeface="Arial" pitchFamily="34" charset="0"/>
                <a:sym typeface="Arial" pitchFamily="34" charset="0"/>
              </a:rPr>
              <a:t>First Property Group plc</a:t>
            </a:r>
            <a:endParaRPr lang="en-US" sz="1800">
              <a:solidFill>
                <a:srgbClr val="FFFFFF"/>
              </a:solidFill>
              <a:cs typeface="Arial" pitchFamily="34" charset="0"/>
              <a:sym typeface="Arial" pitchFamily="34" charset="0"/>
            </a:endParaRPr>
          </a:p>
          <a:p>
            <a:pPr algn="r" defTabSz="673100"/>
            <a:r>
              <a:rPr lang="en-US" sz="1800">
                <a:solidFill>
                  <a:srgbClr val="F58B00"/>
                </a:solidFill>
                <a:cs typeface="Arial" pitchFamily="34" charset="0"/>
                <a:sym typeface="Arial" pitchFamily="34" charset="0"/>
              </a:rPr>
              <a:t>Typical Fund Management Fees / Selection of Clients</a:t>
            </a:r>
          </a:p>
        </p:txBody>
      </p:sp>
      <p:pic>
        <p:nvPicPr>
          <p:cNvPr id="2" name="Picture 1">
            <a:extLst>
              <a:ext uri="{FF2B5EF4-FFF2-40B4-BE49-F238E27FC236}">
                <a16:creationId xmlns:a16="http://schemas.microsoft.com/office/drawing/2014/main" id="{70413FFA-2411-4EBE-9976-7E8562B6CECE}"/>
              </a:ext>
            </a:extLst>
          </p:cNvPr>
          <p:cNvPicPr>
            <a:picLocks noChangeAspect="1"/>
          </p:cNvPicPr>
          <p:nvPr/>
        </p:nvPicPr>
        <p:blipFill>
          <a:blip r:embed="rId8"/>
          <a:stretch>
            <a:fillRect/>
          </a:stretch>
        </p:blipFill>
        <p:spPr>
          <a:xfrm>
            <a:off x="6782809" y="4299344"/>
            <a:ext cx="1395836" cy="320146"/>
          </a:xfrm>
          <a:prstGeom prst="rect">
            <a:avLst/>
          </a:prstGeom>
        </p:spPr>
      </p:pic>
      <p:pic>
        <p:nvPicPr>
          <p:cNvPr id="3" name="Picture 2">
            <a:extLst>
              <a:ext uri="{FF2B5EF4-FFF2-40B4-BE49-F238E27FC236}">
                <a16:creationId xmlns:a16="http://schemas.microsoft.com/office/drawing/2014/main" id="{7980BA97-1FAA-49B0-8FAC-F33602FDF239}"/>
              </a:ext>
            </a:extLst>
          </p:cNvPr>
          <p:cNvPicPr>
            <a:picLocks noChangeAspect="1"/>
          </p:cNvPicPr>
          <p:nvPr/>
        </p:nvPicPr>
        <p:blipFill>
          <a:blip r:embed="rId9"/>
          <a:stretch>
            <a:fillRect/>
          </a:stretch>
        </p:blipFill>
        <p:spPr>
          <a:xfrm>
            <a:off x="6790273" y="3800389"/>
            <a:ext cx="1395835" cy="440790"/>
          </a:xfrm>
          <a:prstGeom prst="rect">
            <a:avLst/>
          </a:prstGeom>
        </p:spPr>
      </p:pic>
      <p:pic>
        <p:nvPicPr>
          <p:cNvPr id="4" name="Picture 3">
            <a:extLst>
              <a:ext uri="{FF2B5EF4-FFF2-40B4-BE49-F238E27FC236}">
                <a16:creationId xmlns:a16="http://schemas.microsoft.com/office/drawing/2014/main" id="{B4BF0B5A-0158-CC6C-DABE-2D183BDC5440}"/>
              </a:ext>
            </a:extLst>
          </p:cNvPr>
          <p:cNvPicPr>
            <a:picLocks noChangeAspect="1"/>
          </p:cNvPicPr>
          <p:nvPr/>
        </p:nvPicPr>
        <p:blipFill>
          <a:blip r:embed="rId10"/>
          <a:stretch>
            <a:fillRect/>
          </a:stretch>
        </p:blipFill>
        <p:spPr>
          <a:xfrm>
            <a:off x="6786471" y="4715194"/>
            <a:ext cx="1457325" cy="523875"/>
          </a:xfrm>
          <a:prstGeom prst="rect">
            <a:avLst/>
          </a:prstGeom>
        </p:spPr>
      </p:pic>
    </p:spTree>
    <p:extLst>
      <p:ext uri="{BB962C8B-B14F-4D97-AF65-F5344CB8AC3E}">
        <p14:creationId xmlns:p14="http://schemas.microsoft.com/office/powerpoint/2010/main" val="212786158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22</a:t>
            </a:fld>
            <a:endParaRPr lang="en-US"/>
          </a:p>
        </p:txBody>
      </p:sp>
      <p:sp>
        <p:nvSpPr>
          <p:cNvPr id="9" name="Text Box 79"/>
          <p:cNvSpPr txBox="1">
            <a:spLocks noChangeArrowheads="1"/>
          </p:cNvSpPr>
          <p:nvPr/>
        </p:nvSpPr>
        <p:spPr bwMode="auto">
          <a:xfrm>
            <a:off x="8283921" y="2157983"/>
            <a:ext cx="1306167" cy="2567925"/>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ctr" anchorCtr="0" upright="1">
            <a:noAutofit/>
          </a:bodyPr>
          <a:lstStyle/>
          <a:p>
            <a:pPr>
              <a:lnSpc>
                <a:spcPct val="115000"/>
              </a:lnSpc>
              <a:spcAft>
                <a:spcPts val="1200"/>
              </a:spcAft>
            </a:pPr>
            <a:r>
              <a:rPr lang="en-GB" sz="1100">
                <a:solidFill>
                  <a:schemeClr val="tx1">
                    <a:lumMod val="65000"/>
                    <a:lumOff val="35000"/>
                  </a:schemeClr>
                </a:solidFill>
                <a:latin typeface="Arial"/>
                <a:ea typeface="Times New Roman"/>
                <a:cs typeface="Times New Roman"/>
              </a:rPr>
              <a:t>Annualised fee income: </a:t>
            </a:r>
            <a:br>
              <a:rPr lang="en-GB" sz="1100">
                <a:solidFill>
                  <a:schemeClr val="tx1">
                    <a:lumMod val="65000"/>
                    <a:lumOff val="35000"/>
                  </a:schemeClr>
                </a:solidFill>
                <a:latin typeface="Arial"/>
                <a:ea typeface="Times New Roman"/>
                <a:cs typeface="Times New Roman"/>
              </a:rPr>
            </a:br>
            <a:r>
              <a:rPr lang="en-GB" sz="1100" b="1">
                <a:solidFill>
                  <a:schemeClr val="tx1">
                    <a:lumMod val="65000"/>
                    <a:lumOff val="35000"/>
                  </a:schemeClr>
                </a:solidFill>
                <a:latin typeface="Arial"/>
                <a:ea typeface="Times New Roman"/>
                <a:cs typeface="Times New Roman"/>
              </a:rPr>
              <a:t>£1.19m</a:t>
            </a:r>
            <a:br>
              <a:rPr lang="en-GB" sz="1100" b="1">
                <a:solidFill>
                  <a:schemeClr val="tx1">
                    <a:lumMod val="65000"/>
                    <a:lumOff val="35000"/>
                  </a:schemeClr>
                </a:solidFill>
                <a:latin typeface="Arial"/>
                <a:ea typeface="Times New Roman"/>
                <a:cs typeface="Times New Roman"/>
              </a:rPr>
            </a:br>
            <a:r>
              <a:rPr lang="en-GB" sz="1100">
                <a:solidFill>
                  <a:schemeClr val="tx1">
                    <a:lumMod val="65000"/>
                    <a:lumOff val="35000"/>
                  </a:schemeClr>
                </a:solidFill>
                <a:latin typeface="Arial"/>
                <a:ea typeface="Times New Roman"/>
                <a:cs typeface="Times New Roman"/>
              </a:rPr>
              <a:t>(31 Mar 2024: £1.83m)</a:t>
            </a:r>
          </a:p>
        </p:txBody>
      </p:sp>
      <p:sp>
        <p:nvSpPr>
          <p:cNvPr id="8" name="Rectangle 1">
            <a:extLst>
              <a:ext uri="{FF2B5EF4-FFF2-40B4-BE49-F238E27FC236}">
                <a16:creationId xmlns:a16="http://schemas.microsoft.com/office/drawing/2014/main" id="{224BFFF5-BB8A-4F29-9950-B12F899B553A}"/>
              </a:ext>
            </a:extLst>
          </p:cNvPr>
          <p:cNvSpPr>
            <a:spLocks/>
          </p:cNvSpPr>
          <p:nvPr/>
        </p:nvSpPr>
        <p:spPr bwMode="auto">
          <a:xfrm>
            <a:off x="3748904" y="1003205"/>
            <a:ext cx="5534025"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r>
              <a:rPr lang="en-US" sz="1800">
                <a:solidFill>
                  <a:schemeClr val="bg1"/>
                </a:solidFill>
                <a:cs typeface="Arial" pitchFamily="34" charset="0"/>
                <a:sym typeface="Arial" pitchFamily="34" charset="0"/>
              </a:rPr>
              <a:t>Segmental Analysis: </a:t>
            </a:r>
            <a:r>
              <a:rPr lang="en-US" sz="1800" b="1">
                <a:solidFill>
                  <a:schemeClr val="bg1"/>
                </a:solidFill>
                <a:cs typeface="Arial" pitchFamily="34" charset="0"/>
                <a:sym typeface="Arial" pitchFamily="34" charset="0"/>
              </a:rPr>
              <a:t>Fund Management</a:t>
            </a:r>
          </a:p>
          <a:p>
            <a:pPr algn="r" defTabSz="673100">
              <a:lnSpc>
                <a:spcPct val="120000"/>
              </a:lnSpc>
            </a:pPr>
            <a:r>
              <a:rPr lang="en-US" sz="1800">
                <a:solidFill>
                  <a:schemeClr val="bg1"/>
                </a:solidFill>
                <a:cs typeface="Arial" pitchFamily="34" charset="0"/>
                <a:sym typeface="Arial" pitchFamily="34" charset="0"/>
              </a:rPr>
              <a:t> </a:t>
            </a:r>
            <a:r>
              <a:rPr lang="en-US" sz="1800">
                <a:solidFill>
                  <a:srgbClr val="F68B1F"/>
                </a:solidFill>
                <a:cs typeface="Arial" pitchFamily="34" charset="0"/>
                <a:sym typeface="Arial" pitchFamily="34" charset="0"/>
              </a:rPr>
              <a:t>Revenue and AUM</a:t>
            </a:r>
          </a:p>
        </p:txBody>
      </p:sp>
      <p:graphicFrame>
        <p:nvGraphicFramePr>
          <p:cNvPr id="2" name="Chart 1">
            <a:extLst>
              <a:ext uri="{FF2B5EF4-FFF2-40B4-BE49-F238E27FC236}">
                <a16:creationId xmlns:a16="http://schemas.microsoft.com/office/drawing/2014/main" id="{28563893-4019-4748-AC8B-B9EE92BEAD41}"/>
              </a:ext>
            </a:extLst>
          </p:cNvPr>
          <p:cNvGraphicFramePr>
            <a:graphicFrameLocks/>
          </p:cNvGraphicFramePr>
          <p:nvPr>
            <p:extLst>
              <p:ext uri="{D42A27DB-BD31-4B8C-83A1-F6EECF244321}">
                <p14:modId xmlns:p14="http://schemas.microsoft.com/office/powerpoint/2010/main" val="3304551970"/>
              </p:ext>
            </p:extLst>
          </p:nvPr>
        </p:nvGraphicFramePr>
        <p:xfrm>
          <a:off x="315911" y="1895223"/>
          <a:ext cx="7786939" cy="39595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0699867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23</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3282561954"/>
              </p:ext>
            </p:extLst>
          </p:nvPr>
        </p:nvGraphicFramePr>
        <p:xfrm>
          <a:off x="754484" y="1910423"/>
          <a:ext cx="8528447" cy="4049422"/>
        </p:xfrm>
        <a:graphic>
          <a:graphicData uri="http://schemas.openxmlformats.org/drawingml/2006/table">
            <a:tbl>
              <a:tblPr firstRow="1" firstCol="1" bandRow="1"/>
              <a:tblGrid>
                <a:gridCol w="2207013">
                  <a:extLst>
                    <a:ext uri="{9D8B030D-6E8A-4147-A177-3AD203B41FA5}">
                      <a16:colId xmlns:a16="http://schemas.microsoft.com/office/drawing/2014/main" val="20000"/>
                    </a:ext>
                  </a:extLst>
                </a:gridCol>
                <a:gridCol w="1155985">
                  <a:extLst>
                    <a:ext uri="{9D8B030D-6E8A-4147-A177-3AD203B41FA5}">
                      <a16:colId xmlns:a16="http://schemas.microsoft.com/office/drawing/2014/main" val="20001"/>
                    </a:ext>
                  </a:extLst>
                </a:gridCol>
                <a:gridCol w="1155985">
                  <a:extLst>
                    <a:ext uri="{9D8B030D-6E8A-4147-A177-3AD203B41FA5}">
                      <a16:colId xmlns:a16="http://schemas.microsoft.com/office/drawing/2014/main" val="20002"/>
                    </a:ext>
                  </a:extLst>
                </a:gridCol>
                <a:gridCol w="1613560">
                  <a:extLst>
                    <a:ext uri="{9D8B030D-6E8A-4147-A177-3AD203B41FA5}">
                      <a16:colId xmlns:a16="http://schemas.microsoft.com/office/drawing/2014/main" val="20003"/>
                    </a:ext>
                  </a:extLst>
                </a:gridCol>
                <a:gridCol w="2395904">
                  <a:extLst>
                    <a:ext uri="{9D8B030D-6E8A-4147-A177-3AD203B41FA5}">
                      <a16:colId xmlns:a16="http://schemas.microsoft.com/office/drawing/2014/main" val="20004"/>
                    </a:ext>
                  </a:extLst>
                </a:gridCol>
              </a:tblGrid>
              <a:tr h="560623">
                <a:tc>
                  <a:txBody>
                    <a:bodyPr/>
                    <a:lstStyle/>
                    <a:p>
                      <a:pPr algn="l" fontAlgn="ctr"/>
                      <a:r>
                        <a:rPr lang="en-GB" sz="1050" b="1" i="0" u="none" strike="noStrike" kern="1200">
                          <a:solidFill>
                            <a:srgbClr val="595959"/>
                          </a:solidFill>
                          <a:effectLst/>
                          <a:latin typeface="Arial" panose="020B0604020202020204" pitchFamily="34" charset="0"/>
                          <a:ea typeface="+mn-ea"/>
                          <a:cs typeface="Arial" panose="020B0604020202020204" pitchFamily="34" charset="0"/>
                        </a:rPr>
                        <a:t>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gridSpan="4">
                  <a:txBody>
                    <a:bodyPr/>
                    <a:lstStyle/>
                    <a:p>
                      <a:pPr algn="ctr" rtl="0" fontAlgn="ctr"/>
                      <a:r>
                        <a:rPr lang="en-GB" sz="1050" b="1" i="0" u="none" strike="noStrike" kern="1200">
                          <a:solidFill>
                            <a:srgbClr val="595959"/>
                          </a:solidFill>
                          <a:effectLst/>
                          <a:latin typeface="Arial" panose="020B0604020202020204" pitchFamily="34" charset="0"/>
                          <a:ea typeface="+mn-ea"/>
                          <a:cs typeface="Arial" panose="020B0604020202020204" pitchFamily="34" charset="0"/>
                        </a:rPr>
                        <a:t>Funds managed for third parties (including funds in which the Group is a minority shareholder)</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75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243373">
                <a:tc rowSpan="2">
                  <a:txBody>
                    <a:bodyPr/>
                    <a:lstStyle/>
                    <a:p>
                      <a:pPr algn="l" rtl="0" fontAlgn="ctr"/>
                      <a:r>
                        <a:rPr lang="en-GB" sz="1050" b="1" i="0" u="none" strike="noStrike" kern="1200">
                          <a:solidFill>
                            <a:srgbClr val="595959"/>
                          </a:solidFill>
                          <a:effectLst/>
                          <a:latin typeface="Arial" panose="020B0604020202020204" pitchFamily="34" charset="0"/>
                          <a:ea typeface="+mn-ea"/>
                          <a:cs typeface="Arial" panose="020B0604020202020204" pitchFamily="34" charset="0"/>
                        </a:rPr>
                        <a:t>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en-GB" sz="1050" b="1" i="0" u="none" strike="noStrike" kern="1200">
                          <a:solidFill>
                            <a:srgbClr val="595959"/>
                          </a:solidFill>
                          <a:effectLst/>
                          <a:latin typeface="Arial" panose="020B0604020202020204" pitchFamily="34" charset="0"/>
                          <a:ea typeface="+mn-ea"/>
                          <a:cs typeface="Arial" panose="020B0604020202020204" pitchFamily="34" charset="0"/>
                        </a:rPr>
                        <a:t>UK</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2F2F2"/>
                    </a:solidFill>
                  </a:tcPr>
                </a:tc>
                <a:tc>
                  <a:txBody>
                    <a:bodyPr/>
                    <a:lstStyle/>
                    <a:p>
                      <a:pPr algn="ctr" rtl="0" fontAlgn="ctr"/>
                      <a:r>
                        <a:rPr lang="en-GB" sz="1050" b="1" i="0" u="none" strike="noStrike" kern="1200">
                          <a:solidFill>
                            <a:srgbClr val="595959"/>
                          </a:solidFill>
                          <a:effectLst/>
                          <a:latin typeface="Arial" panose="020B0604020202020204" pitchFamily="34" charset="0"/>
                          <a:ea typeface="+mn-ea"/>
                          <a:cs typeface="Arial" panose="020B0604020202020204" pitchFamily="34" charset="0"/>
                        </a:rPr>
                        <a:t>CEE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2F2F2"/>
                    </a:solidFill>
                  </a:tcPr>
                </a:tc>
                <a:tc>
                  <a:txBody>
                    <a:bodyPr/>
                    <a:lstStyle/>
                    <a:p>
                      <a:pPr algn="ctr" rtl="0" fontAlgn="ctr"/>
                      <a:r>
                        <a:rPr lang="en-GB" sz="1050" b="1" i="0" u="none" strike="noStrike" kern="1200">
                          <a:solidFill>
                            <a:srgbClr val="595959"/>
                          </a:solidFill>
                          <a:effectLst/>
                          <a:latin typeface="Arial" panose="020B0604020202020204" pitchFamily="34" charset="0"/>
                          <a:ea typeface="+mn-ea"/>
                          <a:cs typeface="Arial" panose="020B0604020202020204" pitchFamily="34" charset="0"/>
                        </a:rPr>
                        <a:t>Total</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2F2F2"/>
                    </a:solidFill>
                  </a:tcPr>
                </a:tc>
                <a:tc rowSpan="2">
                  <a:txBody>
                    <a:bodyPr/>
                    <a:lstStyle/>
                    <a:p>
                      <a:pPr algn="ctr" rtl="0" fontAlgn="ctr"/>
                      <a:r>
                        <a:rPr lang="en-GB" sz="1050" b="1" i="0" u="none" strike="noStrike" kern="1200">
                          <a:solidFill>
                            <a:srgbClr val="595959"/>
                          </a:solidFill>
                          <a:effectLst/>
                          <a:latin typeface="Arial" panose="020B0604020202020204" pitchFamily="34" charset="0"/>
                          <a:ea typeface="+mn-ea"/>
                          <a:cs typeface="Arial" panose="020B0604020202020204" pitchFamily="34" charset="0"/>
                        </a:rPr>
                        <a:t>No. of prop’s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0001"/>
                  </a:ext>
                </a:extLst>
              </a:tr>
              <a:tr h="257688">
                <a:tc vMerge="1">
                  <a:txBody>
                    <a:bodyPr/>
                    <a:lstStyle/>
                    <a:p>
                      <a:endParaRPr lang="en-GB"/>
                    </a:p>
                  </a:txBody>
                  <a:tcPr/>
                </a:tc>
                <a:tc>
                  <a:txBody>
                    <a:bodyPr/>
                    <a:lstStyle/>
                    <a:p>
                      <a:pPr algn="ctr" rtl="0" fontAlgn="ctr"/>
                      <a:r>
                        <a:rPr lang="en-GB" sz="1050" b="1" i="0" u="none" strike="noStrike" kern="1200">
                          <a:solidFill>
                            <a:srgbClr val="595959"/>
                          </a:solidFill>
                          <a:effectLst/>
                          <a:latin typeface="Arial" panose="020B0604020202020204" pitchFamily="34" charset="0"/>
                          <a:ea typeface="+mn-ea"/>
                          <a:cs typeface="Arial" panose="020B0604020202020204" pitchFamily="34" charset="0"/>
                        </a:rPr>
                        <a:t>£m.</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n-GB" sz="1050" b="1" i="0" u="none" strike="noStrike" kern="1200">
                          <a:solidFill>
                            <a:srgbClr val="595959"/>
                          </a:solidFill>
                          <a:effectLst/>
                          <a:latin typeface="Arial" panose="020B0604020202020204" pitchFamily="34" charset="0"/>
                          <a:ea typeface="+mn-ea"/>
                          <a:cs typeface="Arial" panose="020B0604020202020204" pitchFamily="34" charset="0"/>
                        </a:rPr>
                        <a:t>£m.</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n-GB" sz="1050" b="1" i="0" u="none" strike="noStrike" kern="1200">
                          <a:solidFill>
                            <a:srgbClr val="595959"/>
                          </a:solidFill>
                          <a:effectLst/>
                          <a:latin typeface="Arial" panose="020B0604020202020204" pitchFamily="34" charset="0"/>
                          <a:ea typeface="+mn-ea"/>
                          <a:cs typeface="Arial" panose="020B0604020202020204" pitchFamily="34" charset="0"/>
                        </a:rPr>
                        <a:t>£m.</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2F2F2"/>
                    </a:solidFill>
                  </a:tcPr>
                </a:tc>
                <a:tc vMerge="1">
                  <a:txBody>
                    <a:bodyPr/>
                    <a:lstStyle/>
                    <a:p>
                      <a:endParaRPr lang="en-GB"/>
                    </a:p>
                  </a:txBody>
                  <a:tcPr/>
                </a:tc>
                <a:extLst>
                  <a:ext uri="{0D108BD9-81ED-4DB2-BD59-A6C34878D82A}">
                    <a16:rowId xmlns:a16="http://schemas.microsoft.com/office/drawing/2014/main" val="10002"/>
                  </a:ext>
                </a:extLst>
              </a:tr>
              <a:tr h="271701">
                <a:tc gridSpan="5">
                  <a:txBody>
                    <a:bodyPr/>
                    <a:lstStyle/>
                    <a:p>
                      <a:pPr algn="l" rtl="0" fontAlgn="ctr"/>
                      <a:r>
                        <a:rPr lang="en-GB" sz="1050" b="1" i="0" u="none" strike="noStrike" kern="1200">
                          <a:solidFill>
                            <a:srgbClr val="595959"/>
                          </a:solidFill>
                          <a:effectLst/>
                          <a:latin typeface="Arial" panose="020B0604020202020204" pitchFamily="34" charset="0"/>
                          <a:ea typeface="+mn-ea"/>
                          <a:cs typeface="Arial" panose="020B0604020202020204" pitchFamily="34" charset="0"/>
                        </a:rPr>
                        <a:t>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A44E"/>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3"/>
                  </a:ext>
                </a:extLst>
              </a:tr>
              <a:tr h="228616">
                <a:tc>
                  <a:txBody>
                    <a:bodyPr/>
                    <a:lstStyle/>
                    <a:p>
                      <a:pPr algn="ctr">
                        <a:lnSpc>
                          <a:spcPct val="115000"/>
                        </a:lnSpc>
                        <a:spcAft>
                          <a:spcPts val="0"/>
                        </a:spcAft>
                      </a:pPr>
                      <a:r>
                        <a:rPr lang="en-GB" sz="1050" b="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As at  1</a:t>
                      </a:r>
                      <a:r>
                        <a:rPr lang="en-GB" sz="1050" b="0" baseline="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GB" sz="1050" b="1" baseline="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April 2024 </a:t>
                      </a:r>
                      <a:endParaRPr lang="en-GB" sz="105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tc>
                  <a:txBody>
                    <a:bodyPr/>
                    <a:lstStyle/>
                    <a:p>
                      <a:pPr marL="0" algn="ctr" defTabSz="457200" rtl="0" eaLnBrk="1" latinLnBrk="0" hangingPunct="1">
                        <a:lnSpc>
                          <a:spcPct val="115000"/>
                        </a:lnSpc>
                        <a:spcAft>
                          <a:spcPts val="0"/>
                        </a:spcAft>
                      </a:pPr>
                      <a:r>
                        <a:rPr lang="en-GB" sz="1050" kern="1200">
                          <a:solidFill>
                            <a:schemeClr val="tx1">
                              <a:lumMod val="65000"/>
                              <a:lumOff val="35000"/>
                            </a:schemeClr>
                          </a:solidFill>
                          <a:effectLst/>
                          <a:latin typeface="Arial" panose="020B0604020202020204" pitchFamily="34" charset="0"/>
                          <a:ea typeface="MS Mincho" panose="02020609040205080304" pitchFamily="49" charset="-128"/>
                          <a:cs typeface="Arial" panose="020B0604020202020204" pitchFamily="34" charset="0"/>
                        </a:rPr>
                        <a:t>115.0</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457200" rtl="0" eaLnBrk="1" latinLnBrk="0" hangingPunct="1">
                        <a:lnSpc>
                          <a:spcPct val="115000"/>
                        </a:lnSpc>
                        <a:spcAft>
                          <a:spcPts val="0"/>
                        </a:spcAft>
                      </a:pPr>
                      <a:r>
                        <a:rPr lang="en-GB" sz="1050" kern="12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106.8</a:t>
                      </a:r>
                      <a:endParaRPr lang="en-GB" sz="1050" kern="1200">
                        <a:solidFill>
                          <a:schemeClr val="tx1">
                            <a:lumMod val="65000"/>
                            <a:lumOff val="35000"/>
                          </a:schemeClr>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457200" rtl="0" eaLnBrk="1" latinLnBrk="0" hangingPunct="1">
                        <a:lnSpc>
                          <a:spcPct val="115000"/>
                        </a:lnSpc>
                        <a:spcAft>
                          <a:spcPts val="0"/>
                        </a:spcAft>
                      </a:pPr>
                      <a:r>
                        <a:rPr lang="en-GB" sz="1050" kern="12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221.8</a:t>
                      </a:r>
                      <a:endParaRPr lang="en-GB" sz="1050" kern="1200">
                        <a:solidFill>
                          <a:schemeClr val="tx1">
                            <a:lumMod val="65000"/>
                            <a:lumOff val="35000"/>
                          </a:schemeClr>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457200" rtl="0" eaLnBrk="1" latinLnBrk="0" hangingPunct="1">
                        <a:lnSpc>
                          <a:spcPct val="115000"/>
                        </a:lnSpc>
                        <a:spcAft>
                          <a:spcPts val="0"/>
                        </a:spcAft>
                      </a:pPr>
                      <a:r>
                        <a:rPr lang="en-GB" sz="1050" kern="12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35</a:t>
                      </a:r>
                      <a:endParaRPr lang="en-GB" sz="1050" kern="1200">
                        <a:solidFill>
                          <a:schemeClr val="tx1">
                            <a:lumMod val="65000"/>
                            <a:lumOff val="35000"/>
                          </a:schemeClr>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750737975"/>
                  </a:ext>
                </a:extLst>
              </a:tr>
              <a:tr h="257688">
                <a:tc gridSpan="5">
                  <a:txBody>
                    <a:bodyPr/>
                    <a:lstStyle/>
                    <a:p>
                      <a:pPr algn="ctr" rtl="0" fontAlgn="ctr"/>
                      <a:r>
                        <a:rPr lang="en-GB" sz="1050" b="1" i="0" u="none" strike="noStrike" kern="1200">
                          <a:solidFill>
                            <a:schemeClr val="tx1">
                              <a:lumMod val="65000"/>
                              <a:lumOff val="35000"/>
                            </a:schemeClr>
                          </a:solidFill>
                          <a:effectLst/>
                          <a:latin typeface="Arial" panose="020B0604020202020204" pitchFamily="34" charset="0"/>
                          <a:ea typeface="+mn-ea"/>
                          <a:cs typeface="Arial" panose="020B0604020202020204" pitchFamily="34" charset="0"/>
                        </a:rPr>
                        <a:t>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A44E"/>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5"/>
                  </a:ext>
                </a:extLst>
              </a:tr>
              <a:tr h="257688">
                <a:tc>
                  <a:txBody>
                    <a:bodyPr/>
                    <a:lstStyle/>
                    <a:p>
                      <a:pPr algn="ctr">
                        <a:spcAft>
                          <a:spcPts val="0"/>
                        </a:spcAft>
                      </a:pPr>
                      <a:r>
                        <a:rPr lang="en-GB" sz="105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Purchases</a:t>
                      </a:r>
                      <a:endParaRPr lang="en-GB" sz="105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tc>
                  <a:txBody>
                    <a:bodyPr/>
                    <a:lstStyle/>
                    <a:p>
                      <a:pPr marL="0" algn="ctr" defTabSz="457200" rtl="0" eaLnBrk="1" latinLnBrk="0" hangingPunct="1">
                        <a:lnSpc>
                          <a:spcPct val="115000"/>
                        </a:lnSpc>
                        <a:spcAft>
                          <a:spcPts val="0"/>
                        </a:spcAft>
                      </a:pPr>
                      <a:r>
                        <a:rPr lang="en-GB" sz="1050" kern="1200">
                          <a:solidFill>
                            <a:schemeClr val="tx1">
                              <a:lumMod val="65000"/>
                              <a:lumOff val="35000"/>
                            </a:schemeClr>
                          </a:solidFill>
                          <a:effectLst/>
                          <a:latin typeface="Arial" panose="020B0604020202020204" pitchFamily="34" charset="0"/>
                          <a:ea typeface="MS Mincho" panose="02020609040205080304" pitchFamily="49" charset="-128"/>
                          <a:cs typeface="Arial" panose="020B0604020202020204" pitchFamily="34" charset="0"/>
                        </a:rPr>
                        <a:t>6.4</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457200" rtl="0" eaLnBrk="1" latinLnBrk="0" hangingPunct="1">
                        <a:lnSpc>
                          <a:spcPct val="115000"/>
                        </a:lnSpc>
                        <a:spcAft>
                          <a:spcPts val="0"/>
                        </a:spcAft>
                      </a:pPr>
                      <a:r>
                        <a:rPr lang="en-GB" sz="1050" kern="1200">
                          <a:solidFill>
                            <a:schemeClr val="tx1">
                              <a:lumMod val="65000"/>
                              <a:lumOff val="35000"/>
                            </a:schemeClr>
                          </a:solidFill>
                          <a:effectLst/>
                          <a:latin typeface="Arial" panose="020B0604020202020204" pitchFamily="34" charset="0"/>
                          <a:ea typeface="MS Mincho" panose="02020609040205080304" pitchFamily="49" charset="-128"/>
                          <a:cs typeface="Arial" panose="020B0604020202020204" pitchFamily="34" charset="0"/>
                        </a:rPr>
                        <a:t>-</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457200" rtl="0" eaLnBrk="1" latinLnBrk="0" hangingPunct="1">
                        <a:lnSpc>
                          <a:spcPct val="115000"/>
                        </a:lnSpc>
                        <a:spcAft>
                          <a:spcPts val="0"/>
                        </a:spcAft>
                      </a:pPr>
                      <a:r>
                        <a:rPr lang="en-GB" sz="1050" kern="1200">
                          <a:solidFill>
                            <a:schemeClr val="tx1">
                              <a:lumMod val="65000"/>
                              <a:lumOff val="35000"/>
                            </a:schemeClr>
                          </a:solidFill>
                          <a:effectLst/>
                          <a:latin typeface="Arial" panose="020B0604020202020204" pitchFamily="34" charset="0"/>
                          <a:ea typeface="MS Mincho" panose="02020609040205080304" pitchFamily="49" charset="-128"/>
                          <a:cs typeface="Arial" panose="020B0604020202020204" pitchFamily="34" charset="0"/>
                        </a:rPr>
                        <a:t>6.4</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457200" rtl="0" eaLnBrk="1" latinLnBrk="0" hangingPunct="1">
                        <a:lnSpc>
                          <a:spcPct val="115000"/>
                        </a:lnSpc>
                        <a:spcAft>
                          <a:spcPts val="0"/>
                        </a:spcAft>
                      </a:pPr>
                      <a:r>
                        <a:rPr lang="en-GB" sz="1050" kern="1200">
                          <a:solidFill>
                            <a:schemeClr val="tx1">
                              <a:lumMod val="65000"/>
                              <a:lumOff val="35000"/>
                            </a:schemeClr>
                          </a:solidFill>
                          <a:effectLst/>
                          <a:latin typeface="Arial" panose="020B0604020202020204" pitchFamily="34" charset="0"/>
                          <a:ea typeface="MS Mincho" panose="02020609040205080304" pitchFamily="49" charset="-128"/>
                          <a:cs typeface="Arial" panose="020B0604020202020204" pitchFamily="34" charset="0"/>
                        </a:rPr>
                        <a:t>2</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0006"/>
                  </a:ext>
                </a:extLst>
              </a:tr>
              <a:tr h="364203">
                <a:tc>
                  <a:txBody>
                    <a:bodyPr/>
                    <a:lstStyle/>
                    <a:p>
                      <a:pPr algn="ctr">
                        <a:spcAft>
                          <a:spcPts val="0"/>
                        </a:spcAft>
                      </a:pPr>
                      <a:r>
                        <a:rPr lang="en-GB" sz="105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Property sales</a:t>
                      </a:r>
                      <a:endParaRPr lang="en-GB" sz="105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tc>
                  <a:txBody>
                    <a:bodyPr/>
                    <a:lstStyle/>
                    <a:p>
                      <a:pPr marL="0" algn="ctr" defTabSz="457200" rtl="0" eaLnBrk="1" latinLnBrk="0" hangingPunct="1">
                        <a:lnSpc>
                          <a:spcPct val="115000"/>
                        </a:lnSpc>
                        <a:spcAft>
                          <a:spcPts val="0"/>
                        </a:spcAft>
                      </a:pPr>
                      <a:r>
                        <a:rPr lang="en-GB" sz="1050" kern="12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(63.1)</a:t>
                      </a:r>
                      <a:endParaRPr lang="en-GB" sz="1050" kern="1200">
                        <a:solidFill>
                          <a:schemeClr val="tx1">
                            <a:lumMod val="65000"/>
                            <a:lumOff val="35000"/>
                          </a:schemeClr>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457200" rtl="0" eaLnBrk="1" latinLnBrk="0" hangingPunct="1">
                        <a:lnSpc>
                          <a:spcPct val="115000"/>
                        </a:lnSpc>
                        <a:spcAft>
                          <a:spcPts val="0"/>
                        </a:spcAft>
                      </a:pPr>
                      <a:r>
                        <a:rPr lang="en-GB" sz="1050" kern="1200">
                          <a:solidFill>
                            <a:schemeClr val="tx1">
                              <a:lumMod val="65000"/>
                              <a:lumOff val="35000"/>
                            </a:schemeClr>
                          </a:solidFill>
                          <a:effectLst/>
                          <a:latin typeface="Arial" panose="020B0604020202020204" pitchFamily="34" charset="0"/>
                          <a:ea typeface="MS Mincho" panose="02020609040205080304" pitchFamily="49" charset="-128"/>
                          <a:cs typeface="Arial" panose="020B0604020202020204" pitchFamily="34" charset="0"/>
                        </a:rPr>
                        <a:t>-</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457200" rtl="0" eaLnBrk="1" latinLnBrk="0" hangingPunct="1">
                        <a:lnSpc>
                          <a:spcPct val="115000"/>
                        </a:lnSpc>
                        <a:spcAft>
                          <a:spcPts val="0"/>
                        </a:spcAft>
                      </a:pPr>
                      <a:r>
                        <a:rPr lang="en-GB" sz="1050" kern="12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(63.1)</a:t>
                      </a:r>
                      <a:endParaRPr lang="en-GB" sz="1050" kern="1200">
                        <a:solidFill>
                          <a:schemeClr val="tx1">
                            <a:lumMod val="65000"/>
                            <a:lumOff val="35000"/>
                          </a:schemeClr>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457200" rtl="0" eaLnBrk="1" latinLnBrk="0" hangingPunct="1">
                        <a:lnSpc>
                          <a:spcPct val="115000"/>
                        </a:lnSpc>
                        <a:spcAft>
                          <a:spcPts val="0"/>
                        </a:spcAft>
                      </a:pPr>
                      <a:r>
                        <a:rPr lang="en-GB" sz="1050" kern="1200">
                          <a:solidFill>
                            <a:schemeClr val="tx1">
                              <a:lumMod val="65000"/>
                              <a:lumOff val="35000"/>
                            </a:schemeClr>
                          </a:solidFill>
                          <a:effectLst/>
                          <a:latin typeface="Arial" panose="020B0604020202020204" pitchFamily="34" charset="0"/>
                          <a:ea typeface="MS Mincho" panose="02020609040205080304" pitchFamily="49" charset="-128"/>
                          <a:cs typeface="Arial" panose="020B0604020202020204" pitchFamily="34" charset="0"/>
                        </a:rPr>
                        <a:t>(19)</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0008"/>
                  </a:ext>
                </a:extLst>
              </a:tr>
              <a:tr h="353795">
                <a:tc>
                  <a:txBody>
                    <a:bodyPr/>
                    <a:lstStyle/>
                    <a:p>
                      <a:pPr algn="ctr">
                        <a:spcAft>
                          <a:spcPts val="0"/>
                        </a:spcAft>
                      </a:pPr>
                      <a:r>
                        <a:rPr lang="en-GB" sz="105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Capital expenditure</a:t>
                      </a:r>
                      <a:endParaRPr lang="en-GB" sz="105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tc>
                  <a:txBody>
                    <a:bodyPr/>
                    <a:lstStyle/>
                    <a:p>
                      <a:pPr marL="0" algn="ctr" defTabSz="457200" rtl="0" eaLnBrk="1" latinLnBrk="0" hangingPunct="1">
                        <a:lnSpc>
                          <a:spcPct val="115000"/>
                        </a:lnSpc>
                        <a:spcAft>
                          <a:spcPts val="0"/>
                        </a:spcAft>
                      </a:pPr>
                      <a:r>
                        <a:rPr lang="en-GB" sz="1050" kern="1200">
                          <a:solidFill>
                            <a:schemeClr val="tx1">
                              <a:lumMod val="65000"/>
                              <a:lumOff val="35000"/>
                            </a:schemeClr>
                          </a:solidFill>
                          <a:effectLst/>
                          <a:latin typeface="Arial" panose="020B0604020202020204" pitchFamily="34" charset="0"/>
                          <a:ea typeface="MS Mincho" panose="02020609040205080304" pitchFamily="49" charset="-128"/>
                          <a:cs typeface="Arial" panose="020B0604020202020204" pitchFamily="34" charset="0"/>
                        </a:rPr>
                        <a:t>0.2</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457200" rtl="0" eaLnBrk="1" latinLnBrk="0" hangingPunct="1">
                        <a:lnSpc>
                          <a:spcPct val="115000"/>
                        </a:lnSpc>
                        <a:spcAft>
                          <a:spcPts val="0"/>
                        </a:spcAft>
                      </a:pPr>
                      <a:r>
                        <a:rPr lang="en-GB" sz="1050" kern="1200">
                          <a:solidFill>
                            <a:schemeClr val="tx1">
                              <a:lumMod val="65000"/>
                              <a:lumOff val="35000"/>
                            </a:schemeClr>
                          </a:solidFill>
                          <a:effectLst/>
                          <a:latin typeface="Arial" panose="020B0604020202020204" pitchFamily="34" charset="0"/>
                          <a:ea typeface="MS Mincho" panose="02020609040205080304" pitchFamily="49" charset="-128"/>
                          <a:cs typeface="Arial" panose="020B0604020202020204" pitchFamily="34" charset="0"/>
                        </a:rPr>
                        <a:t>0.4</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457200" rtl="0" eaLnBrk="1" latinLnBrk="0" hangingPunct="1">
                        <a:lnSpc>
                          <a:spcPct val="115000"/>
                        </a:lnSpc>
                        <a:spcAft>
                          <a:spcPts val="0"/>
                        </a:spcAft>
                      </a:pPr>
                      <a:r>
                        <a:rPr lang="en-GB" sz="1050" kern="1200">
                          <a:solidFill>
                            <a:schemeClr val="tx1">
                              <a:lumMod val="65000"/>
                              <a:lumOff val="35000"/>
                            </a:schemeClr>
                          </a:solidFill>
                          <a:effectLst/>
                          <a:latin typeface="Arial" panose="020B0604020202020204" pitchFamily="34" charset="0"/>
                          <a:ea typeface="MS Mincho" panose="02020609040205080304" pitchFamily="49" charset="-128"/>
                          <a:cs typeface="Arial" panose="020B0604020202020204" pitchFamily="34" charset="0"/>
                        </a:rPr>
                        <a:t>0.6</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457200" rtl="0" eaLnBrk="1" latinLnBrk="0" hangingPunct="1">
                        <a:lnSpc>
                          <a:spcPct val="115000"/>
                        </a:lnSpc>
                        <a:spcAft>
                          <a:spcPts val="0"/>
                        </a:spcAft>
                      </a:pPr>
                      <a:r>
                        <a:rPr lang="en-GB" sz="1050" kern="12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n-GB" sz="1050" kern="1200">
                        <a:solidFill>
                          <a:schemeClr val="tx1">
                            <a:lumMod val="65000"/>
                            <a:lumOff val="35000"/>
                          </a:schemeClr>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0009"/>
                  </a:ext>
                </a:extLst>
              </a:tr>
              <a:tr h="332985">
                <a:tc>
                  <a:txBody>
                    <a:bodyPr/>
                    <a:lstStyle/>
                    <a:p>
                      <a:pPr algn="ctr">
                        <a:spcAft>
                          <a:spcPts val="0"/>
                        </a:spcAft>
                      </a:pPr>
                      <a:r>
                        <a:rPr lang="en-GB" sz="105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Property revaluation</a:t>
                      </a:r>
                      <a:endParaRPr lang="en-GB" sz="105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tc>
                  <a:txBody>
                    <a:bodyPr/>
                    <a:lstStyle/>
                    <a:p>
                      <a:pPr marL="0" algn="ctr" defTabSz="457200" rtl="0" eaLnBrk="1" latinLnBrk="0" hangingPunct="1">
                        <a:lnSpc>
                          <a:spcPct val="115000"/>
                        </a:lnSpc>
                        <a:spcAft>
                          <a:spcPts val="0"/>
                        </a:spcAft>
                      </a:pPr>
                      <a:r>
                        <a:rPr lang="en-GB" sz="1050" kern="1200">
                          <a:solidFill>
                            <a:schemeClr val="tx1">
                              <a:lumMod val="65000"/>
                              <a:lumOff val="35000"/>
                            </a:schemeClr>
                          </a:solidFill>
                          <a:effectLst/>
                          <a:latin typeface="Arial" panose="020B0604020202020204" pitchFamily="34" charset="0"/>
                          <a:ea typeface="MS Mincho" panose="02020609040205080304" pitchFamily="49" charset="-128"/>
                          <a:cs typeface="Arial" panose="020B0604020202020204" pitchFamily="34" charset="0"/>
                        </a:rPr>
                        <a:t>(1.8)</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457200" rtl="0" eaLnBrk="1" latinLnBrk="0" hangingPunct="1">
                        <a:lnSpc>
                          <a:spcPct val="115000"/>
                        </a:lnSpc>
                        <a:spcAft>
                          <a:spcPts val="0"/>
                        </a:spcAft>
                      </a:pPr>
                      <a:r>
                        <a:rPr lang="en-GB" sz="1050" kern="1200">
                          <a:solidFill>
                            <a:schemeClr val="tx1">
                              <a:lumMod val="65000"/>
                              <a:lumOff val="35000"/>
                            </a:schemeClr>
                          </a:solidFill>
                          <a:effectLst/>
                          <a:latin typeface="Arial" panose="020B0604020202020204" pitchFamily="34" charset="0"/>
                          <a:ea typeface="MS Mincho" panose="02020609040205080304" pitchFamily="49" charset="-128"/>
                          <a:cs typeface="Arial" panose="020B0604020202020204" pitchFamily="34" charset="0"/>
                        </a:rPr>
                        <a:t>2.6</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457200" rtl="0" eaLnBrk="1" latinLnBrk="0" hangingPunct="1">
                        <a:lnSpc>
                          <a:spcPct val="115000"/>
                        </a:lnSpc>
                        <a:spcAft>
                          <a:spcPts val="0"/>
                        </a:spcAft>
                      </a:pPr>
                      <a:r>
                        <a:rPr lang="en-GB" sz="1050" kern="1200">
                          <a:solidFill>
                            <a:schemeClr val="tx1">
                              <a:lumMod val="65000"/>
                              <a:lumOff val="35000"/>
                            </a:schemeClr>
                          </a:solidFill>
                          <a:effectLst/>
                          <a:latin typeface="Arial" panose="020B0604020202020204" pitchFamily="34" charset="0"/>
                          <a:ea typeface="MS Mincho" panose="02020609040205080304" pitchFamily="49" charset="-128"/>
                          <a:cs typeface="Arial" panose="020B0604020202020204" pitchFamily="34" charset="0"/>
                        </a:rPr>
                        <a:t>0.8</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457200" rtl="0" eaLnBrk="1" latinLnBrk="0" hangingPunct="1">
                        <a:lnSpc>
                          <a:spcPct val="115000"/>
                        </a:lnSpc>
                        <a:spcAft>
                          <a:spcPts val="0"/>
                        </a:spcAft>
                      </a:pPr>
                      <a:r>
                        <a:rPr lang="en-GB" sz="1050" kern="12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n-GB" sz="1050" kern="1200">
                        <a:solidFill>
                          <a:schemeClr val="tx1">
                            <a:lumMod val="65000"/>
                            <a:lumOff val="35000"/>
                          </a:schemeClr>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584272021"/>
                  </a:ext>
                </a:extLst>
              </a:tr>
              <a:tr h="300635">
                <a:tc>
                  <a:txBody>
                    <a:bodyPr/>
                    <a:lstStyle/>
                    <a:p>
                      <a:pPr algn="ctr">
                        <a:spcAft>
                          <a:spcPts val="0"/>
                        </a:spcAft>
                      </a:pPr>
                      <a:r>
                        <a:rPr lang="en-GB" sz="105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FX revaluation</a:t>
                      </a:r>
                      <a:endParaRPr lang="en-GB" sz="105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tc>
                  <a:txBody>
                    <a:bodyPr/>
                    <a:lstStyle/>
                    <a:p>
                      <a:pPr marL="0" algn="ctr" defTabSz="457200" rtl="0" eaLnBrk="1" latinLnBrk="0" hangingPunct="1">
                        <a:lnSpc>
                          <a:spcPct val="115000"/>
                        </a:lnSpc>
                        <a:spcAft>
                          <a:spcPts val="0"/>
                        </a:spcAft>
                      </a:pPr>
                      <a:r>
                        <a:rPr lang="en-GB" sz="1050" kern="1200">
                          <a:solidFill>
                            <a:schemeClr val="tx1">
                              <a:lumMod val="65000"/>
                              <a:lumOff val="35000"/>
                            </a:schemeClr>
                          </a:solidFill>
                          <a:effectLst/>
                          <a:latin typeface="Arial" panose="020B0604020202020204" pitchFamily="34" charset="0"/>
                          <a:ea typeface="MS Mincho" panose="02020609040205080304" pitchFamily="49" charset="-128"/>
                          <a:cs typeface="Arial" panose="020B0604020202020204" pitchFamily="34" charset="0"/>
                        </a:rPr>
                        <a:t>-</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457200" rtl="0" eaLnBrk="1" latinLnBrk="0" hangingPunct="1">
                        <a:lnSpc>
                          <a:spcPct val="115000"/>
                        </a:lnSpc>
                        <a:spcAft>
                          <a:spcPts val="0"/>
                        </a:spcAft>
                      </a:pPr>
                      <a:r>
                        <a:rPr lang="en-GB" sz="1050" kern="1200">
                          <a:solidFill>
                            <a:schemeClr val="tx1">
                              <a:lumMod val="65000"/>
                              <a:lumOff val="35000"/>
                            </a:schemeClr>
                          </a:solidFill>
                          <a:effectLst/>
                          <a:latin typeface="Arial" panose="020B0604020202020204" pitchFamily="34" charset="0"/>
                          <a:ea typeface="MS Mincho" panose="02020609040205080304" pitchFamily="49" charset="-128"/>
                          <a:cs typeface="Arial" panose="020B0604020202020204" pitchFamily="34" charset="0"/>
                        </a:rPr>
                        <a:t>(2.6)</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457200" rtl="0" eaLnBrk="1" latinLnBrk="0" hangingPunct="1">
                        <a:lnSpc>
                          <a:spcPct val="115000"/>
                        </a:lnSpc>
                        <a:spcAft>
                          <a:spcPts val="0"/>
                        </a:spcAft>
                      </a:pPr>
                      <a:r>
                        <a:rPr lang="en-GB" sz="1050" kern="1200">
                          <a:solidFill>
                            <a:schemeClr val="tx1">
                              <a:lumMod val="65000"/>
                              <a:lumOff val="35000"/>
                            </a:schemeClr>
                          </a:solidFill>
                          <a:effectLst/>
                          <a:latin typeface="Arial" panose="020B0604020202020204" pitchFamily="34" charset="0"/>
                          <a:ea typeface="MS Mincho" panose="02020609040205080304" pitchFamily="49" charset="-128"/>
                          <a:cs typeface="Arial" panose="020B0604020202020204" pitchFamily="34" charset="0"/>
                        </a:rPr>
                        <a:t>(2.6)</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457200" rtl="0" eaLnBrk="1" latinLnBrk="0" hangingPunct="1">
                        <a:lnSpc>
                          <a:spcPct val="115000"/>
                        </a:lnSpc>
                        <a:spcAft>
                          <a:spcPts val="0"/>
                        </a:spcAft>
                      </a:pPr>
                      <a:r>
                        <a:rPr lang="en-GB" sz="1050" kern="12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n-GB" sz="1050" kern="1200">
                        <a:solidFill>
                          <a:schemeClr val="tx1">
                            <a:lumMod val="65000"/>
                            <a:lumOff val="35000"/>
                          </a:schemeClr>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149638054"/>
                  </a:ext>
                </a:extLst>
              </a:tr>
              <a:tr h="362739">
                <a:tc gridSpan="5">
                  <a:txBody>
                    <a:bodyPr/>
                    <a:lstStyle/>
                    <a:p>
                      <a:pPr marL="0" algn="ctr" defTabSz="457200" rtl="0" eaLnBrk="1" fontAlgn="ctr" latinLnBrk="0" hangingPunct="1">
                        <a:lnSpc>
                          <a:spcPct val="115000"/>
                        </a:lnSpc>
                        <a:spcAft>
                          <a:spcPts val="0"/>
                        </a:spcAft>
                      </a:pPr>
                      <a:r>
                        <a:rPr lang="en-GB" sz="1050" kern="1200">
                          <a:solidFill>
                            <a:schemeClr val="tx1">
                              <a:lumMod val="65000"/>
                              <a:lumOff val="35000"/>
                            </a:schemeClr>
                          </a:solidFill>
                          <a:effectLst/>
                          <a:latin typeface="Arial" panose="020B0604020202020204" pitchFamily="34" charset="0"/>
                          <a:ea typeface="+mn-ea"/>
                          <a:cs typeface="Arial" panose="020B0604020202020204" pitchFamily="34" charset="0"/>
                        </a:rPr>
                        <a:t>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A44E"/>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14"/>
                  </a:ext>
                </a:extLst>
              </a:tr>
              <a:tr h="257688">
                <a:tc>
                  <a:txBody>
                    <a:bodyPr/>
                    <a:lstStyle/>
                    <a:p>
                      <a:pPr algn="ctr">
                        <a:spcAft>
                          <a:spcPts val="0"/>
                        </a:spcAft>
                      </a:pPr>
                      <a:r>
                        <a:rPr lang="en-GB" sz="1050" b="1">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As at 31 March 2025</a:t>
                      </a:r>
                      <a:endParaRPr lang="en-GB" sz="105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tc>
                  <a:txBody>
                    <a:bodyPr/>
                    <a:lstStyle/>
                    <a:p>
                      <a:pPr marL="0" algn="ctr" defTabSz="457200" rtl="0" eaLnBrk="1" latinLnBrk="0" hangingPunct="1">
                        <a:lnSpc>
                          <a:spcPct val="115000"/>
                        </a:lnSpc>
                        <a:spcAft>
                          <a:spcPts val="0"/>
                        </a:spcAft>
                      </a:pPr>
                      <a:r>
                        <a:rPr lang="en-GB" sz="1050" kern="1200">
                          <a:solidFill>
                            <a:schemeClr val="tx1">
                              <a:lumMod val="65000"/>
                              <a:lumOff val="35000"/>
                            </a:schemeClr>
                          </a:solidFill>
                          <a:effectLst/>
                          <a:latin typeface="Arial" panose="020B0604020202020204" pitchFamily="34" charset="0"/>
                          <a:ea typeface="MS Mincho" panose="02020609040205080304" pitchFamily="49" charset="-128"/>
                          <a:cs typeface="Arial" panose="020B0604020202020204" pitchFamily="34" charset="0"/>
                        </a:rPr>
                        <a:t>56.7</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457200" rtl="0" eaLnBrk="1" latinLnBrk="0" hangingPunct="1">
                        <a:lnSpc>
                          <a:spcPct val="115000"/>
                        </a:lnSpc>
                        <a:spcAft>
                          <a:spcPts val="0"/>
                        </a:spcAft>
                      </a:pPr>
                      <a:r>
                        <a:rPr lang="en-GB" sz="1050" kern="12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107.2</a:t>
                      </a:r>
                      <a:endParaRPr lang="en-GB" sz="1050" kern="1200">
                        <a:solidFill>
                          <a:schemeClr val="tx1">
                            <a:lumMod val="65000"/>
                            <a:lumOff val="35000"/>
                          </a:schemeClr>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457200" rtl="0" eaLnBrk="1" latinLnBrk="0" hangingPunct="1">
                        <a:lnSpc>
                          <a:spcPct val="115000"/>
                        </a:lnSpc>
                        <a:spcAft>
                          <a:spcPts val="0"/>
                        </a:spcAft>
                      </a:pPr>
                      <a:r>
                        <a:rPr lang="en-GB" sz="1050" kern="12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163.9</a:t>
                      </a:r>
                      <a:endParaRPr lang="en-GB" sz="1050" kern="1200">
                        <a:solidFill>
                          <a:schemeClr val="tx1">
                            <a:lumMod val="65000"/>
                            <a:lumOff val="35000"/>
                          </a:schemeClr>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457200" rtl="0" eaLnBrk="1" latinLnBrk="0" hangingPunct="1">
                        <a:lnSpc>
                          <a:spcPct val="115000"/>
                        </a:lnSpc>
                        <a:spcAft>
                          <a:spcPts val="0"/>
                        </a:spcAft>
                      </a:pPr>
                      <a:r>
                        <a:rPr lang="en-GB" sz="1050" kern="12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18</a:t>
                      </a:r>
                      <a:endParaRPr lang="en-GB" sz="1050" kern="1200">
                        <a:solidFill>
                          <a:schemeClr val="tx1">
                            <a:lumMod val="65000"/>
                            <a:lumOff val="35000"/>
                          </a:schemeClr>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0015"/>
                  </a:ext>
                </a:extLst>
              </a:tr>
            </a:tbl>
          </a:graphicData>
        </a:graphic>
      </p:graphicFrame>
      <p:sp>
        <p:nvSpPr>
          <p:cNvPr id="7" name="Rectangle 1">
            <a:extLst>
              <a:ext uri="{FF2B5EF4-FFF2-40B4-BE49-F238E27FC236}">
                <a16:creationId xmlns:a16="http://schemas.microsoft.com/office/drawing/2014/main" id="{FCB862B4-E562-4957-B0E8-5EC7BA8308FF}"/>
              </a:ext>
            </a:extLst>
          </p:cNvPr>
          <p:cNvSpPr>
            <a:spLocks/>
          </p:cNvSpPr>
          <p:nvPr/>
        </p:nvSpPr>
        <p:spPr bwMode="auto">
          <a:xfrm>
            <a:off x="3259776" y="1003205"/>
            <a:ext cx="6023154"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r>
              <a:rPr lang="en-US" sz="1800">
                <a:solidFill>
                  <a:schemeClr val="bg1"/>
                </a:solidFill>
                <a:cs typeface="Arial" pitchFamily="34" charset="0"/>
                <a:sym typeface="Arial" pitchFamily="34" charset="0"/>
              </a:rPr>
              <a:t>Segmental Analysis: </a:t>
            </a:r>
            <a:r>
              <a:rPr lang="en-US" sz="1800" b="1">
                <a:solidFill>
                  <a:schemeClr val="bg1"/>
                </a:solidFill>
                <a:cs typeface="Arial" pitchFamily="34" charset="0"/>
                <a:sym typeface="Arial" pitchFamily="34" charset="0"/>
              </a:rPr>
              <a:t>Fund Management</a:t>
            </a:r>
          </a:p>
          <a:p>
            <a:pPr algn="r" defTabSz="673100">
              <a:lnSpc>
                <a:spcPct val="120000"/>
              </a:lnSpc>
            </a:pPr>
            <a:r>
              <a:rPr lang="en-US" sz="1800">
                <a:solidFill>
                  <a:srgbClr val="F68B1F"/>
                </a:solidFill>
                <a:cs typeface="Arial" pitchFamily="34" charset="0"/>
                <a:sym typeface="Arial" pitchFamily="34" charset="0"/>
              </a:rPr>
              <a:t>Reconciliation of movement in funds under management</a:t>
            </a:r>
          </a:p>
        </p:txBody>
      </p:sp>
    </p:spTree>
    <p:extLst>
      <p:ext uri="{BB962C8B-B14F-4D97-AF65-F5344CB8AC3E}">
        <p14:creationId xmlns:p14="http://schemas.microsoft.com/office/powerpoint/2010/main" val="66408691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24</a:t>
            </a:fld>
            <a:endParaRPr lang="en-US"/>
          </a:p>
        </p:txBody>
      </p:sp>
      <p:sp>
        <p:nvSpPr>
          <p:cNvPr id="7" name="Rectangle 1">
            <a:extLst>
              <a:ext uri="{FF2B5EF4-FFF2-40B4-BE49-F238E27FC236}">
                <a16:creationId xmlns:a16="http://schemas.microsoft.com/office/drawing/2014/main" id="{C8102FA8-1AD4-48FB-8EAA-7D7038BDB8EE}"/>
              </a:ext>
            </a:extLst>
          </p:cNvPr>
          <p:cNvSpPr>
            <a:spLocks/>
          </p:cNvSpPr>
          <p:nvPr/>
        </p:nvSpPr>
        <p:spPr bwMode="auto">
          <a:xfrm>
            <a:off x="3259776" y="1003205"/>
            <a:ext cx="6023154"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r>
              <a:rPr lang="en-US" sz="1800">
                <a:solidFill>
                  <a:schemeClr val="bg1"/>
                </a:solidFill>
                <a:cs typeface="Arial" pitchFamily="34" charset="0"/>
                <a:sym typeface="Arial" pitchFamily="34" charset="0"/>
              </a:rPr>
              <a:t>Segmental Analysis: </a:t>
            </a:r>
            <a:r>
              <a:rPr lang="en-US" sz="1800" b="1">
                <a:solidFill>
                  <a:schemeClr val="bg1"/>
                </a:solidFill>
                <a:cs typeface="Arial" pitchFamily="34" charset="0"/>
                <a:sym typeface="Arial" pitchFamily="34" charset="0"/>
              </a:rPr>
              <a:t>Fund Management</a:t>
            </a:r>
          </a:p>
          <a:p>
            <a:pPr algn="r" defTabSz="673100">
              <a:lnSpc>
                <a:spcPct val="120000"/>
              </a:lnSpc>
            </a:pPr>
            <a:r>
              <a:rPr lang="en-US" sz="1800">
                <a:solidFill>
                  <a:schemeClr val="bg1"/>
                </a:solidFill>
                <a:cs typeface="Arial" pitchFamily="34" charset="0"/>
                <a:sym typeface="Arial" pitchFamily="34" charset="0"/>
              </a:rPr>
              <a:t> </a:t>
            </a:r>
            <a:r>
              <a:rPr lang="en-US" sz="1800">
                <a:solidFill>
                  <a:srgbClr val="F68B1F"/>
                </a:solidFill>
                <a:cs typeface="Arial" pitchFamily="34" charset="0"/>
                <a:sym typeface="Arial" pitchFamily="34" charset="0"/>
              </a:rPr>
              <a:t>Third Party funds under management</a:t>
            </a:r>
          </a:p>
        </p:txBody>
      </p:sp>
      <p:graphicFrame>
        <p:nvGraphicFramePr>
          <p:cNvPr id="2" name="Table 1">
            <a:extLst>
              <a:ext uri="{FF2B5EF4-FFF2-40B4-BE49-F238E27FC236}">
                <a16:creationId xmlns:a16="http://schemas.microsoft.com/office/drawing/2014/main" id="{365F3BE9-54F2-4173-A4AB-E8274E79BCA8}"/>
              </a:ext>
            </a:extLst>
          </p:cNvPr>
          <p:cNvGraphicFramePr>
            <a:graphicFrameLocks noGrp="1"/>
          </p:cNvGraphicFramePr>
          <p:nvPr>
            <p:extLst>
              <p:ext uri="{D42A27DB-BD31-4B8C-83A1-F6EECF244321}">
                <p14:modId xmlns:p14="http://schemas.microsoft.com/office/powerpoint/2010/main" val="602659274"/>
              </p:ext>
            </p:extLst>
          </p:nvPr>
        </p:nvGraphicFramePr>
        <p:xfrm>
          <a:off x="132425" y="1786600"/>
          <a:ext cx="9641150" cy="4051472"/>
        </p:xfrm>
        <a:graphic>
          <a:graphicData uri="http://schemas.openxmlformats.org/drawingml/2006/table">
            <a:tbl>
              <a:tblPr firstRow="1" firstCol="1" bandRow="1">
                <a:tableStyleId>{5C22544A-7EE6-4342-B048-85BDC9FD1C3A}</a:tableStyleId>
              </a:tblPr>
              <a:tblGrid>
                <a:gridCol w="1255168">
                  <a:extLst>
                    <a:ext uri="{9D8B030D-6E8A-4147-A177-3AD203B41FA5}">
                      <a16:colId xmlns:a16="http://schemas.microsoft.com/office/drawing/2014/main" val="649161765"/>
                    </a:ext>
                  </a:extLst>
                </a:gridCol>
                <a:gridCol w="1499446">
                  <a:extLst>
                    <a:ext uri="{9D8B030D-6E8A-4147-A177-3AD203B41FA5}">
                      <a16:colId xmlns:a16="http://schemas.microsoft.com/office/drawing/2014/main" val="3893778166"/>
                    </a:ext>
                  </a:extLst>
                </a:gridCol>
                <a:gridCol w="1129132">
                  <a:extLst>
                    <a:ext uri="{9D8B030D-6E8A-4147-A177-3AD203B41FA5}">
                      <a16:colId xmlns:a16="http://schemas.microsoft.com/office/drawing/2014/main" val="3477218643"/>
                    </a:ext>
                  </a:extLst>
                </a:gridCol>
                <a:gridCol w="1625483">
                  <a:extLst>
                    <a:ext uri="{9D8B030D-6E8A-4147-A177-3AD203B41FA5}">
                      <a16:colId xmlns:a16="http://schemas.microsoft.com/office/drawing/2014/main" val="4074461526"/>
                    </a:ext>
                  </a:extLst>
                </a:gridCol>
                <a:gridCol w="1212289">
                  <a:extLst>
                    <a:ext uri="{9D8B030D-6E8A-4147-A177-3AD203B41FA5}">
                      <a16:colId xmlns:a16="http://schemas.microsoft.com/office/drawing/2014/main" val="1175735273"/>
                    </a:ext>
                  </a:extLst>
                </a:gridCol>
                <a:gridCol w="1446173">
                  <a:extLst>
                    <a:ext uri="{9D8B030D-6E8A-4147-A177-3AD203B41FA5}">
                      <a16:colId xmlns:a16="http://schemas.microsoft.com/office/drawing/2014/main" val="3701601700"/>
                    </a:ext>
                  </a:extLst>
                </a:gridCol>
                <a:gridCol w="1473459">
                  <a:extLst>
                    <a:ext uri="{9D8B030D-6E8A-4147-A177-3AD203B41FA5}">
                      <a16:colId xmlns:a16="http://schemas.microsoft.com/office/drawing/2014/main" val="193827268"/>
                    </a:ext>
                  </a:extLst>
                </a:gridCol>
              </a:tblGrid>
              <a:tr h="871435">
                <a:tc>
                  <a:txBody>
                    <a:bodyPr/>
                    <a:lstStyle/>
                    <a:p>
                      <a:pPr algn="ctr" rtl="0" fontAlgn="ctr"/>
                      <a:r>
                        <a:rPr lang="en-GB" sz="1400" u="none" strike="noStrike">
                          <a:solidFill>
                            <a:schemeClr val="tx1">
                              <a:lumMod val="75000"/>
                              <a:lumOff val="25000"/>
                            </a:schemeClr>
                          </a:solidFill>
                          <a:effectLst/>
                          <a:latin typeface="Arial" panose="020B0604020202020204" pitchFamily="34" charset="0"/>
                          <a:cs typeface="Arial" panose="020B0604020202020204" pitchFamily="34" charset="0"/>
                        </a:rPr>
                        <a:t>Fund</a:t>
                      </a:r>
                      <a:endParaRPr lang="en-GB" sz="14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40000"/>
                        <a:lumOff val="60000"/>
                      </a:schemeClr>
                    </a:solidFill>
                  </a:tcPr>
                </a:tc>
                <a:tc>
                  <a:txBody>
                    <a:bodyPr/>
                    <a:lstStyle/>
                    <a:p>
                      <a:pPr algn="ctr" rtl="0" fontAlgn="ctr"/>
                      <a:r>
                        <a:rPr lang="en-GB" sz="1100" u="none" strike="noStrike">
                          <a:solidFill>
                            <a:schemeClr val="tx1">
                              <a:lumMod val="75000"/>
                              <a:lumOff val="25000"/>
                            </a:schemeClr>
                          </a:solidFill>
                          <a:effectLst/>
                          <a:latin typeface="Arial" panose="020B0604020202020204" pitchFamily="34" charset="0"/>
                          <a:cs typeface="Arial" panose="020B0604020202020204" pitchFamily="34" charset="0"/>
                        </a:rPr>
                        <a:t>Country of Investment</a:t>
                      </a:r>
                      <a:endParaRPr lang="en-GB" sz="14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40000"/>
                        <a:lumOff val="60000"/>
                      </a:schemeClr>
                    </a:solidFill>
                  </a:tcPr>
                </a:tc>
                <a:tc>
                  <a:txBody>
                    <a:bodyPr/>
                    <a:lstStyle/>
                    <a:p>
                      <a:pPr algn="ctr" rtl="0" fontAlgn="ctr"/>
                      <a:r>
                        <a:rPr lang="en-GB" sz="1100" u="none" strike="noStrike">
                          <a:solidFill>
                            <a:schemeClr val="tx1">
                              <a:lumMod val="75000"/>
                              <a:lumOff val="25000"/>
                            </a:schemeClr>
                          </a:solidFill>
                          <a:effectLst/>
                          <a:latin typeface="Arial" panose="020B0604020202020204" pitchFamily="34" charset="0"/>
                          <a:cs typeface="Arial" panose="020B0604020202020204" pitchFamily="34" charset="0"/>
                        </a:rPr>
                        <a:t>Fund Expiry</a:t>
                      </a:r>
                      <a:endParaRPr lang="en-GB" sz="1100" b="1"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40000"/>
                        <a:lumOff val="60000"/>
                      </a:schemeClr>
                    </a:solidFill>
                  </a:tcPr>
                </a:tc>
                <a:tc>
                  <a:txBody>
                    <a:bodyPr/>
                    <a:lstStyle/>
                    <a:p>
                      <a:pPr algn="ctr" rtl="0" fontAlgn="ctr"/>
                      <a:r>
                        <a:rPr lang="en-GB" sz="1100" u="none" strike="noStrike">
                          <a:solidFill>
                            <a:schemeClr val="tx1">
                              <a:lumMod val="75000"/>
                              <a:lumOff val="25000"/>
                            </a:schemeClr>
                          </a:solidFill>
                          <a:effectLst/>
                          <a:latin typeface="Arial" panose="020B0604020202020204" pitchFamily="34" charset="0"/>
                          <a:cs typeface="Arial" panose="020B0604020202020204" pitchFamily="34" charset="0"/>
                        </a:rPr>
                        <a:t>Assets Under Management at Market Value at</a:t>
                      </a:r>
                    </a:p>
                    <a:p>
                      <a:pPr algn="ctr" rtl="0" fontAlgn="ctr"/>
                      <a:r>
                        <a:rPr lang="en-GB" sz="1100" u="none" strike="noStrike">
                          <a:solidFill>
                            <a:schemeClr val="tx1">
                              <a:lumMod val="75000"/>
                              <a:lumOff val="25000"/>
                            </a:schemeClr>
                          </a:solidFill>
                          <a:effectLst/>
                          <a:latin typeface="Arial" panose="020B0604020202020204" pitchFamily="34" charset="0"/>
                          <a:cs typeface="Arial" panose="020B0604020202020204" pitchFamily="34" charset="0"/>
                        </a:rPr>
                        <a:t> 31 Mar 2025</a:t>
                      </a:r>
                      <a:endParaRPr lang="en-GB" sz="1100" b="1"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40000"/>
                        <a:lumOff val="60000"/>
                      </a:schemeClr>
                    </a:solidFill>
                  </a:tcPr>
                </a:tc>
                <a:tc>
                  <a:txBody>
                    <a:bodyPr/>
                    <a:lstStyle/>
                    <a:p>
                      <a:pPr algn="ctr" rtl="0" fontAlgn="ctr"/>
                      <a:r>
                        <a:rPr lang="en-GB" sz="1100" u="none" strike="noStrike">
                          <a:solidFill>
                            <a:schemeClr val="tx1">
                              <a:lumMod val="75000"/>
                              <a:lumOff val="25000"/>
                            </a:schemeClr>
                          </a:solidFill>
                          <a:effectLst/>
                          <a:latin typeface="Arial" panose="020B0604020202020204" pitchFamily="34" charset="0"/>
                          <a:cs typeface="Arial" panose="020B0604020202020204" pitchFamily="34" charset="0"/>
                        </a:rPr>
                        <a:t>No. of Properties</a:t>
                      </a:r>
                      <a:endParaRPr lang="en-GB" sz="1100" b="1"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40000"/>
                        <a:lumOff val="60000"/>
                      </a:schemeClr>
                    </a:solidFill>
                  </a:tcPr>
                </a:tc>
                <a:tc>
                  <a:txBody>
                    <a:bodyPr/>
                    <a:lstStyle/>
                    <a:p>
                      <a:pPr algn="ctr" rtl="0" fontAlgn="ctr"/>
                      <a:r>
                        <a:rPr lang="en-GB" sz="1100" u="none" strike="noStrike">
                          <a:solidFill>
                            <a:schemeClr val="tx1">
                              <a:lumMod val="75000"/>
                              <a:lumOff val="25000"/>
                            </a:schemeClr>
                          </a:solidFill>
                          <a:effectLst/>
                          <a:latin typeface="Arial" panose="020B0604020202020204" pitchFamily="34" charset="0"/>
                          <a:cs typeface="Arial" panose="020B0604020202020204" pitchFamily="34" charset="0"/>
                        </a:rPr>
                        <a:t>% of Total Third-Party Assets Under Management</a:t>
                      </a:r>
                      <a:endParaRPr lang="en-GB" sz="1100" b="1"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40000"/>
                        <a:lumOff val="60000"/>
                      </a:schemeClr>
                    </a:solidFill>
                  </a:tcPr>
                </a:tc>
                <a:tc>
                  <a:txBody>
                    <a:bodyPr/>
                    <a:lstStyle/>
                    <a:p>
                      <a:pPr algn="ctr" rtl="0" fontAlgn="ctr"/>
                      <a:r>
                        <a:rPr lang="en-GB" sz="1100" u="none" strike="noStrike">
                          <a:solidFill>
                            <a:schemeClr val="tx1">
                              <a:lumMod val="75000"/>
                              <a:lumOff val="25000"/>
                            </a:schemeClr>
                          </a:solidFill>
                          <a:effectLst/>
                          <a:latin typeface="Arial" panose="020B0604020202020204" pitchFamily="34" charset="0"/>
                          <a:cs typeface="Arial" panose="020B0604020202020204" pitchFamily="34" charset="0"/>
                        </a:rPr>
                        <a:t>Assets Under Management at Market Value at</a:t>
                      </a:r>
                    </a:p>
                    <a:p>
                      <a:pPr algn="ctr" rtl="0" fontAlgn="ctr"/>
                      <a:r>
                        <a:rPr lang="en-GB" sz="1100" b="1" i="0" u="none" strike="noStrike">
                          <a:solidFill>
                            <a:schemeClr val="tx1">
                              <a:lumMod val="75000"/>
                              <a:lumOff val="25000"/>
                            </a:schemeClr>
                          </a:solidFill>
                          <a:effectLst/>
                          <a:latin typeface="Arial" panose="020B0604020202020204" pitchFamily="34" charset="0"/>
                          <a:cs typeface="Arial" panose="020B0604020202020204" pitchFamily="34" charset="0"/>
                        </a:rPr>
                        <a:t>31 March 2024</a:t>
                      </a:r>
                    </a:p>
                  </a:txBody>
                  <a:tcPr marL="0" marR="0" marT="0" marB="0" anchor="ctr">
                    <a:solidFill>
                      <a:schemeClr val="bg2">
                        <a:lumMod val="40000"/>
                        <a:lumOff val="60000"/>
                      </a:schemeClr>
                    </a:solidFill>
                  </a:tcPr>
                </a:tc>
                <a:extLst>
                  <a:ext uri="{0D108BD9-81ED-4DB2-BD59-A6C34878D82A}">
                    <a16:rowId xmlns:a16="http://schemas.microsoft.com/office/drawing/2014/main" val="4206328128"/>
                  </a:ext>
                </a:extLst>
              </a:tr>
              <a:tr h="522487">
                <a:tc gridSpan="5">
                  <a:txBody>
                    <a:bodyPr/>
                    <a:lstStyle/>
                    <a:p>
                      <a:pPr algn="ctr" rtl="0" fontAlgn="ctr"/>
                      <a:r>
                        <a:rPr lang="en-GB" sz="3200" u="none" strike="noStrike">
                          <a:solidFill>
                            <a:schemeClr val="tx1">
                              <a:lumMod val="75000"/>
                              <a:lumOff val="25000"/>
                            </a:schemeClr>
                          </a:solidFill>
                          <a:effectLst/>
                          <a:latin typeface="Arial" panose="020B0604020202020204" pitchFamily="34" charset="0"/>
                          <a:cs typeface="Arial" panose="020B0604020202020204" pitchFamily="34" charset="0"/>
                        </a:rPr>
                        <a:t> </a:t>
                      </a:r>
                      <a:endParaRPr lang="en-GB" sz="32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ctr">
                    <a:solidFill>
                      <a:srgbClr val="F6A44E"/>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rtl="0" fontAlgn="ctr"/>
                      <a:r>
                        <a:rPr lang="en-GB" sz="3200" u="none" strike="noStrike">
                          <a:solidFill>
                            <a:schemeClr val="tx1">
                              <a:lumMod val="75000"/>
                              <a:lumOff val="25000"/>
                            </a:schemeClr>
                          </a:solidFill>
                          <a:effectLst/>
                          <a:latin typeface="Arial" panose="020B0604020202020204" pitchFamily="34" charset="0"/>
                          <a:cs typeface="Arial" panose="020B0604020202020204" pitchFamily="34" charset="0"/>
                        </a:rPr>
                        <a:t> </a:t>
                      </a:r>
                      <a:endParaRPr lang="en-GB" sz="32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ctr">
                    <a:solidFill>
                      <a:srgbClr val="F6A44E"/>
                    </a:solidFill>
                  </a:tcPr>
                </a:tc>
                <a:tc>
                  <a:txBody>
                    <a:bodyPr/>
                    <a:lstStyle/>
                    <a:p>
                      <a:pPr algn="ctr" rtl="0" fontAlgn="ctr"/>
                      <a:r>
                        <a:rPr lang="en-GB" sz="3200" u="none" strike="noStrike">
                          <a:solidFill>
                            <a:schemeClr val="tx1">
                              <a:lumMod val="75000"/>
                              <a:lumOff val="25000"/>
                            </a:schemeClr>
                          </a:solidFill>
                          <a:effectLst/>
                          <a:latin typeface="Arial" panose="020B0604020202020204" pitchFamily="34" charset="0"/>
                          <a:cs typeface="Arial" panose="020B0604020202020204" pitchFamily="34" charset="0"/>
                        </a:rPr>
                        <a:t> </a:t>
                      </a:r>
                      <a:endParaRPr lang="en-GB" sz="32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ctr">
                    <a:solidFill>
                      <a:srgbClr val="F6A44E"/>
                    </a:solidFill>
                  </a:tcPr>
                </a:tc>
                <a:extLst>
                  <a:ext uri="{0D108BD9-81ED-4DB2-BD59-A6C34878D82A}">
                    <a16:rowId xmlns:a16="http://schemas.microsoft.com/office/drawing/2014/main" val="1872073065"/>
                  </a:ext>
                </a:extLst>
              </a:tr>
              <a:tr h="180047">
                <a:tc>
                  <a:txBody>
                    <a:bodyPr/>
                    <a:lstStyle/>
                    <a:p>
                      <a:pPr algn="ctr" rtl="0" fontAlgn="ctr"/>
                      <a:endPar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40000"/>
                        <a:lumOff val="60000"/>
                      </a:schemeClr>
                    </a:solidFill>
                  </a:tcPr>
                </a:tc>
                <a:tc>
                  <a:txBody>
                    <a:bodyPr/>
                    <a:lstStyle/>
                    <a:p>
                      <a:pPr algn="ctr" rtl="0" fontAlgn="ctr"/>
                      <a:endPar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20000"/>
                        <a:lumOff val="80000"/>
                      </a:schemeClr>
                    </a:solidFill>
                  </a:tcPr>
                </a:tc>
                <a:tc>
                  <a:txBody>
                    <a:bodyPr/>
                    <a:lstStyle/>
                    <a:p>
                      <a:pPr algn="ctr" rtl="0" fontAlgn="ctr"/>
                      <a:endPar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20000"/>
                        <a:lumOff val="80000"/>
                      </a:schemeClr>
                    </a:solidFill>
                  </a:tcPr>
                </a:tc>
                <a:tc>
                  <a:txBody>
                    <a:bodyPr/>
                    <a:lstStyle/>
                    <a:p>
                      <a:pPr algn="ctr" rtl="0" fontAlgn="ctr"/>
                      <a:r>
                        <a:rPr lang="en-GB" sz="1100" b="0" i="0" u="sng" strike="noStrike">
                          <a:solidFill>
                            <a:schemeClr val="tx1">
                              <a:lumMod val="75000"/>
                              <a:lumOff val="25000"/>
                            </a:schemeClr>
                          </a:solidFill>
                          <a:effectLst/>
                          <a:latin typeface="Arial" panose="020B0604020202020204" pitchFamily="34" charset="0"/>
                          <a:cs typeface="Arial" panose="020B0604020202020204" pitchFamily="34" charset="0"/>
                        </a:rPr>
                        <a:t>£m</a:t>
                      </a:r>
                    </a:p>
                  </a:txBody>
                  <a:tcPr marL="0" marR="0" marT="0" marB="0" anchor="b">
                    <a:solidFill>
                      <a:schemeClr val="bg2">
                        <a:lumMod val="20000"/>
                        <a:lumOff val="80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endParaRPr kumimoji="0" lang="en-GB" sz="1100" b="0" i="0" u="sng" strike="noStrike" kern="1200" cap="none" spc="0" normalizeH="0" baseline="0" noProof="0">
                        <a:ln>
                          <a:noFill/>
                        </a:ln>
                        <a:solidFill>
                          <a:srgbClr val="000000">
                            <a:lumMod val="75000"/>
                            <a:lumOff val="25000"/>
                          </a:srgbClr>
                        </a:solidFill>
                        <a:effectLst/>
                        <a:uLnTx/>
                        <a:uFillTx/>
                        <a:latin typeface="Arial" panose="020B0604020202020204" pitchFamily="34" charset="0"/>
                        <a:cs typeface="Arial" panose="020B0604020202020204" pitchFamily="34" charset="0"/>
                      </a:endParaRPr>
                    </a:p>
                  </a:txBody>
                  <a:tcPr marL="0" marR="0" marT="0" marB="0" anchor="b">
                    <a:solidFill>
                      <a:schemeClr val="bg2">
                        <a:lumMod val="20000"/>
                        <a:lumOff val="80000"/>
                      </a:schemeClr>
                    </a:solidFill>
                  </a:tcPr>
                </a:tc>
                <a:tc>
                  <a:txBody>
                    <a:bodyPr/>
                    <a:lstStyle/>
                    <a:p>
                      <a:pPr algn="ctr" rtl="0" fontAlgn="b"/>
                      <a:r>
                        <a:rPr lang="en-GB" sz="1100" b="0" i="0" u="sng" strike="noStrike">
                          <a:solidFill>
                            <a:schemeClr val="tx1">
                              <a:lumMod val="75000"/>
                              <a:lumOff val="25000"/>
                            </a:schemeClr>
                          </a:solidFill>
                          <a:effectLst/>
                          <a:latin typeface="Arial" panose="020B0604020202020204" pitchFamily="34" charset="0"/>
                          <a:cs typeface="Arial" panose="020B0604020202020204" pitchFamily="34" charset="0"/>
                        </a:rPr>
                        <a:t>%</a:t>
                      </a:r>
                    </a:p>
                  </a:txBody>
                  <a:tcPr marL="0" marR="0" marT="0" marB="0" anchor="b">
                    <a:solidFill>
                      <a:schemeClr val="bg2">
                        <a:lumMod val="20000"/>
                        <a:lumOff val="80000"/>
                      </a:schemeClr>
                    </a:solidFill>
                  </a:tcPr>
                </a:tc>
                <a:tc>
                  <a:txBody>
                    <a:bodyPr/>
                    <a:lstStyle/>
                    <a:p>
                      <a:pPr algn="ctr" rtl="0" fontAlgn="ctr"/>
                      <a:r>
                        <a:rPr lang="en-GB" sz="1100" b="0" i="0" u="sng" strike="noStrike">
                          <a:solidFill>
                            <a:schemeClr val="tx1">
                              <a:lumMod val="75000"/>
                              <a:lumOff val="25000"/>
                            </a:schemeClr>
                          </a:solidFill>
                          <a:effectLst/>
                          <a:latin typeface="Arial" panose="020B0604020202020204" pitchFamily="34" charset="0"/>
                          <a:cs typeface="Arial" panose="020B0604020202020204" pitchFamily="34" charset="0"/>
                        </a:rPr>
                        <a:t>£m</a:t>
                      </a:r>
                    </a:p>
                  </a:txBody>
                  <a:tcPr marL="0" marR="0" marT="0" marB="0" anchor="b">
                    <a:solidFill>
                      <a:schemeClr val="bg2">
                        <a:lumMod val="20000"/>
                        <a:lumOff val="80000"/>
                      </a:schemeClr>
                    </a:solidFill>
                  </a:tcPr>
                </a:tc>
                <a:extLst>
                  <a:ext uri="{0D108BD9-81ED-4DB2-BD59-A6C34878D82A}">
                    <a16:rowId xmlns:a16="http://schemas.microsoft.com/office/drawing/2014/main" val="1671500920"/>
                  </a:ext>
                </a:extLst>
              </a:tr>
              <a:tr h="180047">
                <a:tc>
                  <a:txBody>
                    <a:bodyPr/>
                    <a:lstStyle/>
                    <a:p>
                      <a:pPr algn="ctr" rtl="0" fontAlgn="ctr"/>
                      <a:r>
                        <a:rPr lang="en-GB" sz="1100" u="none" strike="noStrike">
                          <a:solidFill>
                            <a:schemeClr val="tx1">
                              <a:lumMod val="75000"/>
                              <a:lumOff val="25000"/>
                            </a:schemeClr>
                          </a:solidFill>
                          <a:effectLst/>
                          <a:latin typeface="Arial" panose="020B0604020202020204" pitchFamily="34" charset="0"/>
                          <a:cs typeface="Arial" panose="020B0604020202020204" pitchFamily="34" charset="0"/>
                        </a:rPr>
                        <a:t>OFFICES</a:t>
                      </a:r>
                      <a:endPar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40000"/>
                        <a:lumOff val="60000"/>
                      </a:schemeClr>
                    </a:solidFill>
                  </a:tcPr>
                </a:tc>
                <a:tc>
                  <a:txBody>
                    <a:bodyPr/>
                    <a:lstStyle/>
                    <a:p>
                      <a:pPr algn="ctr" rtl="0" fontAlgn="ctr"/>
                      <a:r>
                        <a:rPr lang="en-GB" sz="1100" u="none" strike="noStrike">
                          <a:solidFill>
                            <a:schemeClr val="tx1">
                              <a:lumMod val="75000"/>
                              <a:lumOff val="25000"/>
                            </a:schemeClr>
                          </a:solidFill>
                          <a:effectLst/>
                          <a:latin typeface="Arial" panose="020B0604020202020204" pitchFamily="34" charset="0"/>
                          <a:cs typeface="Arial" panose="020B0604020202020204" pitchFamily="34" charset="0"/>
                        </a:rPr>
                        <a:t>UK</a:t>
                      </a:r>
                      <a:endPar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20000"/>
                        <a:lumOff val="80000"/>
                      </a:schemeClr>
                    </a:solidFill>
                  </a:tcPr>
                </a:tc>
                <a:tc>
                  <a:txBody>
                    <a:bodyPr/>
                    <a:lstStyle/>
                    <a:p>
                      <a:pPr algn="ctr" rtl="0" fontAlgn="ctr"/>
                      <a:r>
                        <a:rPr lang="en-GB" sz="1100" u="none" strike="noStrike">
                          <a:solidFill>
                            <a:schemeClr val="tx1">
                              <a:lumMod val="75000"/>
                              <a:lumOff val="25000"/>
                            </a:schemeClr>
                          </a:solidFill>
                          <a:effectLst/>
                          <a:latin typeface="Arial" panose="020B0604020202020204" pitchFamily="34" charset="0"/>
                          <a:cs typeface="Arial" panose="020B0604020202020204" pitchFamily="34" charset="0"/>
                        </a:rPr>
                        <a:t>Jun-24</a:t>
                      </a:r>
                      <a:endPar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20000"/>
                        <a:lumOff val="80000"/>
                      </a:schemeClr>
                    </a:solidFill>
                  </a:tcPr>
                </a:tc>
                <a:tc>
                  <a:txBody>
                    <a:bodyPr/>
                    <a:lstStyle/>
                    <a:p>
                      <a:pPr algn="ctr" rtl="0" fontAlgn="ctr"/>
                      <a:r>
                        <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rPr>
                        <a:t>27.5</a:t>
                      </a:r>
                    </a:p>
                  </a:txBody>
                  <a:tcPr marL="0" marR="0" marT="0" marB="0" anchor="b">
                    <a:solidFill>
                      <a:schemeClr val="bg2">
                        <a:lumMod val="20000"/>
                        <a:lumOff val="80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75000"/>
                              <a:lumOff val="25000"/>
                            </a:srgbClr>
                          </a:solidFill>
                          <a:effectLst/>
                          <a:uLnTx/>
                          <a:uFillTx/>
                          <a:latin typeface="Arial" panose="020B0604020202020204" pitchFamily="34" charset="0"/>
                          <a:cs typeface="Arial" panose="020B0604020202020204" pitchFamily="34" charset="0"/>
                        </a:rPr>
                        <a:t>1</a:t>
                      </a:r>
                    </a:p>
                  </a:txBody>
                  <a:tcPr marL="0" marR="0" marT="0" marB="0" anchor="b">
                    <a:solidFill>
                      <a:schemeClr val="bg2">
                        <a:lumMod val="20000"/>
                        <a:lumOff val="80000"/>
                      </a:schemeClr>
                    </a:solidFill>
                  </a:tcPr>
                </a:tc>
                <a:tc>
                  <a:txBody>
                    <a:bodyPr/>
                    <a:lstStyle/>
                    <a:p>
                      <a:pPr algn="ctr" rtl="0" fontAlgn="b"/>
                      <a:r>
                        <a:rPr lang="en-GB" sz="1100" u="none" strike="noStrike">
                          <a:solidFill>
                            <a:schemeClr val="tx1">
                              <a:lumMod val="75000"/>
                              <a:lumOff val="25000"/>
                            </a:schemeClr>
                          </a:solidFill>
                          <a:effectLst/>
                          <a:latin typeface="Arial" panose="020B0604020202020204" pitchFamily="34" charset="0"/>
                          <a:cs typeface="Arial" panose="020B0604020202020204" pitchFamily="34" charset="0"/>
                        </a:rPr>
                        <a:t>16.8</a:t>
                      </a:r>
                      <a:endPar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b">
                    <a:solidFill>
                      <a:schemeClr val="bg2">
                        <a:lumMod val="20000"/>
                        <a:lumOff val="80000"/>
                      </a:schemeClr>
                    </a:solidFill>
                  </a:tcPr>
                </a:tc>
                <a:tc>
                  <a:txBody>
                    <a:bodyPr/>
                    <a:lstStyle/>
                    <a:p>
                      <a:pPr algn="ctr" rtl="0" fontAlgn="ctr"/>
                      <a:r>
                        <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rPr>
                        <a:t>47.4</a:t>
                      </a:r>
                    </a:p>
                  </a:txBody>
                  <a:tcPr marL="0" marR="0" marT="0" marB="0" anchor="b">
                    <a:solidFill>
                      <a:schemeClr val="bg2">
                        <a:lumMod val="20000"/>
                        <a:lumOff val="80000"/>
                      </a:schemeClr>
                    </a:solidFill>
                  </a:tcPr>
                </a:tc>
                <a:extLst>
                  <a:ext uri="{0D108BD9-81ED-4DB2-BD59-A6C34878D82A}">
                    <a16:rowId xmlns:a16="http://schemas.microsoft.com/office/drawing/2014/main" val="1331988385"/>
                  </a:ext>
                </a:extLst>
              </a:tr>
              <a:tr h="203018">
                <a:tc>
                  <a:txBody>
                    <a:bodyPr/>
                    <a:lstStyle/>
                    <a:p>
                      <a:pPr algn="ctr" rtl="0" fontAlgn="ctr"/>
                      <a:r>
                        <a:rPr lang="en-GB" sz="1100" u="none" strike="noStrike">
                          <a:solidFill>
                            <a:schemeClr val="tx1">
                              <a:lumMod val="75000"/>
                              <a:lumOff val="25000"/>
                            </a:schemeClr>
                          </a:solidFill>
                          <a:effectLst/>
                          <a:latin typeface="Arial" panose="020B0604020202020204" pitchFamily="34" charset="0"/>
                          <a:cs typeface="Arial" panose="020B0604020202020204" pitchFamily="34" charset="0"/>
                        </a:rPr>
                        <a:t>SIPS</a:t>
                      </a:r>
                      <a:endPar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40000"/>
                        <a:lumOff val="60000"/>
                      </a:schemeClr>
                    </a:solidFill>
                  </a:tcPr>
                </a:tc>
                <a:tc>
                  <a:txBody>
                    <a:bodyPr/>
                    <a:lstStyle/>
                    <a:p>
                      <a:pPr algn="ctr" rtl="0" fontAlgn="ctr"/>
                      <a:r>
                        <a:rPr lang="en-GB" sz="1100" u="none" strike="noStrike">
                          <a:solidFill>
                            <a:schemeClr val="tx1">
                              <a:lumMod val="75000"/>
                              <a:lumOff val="25000"/>
                            </a:schemeClr>
                          </a:solidFill>
                          <a:effectLst/>
                          <a:latin typeface="Arial" panose="020B0604020202020204" pitchFamily="34" charset="0"/>
                          <a:cs typeface="Arial" panose="020B0604020202020204" pitchFamily="34" charset="0"/>
                        </a:rPr>
                        <a:t>UK</a:t>
                      </a:r>
                      <a:endPar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20000"/>
                        <a:lumOff val="80000"/>
                      </a:schemeClr>
                    </a:solidFill>
                  </a:tcPr>
                </a:tc>
                <a:tc>
                  <a:txBody>
                    <a:bodyPr/>
                    <a:lstStyle/>
                    <a:p>
                      <a:pPr algn="ctr" rtl="0" fontAlgn="ctr"/>
                      <a:r>
                        <a:rPr lang="en-GB" sz="1100" u="none" strike="noStrike">
                          <a:solidFill>
                            <a:schemeClr val="tx1">
                              <a:lumMod val="75000"/>
                              <a:lumOff val="25000"/>
                            </a:schemeClr>
                          </a:solidFill>
                          <a:effectLst/>
                          <a:latin typeface="Arial" panose="020B0604020202020204" pitchFamily="34" charset="0"/>
                          <a:cs typeface="Arial" panose="020B0604020202020204" pitchFamily="34" charset="0"/>
                        </a:rPr>
                        <a:t>Jan-25</a:t>
                      </a:r>
                      <a:endPar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20000"/>
                        <a:lumOff val="80000"/>
                      </a:schemeClr>
                    </a:solidFill>
                  </a:tcPr>
                </a:tc>
                <a:tc>
                  <a:txBody>
                    <a:bodyPr/>
                    <a:lstStyle/>
                    <a:p>
                      <a:pPr algn="ctr" rtl="0" fontAlgn="ctr"/>
                      <a:r>
                        <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rPr>
                        <a:t>3.5</a:t>
                      </a:r>
                    </a:p>
                  </a:txBody>
                  <a:tcPr marL="0" marR="0" marT="0" marB="0" anchor="b">
                    <a:solidFill>
                      <a:schemeClr val="bg2">
                        <a:lumMod val="20000"/>
                        <a:lumOff val="80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75000"/>
                              <a:lumOff val="25000"/>
                            </a:srgbClr>
                          </a:solidFill>
                          <a:effectLst/>
                          <a:uLnTx/>
                          <a:uFillTx/>
                          <a:latin typeface="Arial" panose="020B0604020202020204" pitchFamily="34" charset="0"/>
                          <a:cs typeface="Arial" panose="020B0604020202020204" pitchFamily="34" charset="0"/>
                        </a:rPr>
                        <a:t>1</a:t>
                      </a:r>
                    </a:p>
                  </a:txBody>
                  <a:tcPr marL="0" marR="0" marT="0" marB="0" anchor="b">
                    <a:solidFill>
                      <a:schemeClr val="bg2">
                        <a:lumMod val="20000"/>
                        <a:lumOff val="80000"/>
                      </a:schemeClr>
                    </a:solidFill>
                  </a:tcPr>
                </a:tc>
                <a:tc>
                  <a:txBody>
                    <a:bodyPr/>
                    <a:lstStyle/>
                    <a:p>
                      <a:pPr algn="ctr" rtl="0" fontAlgn="b"/>
                      <a:r>
                        <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rPr>
                        <a:t>2.1</a:t>
                      </a:r>
                    </a:p>
                  </a:txBody>
                  <a:tcPr marL="0" marR="0" marT="0" marB="0" anchor="b">
                    <a:solidFill>
                      <a:schemeClr val="bg2">
                        <a:lumMod val="20000"/>
                        <a:lumOff val="80000"/>
                      </a:schemeClr>
                    </a:solidFill>
                  </a:tcPr>
                </a:tc>
                <a:tc>
                  <a:txBody>
                    <a:bodyPr/>
                    <a:lstStyle/>
                    <a:p>
                      <a:pPr algn="ctr" rtl="0" fontAlgn="ctr"/>
                      <a:r>
                        <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rPr>
                        <a:t>33.8</a:t>
                      </a:r>
                    </a:p>
                  </a:txBody>
                  <a:tcPr marL="0" marR="0" marT="0" marB="0" anchor="b">
                    <a:solidFill>
                      <a:schemeClr val="bg2">
                        <a:lumMod val="20000"/>
                        <a:lumOff val="80000"/>
                      </a:schemeClr>
                    </a:solidFill>
                  </a:tcPr>
                </a:tc>
                <a:extLst>
                  <a:ext uri="{0D108BD9-81ED-4DB2-BD59-A6C34878D82A}">
                    <a16:rowId xmlns:a16="http://schemas.microsoft.com/office/drawing/2014/main" val="3533378520"/>
                  </a:ext>
                </a:extLst>
              </a:tr>
              <a:tr h="180047">
                <a:tc>
                  <a:txBody>
                    <a:bodyPr/>
                    <a:lstStyle/>
                    <a:p>
                      <a:pPr algn="ctr" rtl="0" fontAlgn="ctr"/>
                      <a:r>
                        <a:rPr lang="en-GB" sz="1100" u="none" strike="noStrike">
                          <a:solidFill>
                            <a:schemeClr val="tx1">
                              <a:lumMod val="75000"/>
                              <a:lumOff val="25000"/>
                            </a:schemeClr>
                          </a:solidFill>
                          <a:effectLst/>
                          <a:latin typeface="Arial" panose="020B0604020202020204" pitchFamily="34" charset="0"/>
                          <a:cs typeface="Arial" panose="020B0604020202020204" pitchFamily="34" charset="0"/>
                        </a:rPr>
                        <a:t>FGC</a:t>
                      </a:r>
                      <a:endPar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40000"/>
                        <a:lumOff val="60000"/>
                      </a:schemeClr>
                    </a:solidFill>
                  </a:tcPr>
                </a:tc>
                <a:tc>
                  <a:txBody>
                    <a:bodyPr/>
                    <a:lstStyle/>
                    <a:p>
                      <a:pPr algn="ctr" rtl="0" fontAlgn="ctr"/>
                      <a:r>
                        <a:rPr lang="en-GB" sz="1100" u="none" strike="noStrike">
                          <a:solidFill>
                            <a:schemeClr val="tx1">
                              <a:lumMod val="75000"/>
                              <a:lumOff val="25000"/>
                            </a:schemeClr>
                          </a:solidFill>
                          <a:effectLst/>
                          <a:latin typeface="Arial" panose="020B0604020202020204" pitchFamily="34" charset="0"/>
                          <a:cs typeface="Arial" panose="020B0604020202020204" pitchFamily="34" charset="0"/>
                        </a:rPr>
                        <a:t>Poland</a:t>
                      </a:r>
                      <a:endPar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20000"/>
                        <a:lumOff val="80000"/>
                      </a:schemeClr>
                    </a:solidFill>
                  </a:tcPr>
                </a:tc>
                <a:tc>
                  <a:txBody>
                    <a:bodyPr/>
                    <a:lstStyle/>
                    <a:p>
                      <a:pPr algn="ctr" rtl="0" fontAlgn="ctr"/>
                      <a:r>
                        <a:rPr lang="en-GB" sz="1100" u="none" strike="noStrike">
                          <a:solidFill>
                            <a:schemeClr val="tx1">
                              <a:lumMod val="75000"/>
                              <a:lumOff val="25000"/>
                            </a:schemeClr>
                          </a:solidFill>
                          <a:effectLst/>
                          <a:latin typeface="Arial" panose="020B0604020202020204" pitchFamily="34" charset="0"/>
                          <a:cs typeface="Arial" panose="020B0604020202020204" pitchFamily="34" charset="0"/>
                        </a:rPr>
                        <a:t>Mar-26</a:t>
                      </a:r>
                      <a:endPar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20000"/>
                        <a:lumOff val="80000"/>
                      </a:schemeClr>
                    </a:solidFill>
                  </a:tcPr>
                </a:tc>
                <a:tc>
                  <a:txBody>
                    <a:bodyPr/>
                    <a:lstStyle/>
                    <a:p>
                      <a:pPr algn="ctr" rtl="0" fontAlgn="ctr"/>
                      <a:r>
                        <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rPr>
                        <a:t>23.9</a:t>
                      </a:r>
                    </a:p>
                  </a:txBody>
                  <a:tcPr marL="0" marR="0" marT="0" marB="0" anchor="b">
                    <a:solidFill>
                      <a:schemeClr val="bg2">
                        <a:lumMod val="20000"/>
                        <a:lumOff val="80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75000"/>
                              <a:lumOff val="25000"/>
                            </a:srgbClr>
                          </a:solidFill>
                          <a:effectLst/>
                          <a:uLnTx/>
                          <a:uFillTx/>
                          <a:latin typeface="Arial" panose="020B0604020202020204" pitchFamily="34" charset="0"/>
                          <a:cs typeface="Arial" panose="020B0604020202020204" pitchFamily="34" charset="0"/>
                        </a:rPr>
                        <a:t>1</a:t>
                      </a:r>
                    </a:p>
                  </a:txBody>
                  <a:tcPr marL="0" marR="0" marT="0" marB="0" anchor="b">
                    <a:solidFill>
                      <a:schemeClr val="bg2">
                        <a:lumMod val="20000"/>
                        <a:lumOff val="80000"/>
                      </a:schemeClr>
                    </a:solidFill>
                  </a:tcPr>
                </a:tc>
                <a:tc>
                  <a:txBody>
                    <a:bodyPr/>
                    <a:lstStyle/>
                    <a:p>
                      <a:pPr algn="ctr" rtl="0" fontAlgn="b"/>
                      <a:r>
                        <a:rPr lang="en-GB" sz="1100" u="none" strike="noStrike">
                          <a:solidFill>
                            <a:schemeClr val="tx1">
                              <a:lumMod val="75000"/>
                              <a:lumOff val="25000"/>
                            </a:schemeClr>
                          </a:solidFill>
                          <a:effectLst/>
                          <a:latin typeface="Arial" panose="020B0604020202020204" pitchFamily="34" charset="0"/>
                          <a:cs typeface="Arial" panose="020B0604020202020204" pitchFamily="34" charset="0"/>
                        </a:rPr>
                        <a:t>14.5</a:t>
                      </a:r>
                      <a:endPar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b">
                    <a:solidFill>
                      <a:schemeClr val="bg2">
                        <a:lumMod val="20000"/>
                        <a:lumOff val="80000"/>
                      </a:schemeClr>
                    </a:solidFill>
                  </a:tcPr>
                </a:tc>
                <a:tc>
                  <a:txBody>
                    <a:bodyPr/>
                    <a:lstStyle/>
                    <a:p>
                      <a:pPr algn="ctr" rtl="0" fontAlgn="ctr"/>
                      <a:r>
                        <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rPr>
                        <a:t>21.7</a:t>
                      </a:r>
                    </a:p>
                  </a:txBody>
                  <a:tcPr marL="0" marR="0" marT="0" marB="0" anchor="b">
                    <a:solidFill>
                      <a:schemeClr val="bg2">
                        <a:lumMod val="20000"/>
                        <a:lumOff val="80000"/>
                      </a:schemeClr>
                    </a:solidFill>
                  </a:tcPr>
                </a:tc>
                <a:extLst>
                  <a:ext uri="{0D108BD9-81ED-4DB2-BD59-A6C34878D82A}">
                    <a16:rowId xmlns:a16="http://schemas.microsoft.com/office/drawing/2014/main" val="2570199525"/>
                  </a:ext>
                </a:extLst>
              </a:tr>
              <a:tr h="180047">
                <a:tc>
                  <a:txBody>
                    <a:bodyPr/>
                    <a:lstStyle/>
                    <a:p>
                      <a:pPr algn="ctr" rtl="0" fontAlgn="ctr"/>
                      <a:r>
                        <a:rPr lang="en-GB" sz="1100" b="1" i="0" u="none" strike="noStrike">
                          <a:solidFill>
                            <a:schemeClr val="tx1">
                              <a:lumMod val="75000"/>
                              <a:lumOff val="25000"/>
                            </a:schemeClr>
                          </a:solidFill>
                          <a:effectLst/>
                          <a:latin typeface="Arial" panose="020B0604020202020204" pitchFamily="34" charset="0"/>
                          <a:cs typeface="Arial" panose="020B0604020202020204" pitchFamily="34" charset="0"/>
                        </a:rPr>
                        <a:t>UK PPP</a:t>
                      </a:r>
                    </a:p>
                  </a:txBody>
                  <a:tcPr marL="0" marR="0" marT="0" marB="0" anchor="ctr">
                    <a:solidFill>
                      <a:schemeClr val="bg2">
                        <a:lumMod val="40000"/>
                        <a:lumOff val="60000"/>
                      </a:schemeClr>
                    </a:solidFill>
                  </a:tcPr>
                </a:tc>
                <a:tc>
                  <a:txBody>
                    <a:bodyPr/>
                    <a:lstStyle/>
                    <a:p>
                      <a:pPr algn="ctr" rtl="0" fontAlgn="ctr"/>
                      <a:r>
                        <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rPr>
                        <a:t>UK</a:t>
                      </a:r>
                    </a:p>
                  </a:txBody>
                  <a:tcPr marL="0" marR="0" marT="0" marB="0" anchor="ctr">
                    <a:solidFill>
                      <a:schemeClr val="bg2">
                        <a:lumMod val="20000"/>
                        <a:lumOff val="80000"/>
                      </a:schemeClr>
                    </a:solidFill>
                  </a:tcPr>
                </a:tc>
                <a:tc>
                  <a:txBody>
                    <a:bodyPr/>
                    <a:lstStyle/>
                    <a:p>
                      <a:pPr algn="ctr" rtl="0" fontAlgn="ctr"/>
                      <a:r>
                        <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rPr>
                        <a:t>Jan-27</a:t>
                      </a:r>
                    </a:p>
                  </a:txBody>
                  <a:tcPr marL="0" marR="0" marT="0" marB="0" anchor="ctr">
                    <a:solidFill>
                      <a:schemeClr val="bg2">
                        <a:lumMod val="20000"/>
                        <a:lumOff val="80000"/>
                      </a:schemeClr>
                    </a:solidFill>
                  </a:tcPr>
                </a:tc>
                <a:tc>
                  <a:txBody>
                    <a:bodyPr/>
                    <a:lstStyle/>
                    <a:p>
                      <a:pPr algn="ctr" rtl="0" fontAlgn="ctr"/>
                      <a:r>
                        <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rPr>
                        <a:t>2.6</a:t>
                      </a:r>
                    </a:p>
                  </a:txBody>
                  <a:tcPr marL="0" marR="0" marT="0" marB="0" anchor="b">
                    <a:solidFill>
                      <a:schemeClr val="bg2">
                        <a:lumMod val="20000"/>
                        <a:lumOff val="80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75000"/>
                              <a:lumOff val="25000"/>
                            </a:srgbClr>
                          </a:solidFill>
                          <a:effectLst/>
                          <a:uLnTx/>
                          <a:uFillTx/>
                          <a:latin typeface="Arial" panose="020B0604020202020204" pitchFamily="34" charset="0"/>
                          <a:cs typeface="Arial" panose="020B0604020202020204" pitchFamily="34" charset="0"/>
                        </a:rPr>
                        <a:t>1</a:t>
                      </a:r>
                    </a:p>
                  </a:txBody>
                  <a:tcPr marL="0" marR="0" marT="0" marB="0" anchor="b">
                    <a:solidFill>
                      <a:schemeClr val="bg2">
                        <a:lumMod val="20000"/>
                        <a:lumOff val="80000"/>
                      </a:schemeClr>
                    </a:solidFill>
                  </a:tcPr>
                </a:tc>
                <a:tc>
                  <a:txBody>
                    <a:bodyPr/>
                    <a:lstStyle/>
                    <a:p>
                      <a:pPr algn="ctr" rtl="0" fontAlgn="b"/>
                      <a:r>
                        <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rPr>
                        <a:t>1.6</a:t>
                      </a:r>
                    </a:p>
                  </a:txBody>
                  <a:tcPr marL="0" marR="0" marT="0" marB="0" anchor="b">
                    <a:solidFill>
                      <a:schemeClr val="bg2">
                        <a:lumMod val="20000"/>
                        <a:lumOff val="80000"/>
                      </a:schemeClr>
                    </a:solidFill>
                  </a:tcPr>
                </a:tc>
                <a:tc>
                  <a:txBody>
                    <a:bodyPr/>
                    <a:lstStyle/>
                    <a:p>
                      <a:pPr algn="ctr" rtl="0" fontAlgn="ctr"/>
                      <a:r>
                        <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rPr>
                        <a:t>13.6</a:t>
                      </a:r>
                    </a:p>
                  </a:txBody>
                  <a:tcPr marL="0" marR="0" marT="0" marB="0" anchor="b">
                    <a:solidFill>
                      <a:schemeClr val="bg2">
                        <a:lumMod val="20000"/>
                        <a:lumOff val="80000"/>
                      </a:schemeClr>
                    </a:solidFill>
                  </a:tcPr>
                </a:tc>
                <a:extLst>
                  <a:ext uri="{0D108BD9-81ED-4DB2-BD59-A6C34878D82A}">
                    <a16:rowId xmlns:a16="http://schemas.microsoft.com/office/drawing/2014/main" val="3552056224"/>
                  </a:ext>
                </a:extLst>
              </a:tr>
              <a:tr h="203940">
                <a:tc>
                  <a:txBody>
                    <a:bodyPr/>
                    <a:lstStyle/>
                    <a:p>
                      <a:pPr algn="ctr" rtl="0" fontAlgn="ctr"/>
                      <a:r>
                        <a:rPr lang="en-GB" sz="1100" u="none" strike="noStrike">
                          <a:solidFill>
                            <a:schemeClr val="tx1">
                              <a:lumMod val="75000"/>
                              <a:lumOff val="25000"/>
                            </a:schemeClr>
                          </a:solidFill>
                          <a:effectLst/>
                          <a:latin typeface="Arial" panose="020B0604020202020204" pitchFamily="34" charset="0"/>
                          <a:cs typeface="Arial" panose="020B0604020202020204" pitchFamily="34" charset="0"/>
                        </a:rPr>
                        <a:t>SPEC OPPS</a:t>
                      </a:r>
                      <a:endPar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40000"/>
                        <a:lumOff val="60000"/>
                      </a:schemeClr>
                    </a:solidFill>
                  </a:tcPr>
                </a:tc>
                <a:tc>
                  <a:txBody>
                    <a:bodyPr/>
                    <a:lstStyle/>
                    <a:p>
                      <a:pPr algn="ctr" rtl="0" fontAlgn="ctr"/>
                      <a:r>
                        <a:rPr lang="en-GB" sz="1100" u="none" strike="noStrike">
                          <a:solidFill>
                            <a:schemeClr val="tx1">
                              <a:lumMod val="75000"/>
                              <a:lumOff val="25000"/>
                            </a:schemeClr>
                          </a:solidFill>
                          <a:effectLst/>
                          <a:latin typeface="Arial" panose="020B0604020202020204" pitchFamily="34" charset="0"/>
                          <a:cs typeface="Arial" panose="020B0604020202020204" pitchFamily="34" charset="0"/>
                        </a:rPr>
                        <a:t>UK</a:t>
                      </a:r>
                      <a:endPar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20000"/>
                        <a:lumOff val="80000"/>
                      </a:schemeClr>
                    </a:solidFill>
                  </a:tcPr>
                </a:tc>
                <a:tc>
                  <a:txBody>
                    <a:bodyPr/>
                    <a:lstStyle/>
                    <a:p>
                      <a:pPr algn="ctr" rtl="0" fontAlgn="ctr"/>
                      <a:r>
                        <a:rPr lang="en-GB" sz="1100" u="none" strike="noStrike">
                          <a:solidFill>
                            <a:schemeClr val="tx1">
                              <a:lumMod val="75000"/>
                              <a:lumOff val="25000"/>
                            </a:schemeClr>
                          </a:solidFill>
                          <a:effectLst/>
                          <a:latin typeface="Arial" panose="020B0604020202020204" pitchFamily="34" charset="0"/>
                          <a:cs typeface="Arial" panose="020B0604020202020204" pitchFamily="34" charset="0"/>
                        </a:rPr>
                        <a:t>Jan-27</a:t>
                      </a:r>
                      <a:endPar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20000"/>
                        <a:lumOff val="80000"/>
                      </a:schemeClr>
                    </a:solidFill>
                  </a:tcPr>
                </a:tc>
                <a:tc>
                  <a:txBody>
                    <a:bodyPr/>
                    <a:lstStyle/>
                    <a:p>
                      <a:pPr algn="ctr" rtl="0" fontAlgn="ctr"/>
                      <a:r>
                        <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rPr>
                        <a:t>9.5</a:t>
                      </a:r>
                    </a:p>
                  </a:txBody>
                  <a:tcPr marL="0" marR="0" marT="0" marB="0" anchor="b">
                    <a:solidFill>
                      <a:schemeClr val="bg2">
                        <a:lumMod val="20000"/>
                        <a:lumOff val="80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75000"/>
                              <a:lumOff val="25000"/>
                            </a:srgbClr>
                          </a:solidFill>
                          <a:effectLst/>
                          <a:uLnTx/>
                          <a:uFillTx/>
                          <a:latin typeface="Arial" panose="020B0604020202020204" pitchFamily="34" charset="0"/>
                          <a:cs typeface="Arial" panose="020B0604020202020204" pitchFamily="34" charset="0"/>
                        </a:rPr>
                        <a:t>3</a:t>
                      </a:r>
                    </a:p>
                  </a:txBody>
                  <a:tcPr marL="0" marR="0" marT="0" marB="0" anchor="b">
                    <a:solidFill>
                      <a:schemeClr val="bg2">
                        <a:lumMod val="20000"/>
                        <a:lumOff val="80000"/>
                      </a:schemeClr>
                    </a:solidFill>
                  </a:tcPr>
                </a:tc>
                <a:tc>
                  <a:txBody>
                    <a:bodyPr/>
                    <a:lstStyle/>
                    <a:p>
                      <a:pPr algn="ctr" rtl="0" fontAlgn="b"/>
                      <a:r>
                        <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rPr>
                        <a:t>5.8</a:t>
                      </a:r>
                    </a:p>
                  </a:txBody>
                  <a:tcPr marL="0" marR="0" marT="0" marB="0" anchor="b">
                    <a:solidFill>
                      <a:schemeClr val="bg2">
                        <a:lumMod val="20000"/>
                        <a:lumOff val="80000"/>
                      </a:schemeClr>
                    </a:solidFill>
                  </a:tcPr>
                </a:tc>
                <a:tc>
                  <a:txBody>
                    <a:bodyPr/>
                    <a:lstStyle/>
                    <a:p>
                      <a:pPr algn="ctr" rtl="0" fontAlgn="ctr"/>
                      <a:r>
                        <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rPr>
                        <a:t>12.7</a:t>
                      </a:r>
                    </a:p>
                  </a:txBody>
                  <a:tcPr marL="0" marR="0" marT="0" marB="0" anchor="b">
                    <a:solidFill>
                      <a:schemeClr val="bg2">
                        <a:lumMod val="20000"/>
                        <a:lumOff val="80000"/>
                      </a:schemeClr>
                    </a:solidFill>
                  </a:tcPr>
                </a:tc>
                <a:extLst>
                  <a:ext uri="{0D108BD9-81ED-4DB2-BD59-A6C34878D82A}">
                    <a16:rowId xmlns:a16="http://schemas.microsoft.com/office/drawing/2014/main" val="2263316553"/>
                  </a:ext>
                </a:extLst>
              </a:tr>
              <a:tr h="180047">
                <a:tc>
                  <a:txBody>
                    <a:bodyPr/>
                    <a:lstStyle/>
                    <a:p>
                      <a:pPr algn="ctr" rtl="0" fontAlgn="ctr"/>
                      <a:r>
                        <a:rPr lang="en-GB" sz="1100" u="none" strike="noStrike">
                          <a:solidFill>
                            <a:schemeClr val="tx1">
                              <a:lumMod val="75000"/>
                              <a:lumOff val="25000"/>
                            </a:schemeClr>
                          </a:solidFill>
                          <a:effectLst/>
                          <a:latin typeface="Arial" panose="020B0604020202020204" pitchFamily="34" charset="0"/>
                          <a:cs typeface="Arial" panose="020B0604020202020204" pitchFamily="34" charset="0"/>
                        </a:rPr>
                        <a:t>FKR</a:t>
                      </a:r>
                      <a:endPar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40000"/>
                        <a:lumOff val="60000"/>
                      </a:schemeClr>
                    </a:solidFill>
                  </a:tcPr>
                </a:tc>
                <a:tc>
                  <a:txBody>
                    <a:bodyPr/>
                    <a:lstStyle/>
                    <a:p>
                      <a:pPr algn="ctr" rtl="0" fontAlgn="ctr"/>
                      <a:r>
                        <a:rPr lang="en-GB" sz="1100" u="none" strike="noStrike">
                          <a:solidFill>
                            <a:schemeClr val="tx1">
                              <a:lumMod val="75000"/>
                              <a:lumOff val="25000"/>
                            </a:schemeClr>
                          </a:solidFill>
                          <a:effectLst/>
                          <a:latin typeface="Arial" panose="020B0604020202020204" pitchFamily="34" charset="0"/>
                          <a:cs typeface="Arial" panose="020B0604020202020204" pitchFamily="34" charset="0"/>
                        </a:rPr>
                        <a:t>Poland</a:t>
                      </a:r>
                      <a:endPar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20000"/>
                        <a:lumOff val="80000"/>
                      </a:schemeClr>
                    </a:solidFill>
                  </a:tcPr>
                </a:tc>
                <a:tc>
                  <a:txBody>
                    <a:bodyPr/>
                    <a:lstStyle/>
                    <a:p>
                      <a:pPr algn="ctr" rtl="0" fontAlgn="ctr"/>
                      <a:r>
                        <a:rPr lang="en-GB" sz="1100" u="none" strike="noStrike">
                          <a:solidFill>
                            <a:schemeClr val="tx1">
                              <a:lumMod val="75000"/>
                              <a:lumOff val="25000"/>
                            </a:schemeClr>
                          </a:solidFill>
                          <a:effectLst/>
                          <a:latin typeface="Arial" panose="020B0604020202020204" pitchFamily="34" charset="0"/>
                          <a:cs typeface="Arial" panose="020B0604020202020204" pitchFamily="34" charset="0"/>
                        </a:rPr>
                        <a:t>Mar-27</a:t>
                      </a:r>
                      <a:endPar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20000"/>
                        <a:lumOff val="80000"/>
                      </a:schemeClr>
                    </a:solidFill>
                  </a:tcPr>
                </a:tc>
                <a:tc>
                  <a:txBody>
                    <a:bodyPr/>
                    <a:lstStyle/>
                    <a:p>
                      <a:pPr algn="ctr" rtl="0" fontAlgn="ctr"/>
                      <a:r>
                        <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rPr>
                        <a:t>15.5</a:t>
                      </a:r>
                    </a:p>
                  </a:txBody>
                  <a:tcPr marL="0" marR="0" marT="0" marB="0" anchor="b">
                    <a:solidFill>
                      <a:schemeClr val="bg2">
                        <a:lumMod val="20000"/>
                        <a:lumOff val="80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75000"/>
                              <a:lumOff val="25000"/>
                            </a:srgbClr>
                          </a:solidFill>
                          <a:effectLst/>
                          <a:uLnTx/>
                          <a:uFillTx/>
                          <a:latin typeface="Arial" panose="020B0604020202020204" pitchFamily="34" charset="0"/>
                          <a:cs typeface="Arial" panose="020B0604020202020204" pitchFamily="34" charset="0"/>
                        </a:rPr>
                        <a:t>1</a:t>
                      </a:r>
                    </a:p>
                  </a:txBody>
                  <a:tcPr marL="0" marR="0" marT="0" marB="0" anchor="b">
                    <a:solidFill>
                      <a:schemeClr val="bg2">
                        <a:lumMod val="20000"/>
                        <a:lumOff val="80000"/>
                      </a:schemeClr>
                    </a:solidFill>
                  </a:tcPr>
                </a:tc>
                <a:tc>
                  <a:txBody>
                    <a:bodyPr/>
                    <a:lstStyle/>
                    <a:p>
                      <a:pPr algn="ctr" rtl="0" fontAlgn="b"/>
                      <a:r>
                        <a:rPr lang="en-GB" sz="1100" u="none" strike="noStrike">
                          <a:solidFill>
                            <a:schemeClr val="tx1">
                              <a:lumMod val="75000"/>
                              <a:lumOff val="25000"/>
                            </a:schemeClr>
                          </a:solidFill>
                          <a:effectLst/>
                          <a:latin typeface="Arial" panose="020B0604020202020204" pitchFamily="34" charset="0"/>
                          <a:cs typeface="Arial" panose="020B0604020202020204" pitchFamily="34" charset="0"/>
                        </a:rPr>
                        <a:t>9.5</a:t>
                      </a:r>
                      <a:endPar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b">
                    <a:solidFill>
                      <a:schemeClr val="bg2">
                        <a:lumMod val="20000"/>
                        <a:lumOff val="80000"/>
                      </a:schemeClr>
                    </a:solidFill>
                  </a:tcPr>
                </a:tc>
                <a:tc>
                  <a:txBody>
                    <a:bodyPr/>
                    <a:lstStyle/>
                    <a:p>
                      <a:pPr algn="ctr" rtl="0" fontAlgn="ctr"/>
                      <a:r>
                        <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rPr>
                        <a:t>16.4</a:t>
                      </a:r>
                    </a:p>
                  </a:txBody>
                  <a:tcPr marL="0" marR="0" marT="0" marB="0" anchor="b">
                    <a:solidFill>
                      <a:schemeClr val="bg2">
                        <a:lumMod val="20000"/>
                        <a:lumOff val="80000"/>
                      </a:schemeClr>
                    </a:solidFill>
                  </a:tcPr>
                </a:tc>
                <a:extLst>
                  <a:ext uri="{0D108BD9-81ED-4DB2-BD59-A6C34878D82A}">
                    <a16:rowId xmlns:a16="http://schemas.microsoft.com/office/drawing/2014/main" val="510732247"/>
                  </a:ext>
                </a:extLst>
              </a:tr>
              <a:tr h="180047">
                <a:tc>
                  <a:txBody>
                    <a:bodyPr/>
                    <a:lstStyle/>
                    <a:p>
                      <a:pPr algn="ctr" rtl="0" fontAlgn="ctr"/>
                      <a:r>
                        <a:rPr lang="en-GB" sz="1100" u="none" strike="noStrike">
                          <a:solidFill>
                            <a:schemeClr val="tx1">
                              <a:lumMod val="75000"/>
                              <a:lumOff val="25000"/>
                            </a:schemeClr>
                          </a:solidFill>
                          <a:effectLst/>
                          <a:latin typeface="Arial" panose="020B0604020202020204" pitchFamily="34" charset="0"/>
                          <a:cs typeface="Arial" panose="020B0604020202020204" pitchFamily="34" charset="0"/>
                        </a:rPr>
                        <a:t>FCL</a:t>
                      </a:r>
                      <a:endPar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40000"/>
                        <a:lumOff val="60000"/>
                      </a:schemeClr>
                    </a:solidFill>
                  </a:tcPr>
                </a:tc>
                <a:tc>
                  <a:txBody>
                    <a:bodyPr/>
                    <a:lstStyle/>
                    <a:p>
                      <a:pPr algn="ctr" rtl="0" fontAlgn="ctr"/>
                      <a:r>
                        <a:rPr lang="en-GB" sz="1100" u="none" strike="noStrike">
                          <a:solidFill>
                            <a:schemeClr val="tx1">
                              <a:lumMod val="75000"/>
                              <a:lumOff val="25000"/>
                            </a:schemeClr>
                          </a:solidFill>
                          <a:effectLst/>
                          <a:latin typeface="Arial" panose="020B0604020202020204" pitchFamily="34" charset="0"/>
                          <a:cs typeface="Arial" panose="020B0604020202020204" pitchFamily="34" charset="0"/>
                        </a:rPr>
                        <a:t>Romania</a:t>
                      </a:r>
                      <a:endPar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20000"/>
                        <a:lumOff val="80000"/>
                      </a:schemeClr>
                    </a:solidFill>
                  </a:tcPr>
                </a:tc>
                <a:tc>
                  <a:txBody>
                    <a:bodyPr/>
                    <a:lstStyle/>
                    <a:p>
                      <a:pPr algn="ctr" rtl="0" fontAlgn="ctr"/>
                      <a:r>
                        <a:rPr lang="en-GB" sz="1100" u="none" strike="noStrike">
                          <a:solidFill>
                            <a:schemeClr val="tx1">
                              <a:lumMod val="75000"/>
                              <a:lumOff val="25000"/>
                            </a:schemeClr>
                          </a:solidFill>
                          <a:effectLst/>
                          <a:latin typeface="Arial" panose="020B0604020202020204" pitchFamily="34" charset="0"/>
                          <a:cs typeface="Arial" panose="020B0604020202020204" pitchFamily="34" charset="0"/>
                        </a:rPr>
                        <a:t>Jun-28</a:t>
                      </a:r>
                      <a:endPar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20000"/>
                        <a:lumOff val="80000"/>
                      </a:schemeClr>
                    </a:solidFill>
                  </a:tcPr>
                </a:tc>
                <a:tc>
                  <a:txBody>
                    <a:bodyPr/>
                    <a:lstStyle/>
                    <a:p>
                      <a:pPr algn="ctr" rtl="0" fontAlgn="ctr"/>
                      <a:r>
                        <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rPr>
                        <a:t>8.0</a:t>
                      </a:r>
                    </a:p>
                  </a:txBody>
                  <a:tcPr marL="0" marR="0" marT="0" marB="0" anchor="b">
                    <a:solidFill>
                      <a:schemeClr val="bg2">
                        <a:lumMod val="20000"/>
                        <a:lumOff val="80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75000"/>
                              <a:lumOff val="25000"/>
                            </a:srgbClr>
                          </a:solidFill>
                          <a:effectLst/>
                          <a:uLnTx/>
                          <a:uFillTx/>
                          <a:latin typeface="Arial" panose="020B0604020202020204" pitchFamily="34" charset="0"/>
                          <a:cs typeface="Arial" panose="020B0604020202020204" pitchFamily="34" charset="0"/>
                        </a:rPr>
                        <a:t>1</a:t>
                      </a:r>
                    </a:p>
                  </a:txBody>
                  <a:tcPr marL="0" marR="0" marT="0" marB="0" anchor="b">
                    <a:solidFill>
                      <a:schemeClr val="bg2">
                        <a:lumMod val="20000"/>
                        <a:lumOff val="80000"/>
                      </a:schemeClr>
                    </a:solidFill>
                  </a:tcPr>
                </a:tc>
                <a:tc>
                  <a:txBody>
                    <a:bodyPr/>
                    <a:lstStyle/>
                    <a:p>
                      <a:pPr algn="ctr" rtl="0" fontAlgn="b"/>
                      <a:r>
                        <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rPr>
                        <a:t>4.9</a:t>
                      </a:r>
                    </a:p>
                  </a:txBody>
                  <a:tcPr marL="0" marR="0" marT="0" marB="0" anchor="b">
                    <a:solidFill>
                      <a:schemeClr val="bg2">
                        <a:lumMod val="20000"/>
                        <a:lumOff val="80000"/>
                      </a:schemeClr>
                    </a:solidFill>
                  </a:tcPr>
                </a:tc>
                <a:tc>
                  <a:txBody>
                    <a:bodyPr/>
                    <a:lstStyle/>
                    <a:p>
                      <a:pPr algn="ctr" rtl="0" fontAlgn="ctr"/>
                      <a:r>
                        <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rPr>
                        <a:t>8.3</a:t>
                      </a:r>
                    </a:p>
                  </a:txBody>
                  <a:tcPr marL="0" marR="0" marT="0" marB="0" anchor="b">
                    <a:solidFill>
                      <a:schemeClr val="bg2">
                        <a:lumMod val="20000"/>
                        <a:lumOff val="80000"/>
                      </a:schemeClr>
                    </a:solidFill>
                  </a:tcPr>
                </a:tc>
                <a:extLst>
                  <a:ext uri="{0D108BD9-81ED-4DB2-BD59-A6C34878D82A}">
                    <a16:rowId xmlns:a16="http://schemas.microsoft.com/office/drawing/2014/main" val="1296329783"/>
                  </a:ext>
                </a:extLst>
              </a:tr>
              <a:tr h="180047">
                <a:tc>
                  <a:txBody>
                    <a:bodyPr/>
                    <a:lstStyle/>
                    <a:p>
                      <a:pPr algn="ctr" rtl="0" fontAlgn="ctr"/>
                      <a:r>
                        <a:rPr lang="en-GB" sz="1100" u="none" strike="noStrike">
                          <a:solidFill>
                            <a:schemeClr val="tx1">
                              <a:lumMod val="75000"/>
                              <a:lumOff val="25000"/>
                            </a:schemeClr>
                          </a:solidFill>
                          <a:effectLst/>
                          <a:latin typeface="Arial" panose="020B0604020202020204" pitchFamily="34" charset="0"/>
                          <a:cs typeface="Arial" panose="020B0604020202020204" pitchFamily="34" charset="0"/>
                        </a:rPr>
                        <a:t>FPL</a:t>
                      </a:r>
                      <a:endPar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40000"/>
                        <a:lumOff val="60000"/>
                      </a:schemeClr>
                    </a:solidFill>
                  </a:tcPr>
                </a:tc>
                <a:tc>
                  <a:txBody>
                    <a:bodyPr/>
                    <a:lstStyle/>
                    <a:p>
                      <a:pPr algn="ctr" rtl="0" fontAlgn="ctr"/>
                      <a:r>
                        <a:rPr lang="en-GB" sz="1100" u="none" strike="noStrike">
                          <a:solidFill>
                            <a:schemeClr val="tx1">
                              <a:lumMod val="75000"/>
                              <a:lumOff val="25000"/>
                            </a:schemeClr>
                          </a:solidFill>
                          <a:effectLst/>
                          <a:latin typeface="Arial" panose="020B0604020202020204" pitchFamily="34" charset="0"/>
                          <a:cs typeface="Arial" panose="020B0604020202020204" pitchFamily="34" charset="0"/>
                        </a:rPr>
                        <a:t>Poland</a:t>
                      </a:r>
                      <a:endPar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20000"/>
                        <a:lumOff val="80000"/>
                      </a:schemeClr>
                    </a:solidFill>
                  </a:tcPr>
                </a:tc>
                <a:tc>
                  <a:txBody>
                    <a:bodyPr/>
                    <a:lstStyle/>
                    <a:p>
                      <a:pPr algn="ctr" rtl="0" fontAlgn="ctr"/>
                      <a:r>
                        <a:rPr lang="en-GB" sz="1100" u="none" strike="noStrike">
                          <a:solidFill>
                            <a:schemeClr val="tx1">
                              <a:lumMod val="75000"/>
                              <a:lumOff val="25000"/>
                            </a:schemeClr>
                          </a:solidFill>
                          <a:effectLst/>
                          <a:latin typeface="Arial" panose="020B0604020202020204" pitchFamily="34" charset="0"/>
                          <a:cs typeface="Arial" panose="020B0604020202020204" pitchFamily="34" charset="0"/>
                        </a:rPr>
                        <a:t>Jun-28</a:t>
                      </a:r>
                      <a:endPar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20000"/>
                        <a:lumOff val="80000"/>
                      </a:schemeClr>
                    </a:solidFill>
                  </a:tcPr>
                </a:tc>
                <a:tc>
                  <a:txBody>
                    <a:bodyPr/>
                    <a:lstStyle/>
                    <a:p>
                      <a:pPr algn="ctr" rtl="0" fontAlgn="ctr"/>
                      <a:r>
                        <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rPr>
                        <a:t>-</a:t>
                      </a:r>
                    </a:p>
                  </a:txBody>
                  <a:tcPr marL="0" marR="0" marT="0" marB="0" anchor="b">
                    <a:solidFill>
                      <a:schemeClr val="bg2">
                        <a:lumMod val="20000"/>
                        <a:lumOff val="80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75000"/>
                              <a:lumOff val="25000"/>
                            </a:srgbClr>
                          </a:solidFill>
                          <a:effectLst/>
                          <a:uLnTx/>
                          <a:uFillTx/>
                          <a:latin typeface="Arial" panose="020B0604020202020204" pitchFamily="34" charset="0"/>
                          <a:cs typeface="Arial" panose="020B0604020202020204" pitchFamily="34" charset="0"/>
                        </a:rPr>
                        <a:t>-</a:t>
                      </a:r>
                    </a:p>
                  </a:txBody>
                  <a:tcPr marL="0" marR="0" marT="0" marB="0" anchor="b">
                    <a:solidFill>
                      <a:schemeClr val="bg2">
                        <a:lumMod val="20000"/>
                        <a:lumOff val="80000"/>
                      </a:schemeClr>
                    </a:solidFill>
                  </a:tcPr>
                </a:tc>
                <a:tc>
                  <a:txBody>
                    <a:bodyPr/>
                    <a:lstStyle/>
                    <a:p>
                      <a:pPr algn="ctr" rtl="0" fontAlgn="b"/>
                      <a:r>
                        <a:rPr lang="en-GB" sz="1100" u="none" strike="noStrike">
                          <a:solidFill>
                            <a:schemeClr val="tx1">
                              <a:lumMod val="75000"/>
                              <a:lumOff val="25000"/>
                            </a:schemeClr>
                          </a:solidFill>
                          <a:effectLst/>
                          <a:latin typeface="Arial" panose="020B0604020202020204" pitchFamily="34" charset="0"/>
                          <a:cs typeface="Arial" panose="020B0604020202020204" pitchFamily="34" charset="0"/>
                        </a:rPr>
                        <a:t>-</a:t>
                      </a:r>
                      <a:endPar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b">
                    <a:solidFill>
                      <a:schemeClr val="bg2">
                        <a:lumMod val="20000"/>
                        <a:lumOff val="80000"/>
                      </a:schemeClr>
                    </a:solidFill>
                  </a:tcPr>
                </a:tc>
                <a:tc>
                  <a:txBody>
                    <a:bodyPr/>
                    <a:lstStyle/>
                    <a:p>
                      <a:pPr algn="ctr" rtl="0" fontAlgn="ctr"/>
                      <a:r>
                        <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rPr>
                        <a:t>-</a:t>
                      </a:r>
                    </a:p>
                  </a:txBody>
                  <a:tcPr marL="0" marR="0" marT="0" marB="0" anchor="b">
                    <a:solidFill>
                      <a:schemeClr val="bg2">
                        <a:lumMod val="20000"/>
                        <a:lumOff val="80000"/>
                      </a:schemeClr>
                    </a:solidFill>
                  </a:tcPr>
                </a:tc>
                <a:extLst>
                  <a:ext uri="{0D108BD9-81ED-4DB2-BD59-A6C34878D82A}">
                    <a16:rowId xmlns:a16="http://schemas.microsoft.com/office/drawing/2014/main" val="3083237647"/>
                  </a:ext>
                </a:extLst>
              </a:tr>
              <a:tr h="180047">
                <a:tc>
                  <a:txBody>
                    <a:bodyPr/>
                    <a:lstStyle/>
                    <a:p>
                      <a:pPr algn="ctr" rtl="0" fontAlgn="ctr"/>
                      <a:r>
                        <a:rPr lang="en-GB" sz="1100" u="none" strike="noStrike">
                          <a:solidFill>
                            <a:schemeClr val="tx1">
                              <a:lumMod val="75000"/>
                              <a:lumOff val="25000"/>
                            </a:schemeClr>
                          </a:solidFill>
                          <a:effectLst/>
                          <a:latin typeface="Arial" panose="020B0604020202020204" pitchFamily="34" charset="0"/>
                          <a:cs typeface="Arial" panose="020B0604020202020204" pitchFamily="34" charset="0"/>
                        </a:rPr>
                        <a:t>FOP </a:t>
                      </a:r>
                      <a:endPar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40000"/>
                        <a:lumOff val="60000"/>
                      </a:schemeClr>
                    </a:solidFill>
                  </a:tcPr>
                </a:tc>
                <a:tc>
                  <a:txBody>
                    <a:bodyPr/>
                    <a:lstStyle/>
                    <a:p>
                      <a:pPr algn="ctr" rtl="0" fontAlgn="ctr"/>
                      <a:r>
                        <a:rPr lang="en-GB" sz="1100" u="none" strike="noStrike">
                          <a:solidFill>
                            <a:schemeClr val="tx1">
                              <a:lumMod val="75000"/>
                              <a:lumOff val="25000"/>
                            </a:schemeClr>
                          </a:solidFill>
                          <a:effectLst/>
                          <a:latin typeface="Arial" panose="020B0604020202020204" pitchFamily="34" charset="0"/>
                          <a:cs typeface="Arial" panose="020B0604020202020204" pitchFamily="34" charset="0"/>
                        </a:rPr>
                        <a:t>Poland</a:t>
                      </a:r>
                      <a:endPar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20000"/>
                        <a:lumOff val="80000"/>
                      </a:schemeClr>
                    </a:solidFill>
                  </a:tcPr>
                </a:tc>
                <a:tc>
                  <a:txBody>
                    <a:bodyPr/>
                    <a:lstStyle/>
                    <a:p>
                      <a:pPr algn="ctr" rtl="0" fontAlgn="ctr"/>
                      <a:r>
                        <a:rPr lang="en-GB" sz="1100" u="none" strike="noStrike">
                          <a:solidFill>
                            <a:schemeClr val="tx1">
                              <a:lumMod val="75000"/>
                              <a:lumOff val="25000"/>
                            </a:schemeClr>
                          </a:solidFill>
                          <a:effectLst/>
                          <a:latin typeface="Arial" panose="020B0604020202020204" pitchFamily="34" charset="0"/>
                          <a:cs typeface="Arial" panose="020B0604020202020204" pitchFamily="34" charset="0"/>
                        </a:rPr>
                        <a:t>Oct-30</a:t>
                      </a:r>
                      <a:endPar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20000"/>
                        <a:lumOff val="80000"/>
                      </a:schemeClr>
                    </a:solidFill>
                  </a:tcPr>
                </a:tc>
                <a:tc>
                  <a:txBody>
                    <a:bodyPr/>
                    <a:lstStyle/>
                    <a:p>
                      <a:pPr algn="ctr" rtl="0" fontAlgn="ctr"/>
                      <a:r>
                        <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rPr>
                        <a:t>59.8</a:t>
                      </a:r>
                    </a:p>
                  </a:txBody>
                  <a:tcPr marL="0" marR="0" marT="0" marB="0" anchor="b">
                    <a:solidFill>
                      <a:schemeClr val="bg2">
                        <a:lumMod val="20000"/>
                        <a:lumOff val="80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75000"/>
                              <a:lumOff val="25000"/>
                            </a:srgbClr>
                          </a:solidFill>
                          <a:effectLst/>
                          <a:uLnTx/>
                          <a:uFillTx/>
                          <a:latin typeface="Arial" panose="020B0604020202020204" pitchFamily="34" charset="0"/>
                          <a:cs typeface="Arial" panose="020B0604020202020204" pitchFamily="34" charset="0"/>
                        </a:rPr>
                        <a:t>5</a:t>
                      </a:r>
                    </a:p>
                  </a:txBody>
                  <a:tcPr marL="0" marR="0" marT="0" marB="0" anchor="b">
                    <a:solidFill>
                      <a:schemeClr val="bg2">
                        <a:lumMod val="20000"/>
                        <a:lumOff val="80000"/>
                      </a:schemeClr>
                    </a:solidFill>
                  </a:tcPr>
                </a:tc>
                <a:tc>
                  <a:txBody>
                    <a:bodyPr/>
                    <a:lstStyle/>
                    <a:p>
                      <a:pPr algn="ctr" rtl="0" fontAlgn="b"/>
                      <a:r>
                        <a:rPr lang="en-GB" sz="1100" u="none" strike="noStrike">
                          <a:solidFill>
                            <a:schemeClr val="tx1">
                              <a:lumMod val="75000"/>
                              <a:lumOff val="25000"/>
                            </a:schemeClr>
                          </a:solidFill>
                          <a:effectLst/>
                          <a:latin typeface="Arial" panose="020B0604020202020204" pitchFamily="34" charset="0"/>
                          <a:cs typeface="Arial" panose="020B0604020202020204" pitchFamily="34" charset="0"/>
                        </a:rPr>
                        <a:t>36.4</a:t>
                      </a:r>
                      <a:endPar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b">
                    <a:solidFill>
                      <a:schemeClr val="bg2">
                        <a:lumMod val="20000"/>
                        <a:lumOff val="80000"/>
                      </a:schemeClr>
                    </a:solidFill>
                  </a:tcPr>
                </a:tc>
                <a:tc>
                  <a:txBody>
                    <a:bodyPr/>
                    <a:lstStyle/>
                    <a:p>
                      <a:pPr algn="ctr" rtl="0" fontAlgn="ctr"/>
                      <a:r>
                        <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rPr>
                        <a:t>60.3</a:t>
                      </a:r>
                    </a:p>
                  </a:txBody>
                  <a:tcPr marL="0" marR="0" marT="0" marB="0" anchor="b">
                    <a:solidFill>
                      <a:schemeClr val="bg2">
                        <a:lumMod val="20000"/>
                        <a:lumOff val="80000"/>
                      </a:schemeClr>
                    </a:solidFill>
                  </a:tcPr>
                </a:tc>
                <a:extLst>
                  <a:ext uri="{0D108BD9-81ED-4DB2-BD59-A6C34878D82A}">
                    <a16:rowId xmlns:a16="http://schemas.microsoft.com/office/drawing/2014/main" val="468220279"/>
                  </a:ext>
                </a:extLst>
              </a:tr>
              <a:tr h="180047">
                <a:tc>
                  <a:txBody>
                    <a:bodyPr/>
                    <a:lstStyle/>
                    <a:p>
                      <a:pPr algn="ctr" rtl="0" fontAlgn="ctr"/>
                      <a:r>
                        <a:rPr lang="en-GB" sz="1100" u="none" strike="noStrike">
                          <a:solidFill>
                            <a:schemeClr val="tx1">
                              <a:lumMod val="75000"/>
                              <a:lumOff val="25000"/>
                            </a:schemeClr>
                          </a:solidFill>
                          <a:effectLst/>
                          <a:latin typeface="Arial" panose="020B0604020202020204" pitchFamily="34" charset="0"/>
                          <a:cs typeface="Arial" panose="020B0604020202020204" pitchFamily="34" charset="0"/>
                        </a:rPr>
                        <a:t>FUL</a:t>
                      </a:r>
                      <a:endPar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40000"/>
                        <a:lumOff val="60000"/>
                      </a:schemeClr>
                    </a:solidFill>
                  </a:tcPr>
                </a:tc>
                <a:tc>
                  <a:txBody>
                    <a:bodyPr/>
                    <a:lstStyle/>
                    <a:p>
                      <a:pPr algn="ctr" rtl="0" fontAlgn="ctr"/>
                      <a:r>
                        <a:rPr lang="en-GB" sz="1100" u="none" strike="noStrike">
                          <a:solidFill>
                            <a:schemeClr val="tx1">
                              <a:lumMod val="75000"/>
                              <a:lumOff val="25000"/>
                            </a:schemeClr>
                          </a:solidFill>
                          <a:effectLst/>
                          <a:latin typeface="Arial" panose="020B0604020202020204" pitchFamily="34" charset="0"/>
                          <a:cs typeface="Arial" panose="020B0604020202020204" pitchFamily="34" charset="0"/>
                        </a:rPr>
                        <a:t>UK</a:t>
                      </a:r>
                      <a:endPar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20000"/>
                        <a:lumOff val="80000"/>
                      </a:schemeClr>
                    </a:solidFill>
                  </a:tcPr>
                </a:tc>
                <a:tc>
                  <a:txBody>
                    <a:bodyPr/>
                    <a:lstStyle/>
                    <a:p>
                      <a:pPr algn="ctr" rtl="0" fontAlgn="ctr"/>
                      <a:r>
                        <a:rPr lang="en-GB" sz="1100" u="none" strike="noStrike">
                          <a:solidFill>
                            <a:schemeClr val="tx1">
                              <a:lumMod val="75000"/>
                              <a:lumOff val="25000"/>
                            </a:schemeClr>
                          </a:solidFill>
                          <a:effectLst/>
                          <a:latin typeface="Arial" panose="020B0604020202020204" pitchFamily="34" charset="0"/>
                          <a:cs typeface="Arial" panose="020B0604020202020204" pitchFamily="34" charset="0"/>
                        </a:rPr>
                        <a:t>Indefinite</a:t>
                      </a:r>
                      <a:endPar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20000"/>
                        <a:lumOff val="80000"/>
                      </a:schemeClr>
                    </a:solidFill>
                  </a:tcPr>
                </a:tc>
                <a:tc>
                  <a:txBody>
                    <a:bodyPr/>
                    <a:lstStyle/>
                    <a:p>
                      <a:pPr algn="ctr" rtl="0" fontAlgn="ctr"/>
                      <a:r>
                        <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rPr>
                        <a:t>13.7</a:t>
                      </a:r>
                    </a:p>
                  </a:txBody>
                  <a:tcPr marL="0" marR="0" marT="0" marB="0" anchor="b">
                    <a:solidFill>
                      <a:schemeClr val="bg2">
                        <a:lumMod val="20000"/>
                        <a:lumOff val="80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75000"/>
                              <a:lumOff val="25000"/>
                            </a:srgbClr>
                          </a:solidFill>
                          <a:effectLst/>
                          <a:uLnTx/>
                          <a:uFillTx/>
                          <a:latin typeface="Arial" panose="020B0604020202020204" pitchFamily="34" charset="0"/>
                          <a:cs typeface="Arial" panose="020B0604020202020204" pitchFamily="34" charset="0"/>
                        </a:rPr>
                        <a:t>4</a:t>
                      </a:r>
                    </a:p>
                  </a:txBody>
                  <a:tcPr marL="0" marR="0" marT="0" marB="0" anchor="b">
                    <a:solidFill>
                      <a:schemeClr val="bg2">
                        <a:lumMod val="20000"/>
                        <a:lumOff val="80000"/>
                      </a:schemeClr>
                    </a:solidFill>
                  </a:tcPr>
                </a:tc>
                <a:tc>
                  <a:txBody>
                    <a:bodyPr/>
                    <a:lstStyle/>
                    <a:p>
                      <a:pPr algn="ctr" rtl="0" fontAlgn="b"/>
                      <a:r>
                        <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rPr>
                        <a:t>8.4</a:t>
                      </a:r>
                    </a:p>
                  </a:txBody>
                  <a:tcPr marL="0" marR="0" marT="0" marB="0" anchor="b">
                    <a:solidFill>
                      <a:schemeClr val="bg2">
                        <a:lumMod val="20000"/>
                        <a:lumOff val="80000"/>
                      </a:schemeClr>
                    </a:solidFill>
                  </a:tcPr>
                </a:tc>
                <a:tc>
                  <a:txBody>
                    <a:bodyPr/>
                    <a:lstStyle/>
                    <a:p>
                      <a:pPr algn="ctr" rtl="0" fontAlgn="ctr"/>
                      <a:r>
                        <a:rPr lang="en-GB" sz="1100" b="0" i="0" u="none" strike="noStrike">
                          <a:solidFill>
                            <a:schemeClr val="tx1">
                              <a:lumMod val="75000"/>
                              <a:lumOff val="25000"/>
                            </a:schemeClr>
                          </a:solidFill>
                          <a:effectLst/>
                          <a:latin typeface="Arial" panose="020B0604020202020204" pitchFamily="34" charset="0"/>
                          <a:cs typeface="Arial" panose="020B0604020202020204" pitchFamily="34" charset="0"/>
                        </a:rPr>
                        <a:t>7.6</a:t>
                      </a:r>
                    </a:p>
                  </a:txBody>
                  <a:tcPr marL="0" marR="0" marT="0" marB="0" anchor="b">
                    <a:solidFill>
                      <a:schemeClr val="bg2">
                        <a:lumMod val="20000"/>
                        <a:lumOff val="80000"/>
                      </a:schemeClr>
                    </a:solidFill>
                  </a:tcPr>
                </a:tc>
                <a:extLst>
                  <a:ext uri="{0D108BD9-81ED-4DB2-BD59-A6C34878D82A}">
                    <a16:rowId xmlns:a16="http://schemas.microsoft.com/office/drawing/2014/main" val="3604442007"/>
                  </a:ext>
                </a:extLst>
              </a:tr>
              <a:tr h="630169">
                <a:tc>
                  <a:txBody>
                    <a:bodyPr/>
                    <a:lstStyle/>
                    <a:p>
                      <a:pPr algn="ctr" rtl="0" fontAlgn="ctr"/>
                      <a:r>
                        <a:rPr lang="en-GB" sz="1000" u="none" strike="noStrike">
                          <a:solidFill>
                            <a:schemeClr val="tx1">
                              <a:lumMod val="75000"/>
                              <a:lumOff val="25000"/>
                            </a:schemeClr>
                          </a:solidFill>
                          <a:effectLst/>
                          <a:latin typeface="Arial" panose="020B0604020202020204" pitchFamily="34" charset="0"/>
                          <a:cs typeface="Arial" panose="020B0604020202020204" pitchFamily="34" charset="0"/>
                        </a:rPr>
                        <a:t>Total Third-Party AUM</a:t>
                      </a:r>
                      <a:endParaRPr lang="en-GB" sz="1000" b="1"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60000"/>
                        <a:lumOff val="40000"/>
                      </a:schemeClr>
                    </a:solidFill>
                  </a:tcPr>
                </a:tc>
                <a:tc>
                  <a:txBody>
                    <a:bodyPr/>
                    <a:lstStyle/>
                    <a:p>
                      <a:pPr algn="ctr" rtl="0" fontAlgn="ctr"/>
                      <a:r>
                        <a:rPr lang="en-GB" sz="1800" u="none" strike="noStrike">
                          <a:solidFill>
                            <a:schemeClr val="tx1">
                              <a:lumMod val="75000"/>
                              <a:lumOff val="25000"/>
                            </a:schemeClr>
                          </a:solidFill>
                          <a:effectLst/>
                          <a:latin typeface="Arial" panose="020B0604020202020204" pitchFamily="34" charset="0"/>
                          <a:cs typeface="Arial" panose="020B0604020202020204" pitchFamily="34" charset="0"/>
                        </a:rPr>
                        <a:t> </a:t>
                      </a:r>
                      <a:endParaRPr lang="en-GB" sz="1000" b="1"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60000"/>
                        <a:lumOff val="40000"/>
                      </a:schemeClr>
                    </a:solidFill>
                  </a:tcPr>
                </a:tc>
                <a:tc>
                  <a:txBody>
                    <a:bodyPr/>
                    <a:lstStyle/>
                    <a:p>
                      <a:pPr algn="ctr" rtl="0" fontAlgn="ctr"/>
                      <a:r>
                        <a:rPr lang="en-GB" sz="1800" u="none" strike="noStrike">
                          <a:solidFill>
                            <a:schemeClr val="tx1">
                              <a:lumMod val="75000"/>
                              <a:lumOff val="25000"/>
                            </a:schemeClr>
                          </a:solidFill>
                          <a:effectLst/>
                          <a:latin typeface="Arial" panose="020B0604020202020204" pitchFamily="34" charset="0"/>
                          <a:cs typeface="Arial" panose="020B0604020202020204" pitchFamily="34" charset="0"/>
                        </a:rPr>
                        <a:t> </a:t>
                      </a:r>
                      <a:endParaRPr lang="en-GB" sz="18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60000"/>
                        <a:lumOff val="40000"/>
                      </a:schemeClr>
                    </a:solidFill>
                  </a:tcPr>
                </a:tc>
                <a:tc>
                  <a:txBody>
                    <a:bodyPr/>
                    <a:lstStyle/>
                    <a:p>
                      <a:pPr algn="ctr" rtl="0" fontAlgn="ctr"/>
                      <a:r>
                        <a:rPr lang="en-GB" sz="1100" b="1" i="0" u="none" strike="noStrike">
                          <a:solidFill>
                            <a:schemeClr val="tx1">
                              <a:lumMod val="75000"/>
                              <a:lumOff val="25000"/>
                            </a:schemeClr>
                          </a:solidFill>
                          <a:effectLst/>
                          <a:latin typeface="Arial" panose="020B0604020202020204" pitchFamily="34" charset="0"/>
                          <a:cs typeface="Arial" panose="020B0604020202020204" pitchFamily="34" charset="0"/>
                        </a:rPr>
                        <a:t>£164.0m</a:t>
                      </a:r>
                    </a:p>
                  </a:txBody>
                  <a:tcPr marL="0" marR="0" marT="0" marB="0" anchor="ctr">
                    <a:solidFill>
                      <a:schemeClr val="bg2">
                        <a:lumMod val="60000"/>
                        <a:lumOff val="40000"/>
                      </a:schemeClr>
                    </a:solidFill>
                  </a:tcPr>
                </a:tc>
                <a:tc>
                  <a:txBody>
                    <a:bodyPr/>
                    <a:lstStyle/>
                    <a:p>
                      <a:pPr algn="ctr" rtl="0" fontAlgn="ctr"/>
                      <a:r>
                        <a:rPr lang="en-GB" sz="1100" b="1" u="none" strike="noStrike">
                          <a:solidFill>
                            <a:schemeClr val="tx1">
                              <a:lumMod val="75000"/>
                              <a:lumOff val="25000"/>
                            </a:schemeClr>
                          </a:solidFill>
                          <a:effectLst/>
                          <a:latin typeface="Arial" panose="020B0604020202020204" pitchFamily="34" charset="0"/>
                          <a:cs typeface="Arial" panose="020B0604020202020204" pitchFamily="34" charset="0"/>
                        </a:rPr>
                        <a:t>18</a:t>
                      </a:r>
                      <a:endParaRPr lang="en-GB" sz="1100" b="1"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60000"/>
                        <a:lumOff val="40000"/>
                      </a:schemeClr>
                    </a:solidFill>
                  </a:tcPr>
                </a:tc>
                <a:tc>
                  <a:txBody>
                    <a:bodyPr/>
                    <a:lstStyle/>
                    <a:p>
                      <a:pPr algn="ctr" rtl="0" fontAlgn="ctr"/>
                      <a:r>
                        <a:rPr lang="en-GB" sz="1100" b="1" u="none" strike="noStrike">
                          <a:solidFill>
                            <a:schemeClr val="tx1">
                              <a:lumMod val="75000"/>
                              <a:lumOff val="25000"/>
                            </a:schemeClr>
                          </a:solidFill>
                          <a:effectLst/>
                          <a:latin typeface="Arial" panose="020B0604020202020204" pitchFamily="34" charset="0"/>
                          <a:cs typeface="Arial" panose="020B0604020202020204" pitchFamily="34" charset="0"/>
                        </a:rPr>
                        <a:t>100.0</a:t>
                      </a:r>
                      <a:endParaRPr lang="en-GB" sz="1100" b="1"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60000"/>
                        <a:lumOff val="40000"/>
                      </a:schemeClr>
                    </a:solidFill>
                  </a:tcPr>
                </a:tc>
                <a:tc>
                  <a:txBody>
                    <a:bodyPr/>
                    <a:lstStyle/>
                    <a:p>
                      <a:pPr algn="ctr" rtl="0" fontAlgn="ctr"/>
                      <a:r>
                        <a:rPr lang="en-GB" sz="1100" b="1" i="0" u="none" strike="noStrike">
                          <a:solidFill>
                            <a:schemeClr val="tx1">
                              <a:lumMod val="75000"/>
                              <a:lumOff val="25000"/>
                            </a:schemeClr>
                          </a:solidFill>
                          <a:effectLst/>
                          <a:latin typeface="Arial" panose="020B0604020202020204" pitchFamily="34" charset="0"/>
                          <a:cs typeface="Arial" panose="020B0604020202020204" pitchFamily="34" charset="0"/>
                        </a:rPr>
                        <a:t>£221.8m</a:t>
                      </a:r>
                    </a:p>
                  </a:txBody>
                  <a:tcPr marL="0" marR="0" marT="0" marB="0" anchor="ctr">
                    <a:solidFill>
                      <a:schemeClr val="bg2">
                        <a:lumMod val="60000"/>
                        <a:lumOff val="40000"/>
                      </a:schemeClr>
                    </a:solidFill>
                  </a:tcPr>
                </a:tc>
                <a:extLst>
                  <a:ext uri="{0D108BD9-81ED-4DB2-BD59-A6C34878D82A}">
                    <a16:rowId xmlns:a16="http://schemas.microsoft.com/office/drawing/2014/main" val="2046201773"/>
                  </a:ext>
                </a:extLst>
              </a:tr>
            </a:tbl>
          </a:graphicData>
        </a:graphic>
      </p:graphicFrame>
    </p:spTree>
    <p:extLst>
      <p:ext uri="{BB962C8B-B14F-4D97-AF65-F5344CB8AC3E}">
        <p14:creationId xmlns:p14="http://schemas.microsoft.com/office/powerpoint/2010/main" val="319559316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latin typeface="Arial" panose="020B0604020202020204" pitchFamily="34" charset="0"/>
                <a:cs typeface="Arial" panose="020B0604020202020204" pitchFamily="34" charset="0"/>
              </a:rPr>
              <a:pPr>
                <a:defRPr/>
              </a:pPr>
              <a:t>25</a:t>
            </a:fld>
            <a:endParaRPr lang="en-US">
              <a:latin typeface="Arial" panose="020B0604020202020204" pitchFamily="34" charset="0"/>
              <a:cs typeface="Arial" panose="020B0604020202020204" pitchFamily="34" charset="0"/>
            </a:endParaRPr>
          </a:p>
        </p:txBody>
      </p:sp>
      <p:sp>
        <p:nvSpPr>
          <p:cNvPr id="14" name="Rectangle 1">
            <a:extLst>
              <a:ext uri="{FF2B5EF4-FFF2-40B4-BE49-F238E27FC236}">
                <a16:creationId xmlns:a16="http://schemas.microsoft.com/office/drawing/2014/main" id="{1CBA1C8A-15FE-4F6F-BB30-B117B20027BD}"/>
              </a:ext>
            </a:extLst>
          </p:cNvPr>
          <p:cNvSpPr>
            <a:spLocks/>
          </p:cNvSpPr>
          <p:nvPr/>
        </p:nvSpPr>
        <p:spPr bwMode="auto">
          <a:xfrm>
            <a:off x="1891554" y="1003205"/>
            <a:ext cx="7391376"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anose="020B0604020202020204" pitchFamily="34" charset="0"/>
              <a:sym typeface="Arial" pitchFamily="34" charset="0"/>
            </a:endParaRPr>
          </a:p>
          <a:p>
            <a:pPr algn="r" defTabSz="673100">
              <a:lnSpc>
                <a:spcPct val="120000"/>
              </a:lnSpc>
            </a:pPr>
            <a:endParaRPr lang="en-US" sz="2000">
              <a:solidFill>
                <a:srgbClr val="FFFFFF"/>
              </a:solidFill>
              <a:cs typeface="Arial" panose="020B0604020202020204" pitchFamily="34" charset="0"/>
              <a:sym typeface="Arial" pitchFamily="34" charset="0"/>
            </a:endParaRPr>
          </a:p>
          <a:p>
            <a:pPr algn="r" defTabSz="673100">
              <a:lnSpc>
                <a:spcPct val="120000"/>
              </a:lnSpc>
            </a:pPr>
            <a:endParaRPr lang="en-US" sz="2000">
              <a:solidFill>
                <a:srgbClr val="F58B00"/>
              </a:solidFill>
              <a:cs typeface="Arial" panose="020B0604020202020204" pitchFamily="34" charset="0"/>
              <a:sym typeface="Arial" pitchFamily="34" charset="0"/>
            </a:endParaRPr>
          </a:p>
          <a:p>
            <a:pPr algn="r" defTabSz="673100">
              <a:lnSpc>
                <a:spcPct val="120000"/>
              </a:lnSpc>
            </a:pPr>
            <a:endParaRPr lang="en-US" sz="2000">
              <a:solidFill>
                <a:srgbClr val="F58B00"/>
              </a:solidFill>
              <a:cs typeface="Arial" panose="020B0604020202020204" pitchFamily="34" charset="0"/>
              <a:sym typeface="Arial" pitchFamily="34" charset="0"/>
            </a:endParaRPr>
          </a:p>
          <a:p>
            <a:pPr algn="r" defTabSz="673100">
              <a:lnSpc>
                <a:spcPct val="120000"/>
              </a:lnSpc>
            </a:pPr>
            <a:r>
              <a:rPr lang="en-US" sz="1800">
                <a:solidFill>
                  <a:schemeClr val="bg1"/>
                </a:solidFill>
                <a:cs typeface="Arial" panose="020B0604020202020204" pitchFamily="34" charset="0"/>
                <a:sym typeface="Arial" pitchFamily="34" charset="0"/>
              </a:rPr>
              <a:t>Segmental Analysis: Fund Management</a:t>
            </a:r>
            <a:endParaRPr lang="en-US" sz="1800">
              <a:solidFill>
                <a:srgbClr val="FFFFFF"/>
              </a:solidFill>
              <a:cs typeface="Arial" panose="020B0604020202020204" pitchFamily="34" charset="0"/>
              <a:sym typeface="Arial" pitchFamily="34" charset="0"/>
            </a:endParaRPr>
          </a:p>
          <a:p>
            <a:pPr algn="r" defTabSz="673100"/>
            <a:r>
              <a:rPr lang="en-US" sz="1800">
                <a:solidFill>
                  <a:srgbClr val="F58B00"/>
                </a:solidFill>
                <a:cs typeface="Arial" panose="020B0604020202020204" pitchFamily="34" charset="0"/>
                <a:sym typeface="Arial" pitchFamily="34" charset="0"/>
              </a:rPr>
              <a:t>AUM by geography, by sector, by asset class</a:t>
            </a:r>
          </a:p>
        </p:txBody>
      </p:sp>
      <p:graphicFrame>
        <p:nvGraphicFramePr>
          <p:cNvPr id="2" name="Chart 1">
            <a:extLst>
              <a:ext uri="{FF2B5EF4-FFF2-40B4-BE49-F238E27FC236}">
                <a16:creationId xmlns:a16="http://schemas.microsoft.com/office/drawing/2014/main" id="{118AAA96-F24B-7F40-6A19-A16F90FEB5A6}"/>
              </a:ext>
            </a:extLst>
          </p:cNvPr>
          <p:cNvGraphicFramePr>
            <a:graphicFrameLocks/>
          </p:cNvGraphicFramePr>
          <p:nvPr>
            <p:extLst>
              <p:ext uri="{D42A27DB-BD31-4B8C-83A1-F6EECF244321}">
                <p14:modId xmlns:p14="http://schemas.microsoft.com/office/powerpoint/2010/main" val="233469850"/>
              </p:ext>
            </p:extLst>
          </p:nvPr>
        </p:nvGraphicFramePr>
        <p:xfrm>
          <a:off x="-532641" y="1765122"/>
          <a:ext cx="4280775" cy="390204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10905F1C-B67A-477A-AA88-86E1E4845A36}"/>
              </a:ext>
            </a:extLst>
          </p:cNvPr>
          <p:cNvGraphicFramePr>
            <a:graphicFrameLocks/>
          </p:cNvGraphicFramePr>
          <p:nvPr>
            <p:extLst>
              <p:ext uri="{D42A27DB-BD31-4B8C-83A1-F6EECF244321}">
                <p14:modId xmlns:p14="http://schemas.microsoft.com/office/powerpoint/2010/main" val="563340783"/>
              </p:ext>
            </p:extLst>
          </p:nvPr>
        </p:nvGraphicFramePr>
        <p:xfrm>
          <a:off x="2440989" y="1896093"/>
          <a:ext cx="4774623" cy="36400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5D67B2DD-22B4-2BEC-06BD-AAFA21C9C2CD}"/>
              </a:ext>
            </a:extLst>
          </p:cNvPr>
          <p:cNvGraphicFramePr>
            <a:graphicFrameLocks/>
          </p:cNvGraphicFramePr>
          <p:nvPr>
            <p:extLst>
              <p:ext uri="{D42A27DB-BD31-4B8C-83A1-F6EECF244321}">
                <p14:modId xmlns:p14="http://schemas.microsoft.com/office/powerpoint/2010/main" val="952077061"/>
              </p:ext>
            </p:extLst>
          </p:nvPr>
        </p:nvGraphicFramePr>
        <p:xfrm>
          <a:off x="5659669" y="1765122"/>
          <a:ext cx="5177329" cy="382961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2807172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26</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1038981308"/>
              </p:ext>
            </p:extLst>
          </p:nvPr>
        </p:nvGraphicFramePr>
        <p:xfrm>
          <a:off x="712381" y="2095652"/>
          <a:ext cx="8622119" cy="2889855"/>
        </p:xfrm>
        <a:graphic>
          <a:graphicData uri="http://schemas.openxmlformats.org/drawingml/2006/table">
            <a:tbl>
              <a:tblPr firstRow="1" firstCol="1" bandRow="1"/>
              <a:tblGrid>
                <a:gridCol w="1881053">
                  <a:extLst>
                    <a:ext uri="{9D8B030D-6E8A-4147-A177-3AD203B41FA5}">
                      <a16:colId xmlns:a16="http://schemas.microsoft.com/office/drawing/2014/main" val="429655964"/>
                    </a:ext>
                  </a:extLst>
                </a:gridCol>
                <a:gridCol w="1166342">
                  <a:extLst>
                    <a:ext uri="{9D8B030D-6E8A-4147-A177-3AD203B41FA5}">
                      <a16:colId xmlns:a16="http://schemas.microsoft.com/office/drawing/2014/main" val="2175629181"/>
                    </a:ext>
                  </a:extLst>
                </a:gridCol>
                <a:gridCol w="1479599">
                  <a:extLst>
                    <a:ext uri="{9D8B030D-6E8A-4147-A177-3AD203B41FA5}">
                      <a16:colId xmlns:a16="http://schemas.microsoft.com/office/drawing/2014/main" val="2993346885"/>
                    </a:ext>
                  </a:extLst>
                </a:gridCol>
                <a:gridCol w="1508491">
                  <a:extLst>
                    <a:ext uri="{9D8B030D-6E8A-4147-A177-3AD203B41FA5}">
                      <a16:colId xmlns:a16="http://schemas.microsoft.com/office/drawing/2014/main" val="427272246"/>
                    </a:ext>
                  </a:extLst>
                </a:gridCol>
                <a:gridCol w="1294079">
                  <a:extLst>
                    <a:ext uri="{9D8B030D-6E8A-4147-A177-3AD203B41FA5}">
                      <a16:colId xmlns:a16="http://schemas.microsoft.com/office/drawing/2014/main" val="705911072"/>
                    </a:ext>
                  </a:extLst>
                </a:gridCol>
                <a:gridCol w="1292555">
                  <a:extLst>
                    <a:ext uri="{9D8B030D-6E8A-4147-A177-3AD203B41FA5}">
                      <a16:colId xmlns:a16="http://schemas.microsoft.com/office/drawing/2014/main" val="4117992618"/>
                    </a:ext>
                  </a:extLst>
                </a:gridCol>
              </a:tblGrid>
              <a:tr h="405719">
                <a:tc>
                  <a:txBody>
                    <a:bodyPr/>
                    <a:lstStyle/>
                    <a:p>
                      <a:pPr algn="just">
                        <a:spcAft>
                          <a:spcPts val="0"/>
                        </a:spcAft>
                      </a:pPr>
                      <a:r>
                        <a:rPr lang="en-GB" sz="10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en-GB" sz="1000" b="1">
                          <a:solidFill>
                            <a:srgbClr val="F7A54E"/>
                          </a:solidFill>
                          <a:effectLst/>
                          <a:latin typeface="Arial" panose="020B0604020202020204" pitchFamily="34" charset="0"/>
                          <a:ea typeface="Calibri" panose="020F0502020204030204" pitchFamily="34" charset="0"/>
                          <a:cs typeface="Arial" panose="020B0604020202020204" pitchFamily="34" charset="0"/>
                        </a:rPr>
                        <a:t>UK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spcAft>
                          <a:spcPts val="0"/>
                        </a:spcAft>
                      </a:pPr>
                      <a:r>
                        <a:rPr lang="en-GB" sz="1000" b="1">
                          <a:solidFill>
                            <a:srgbClr val="F7A54E"/>
                          </a:solidFill>
                          <a:effectLst/>
                          <a:latin typeface="Arial" panose="020B0604020202020204" pitchFamily="34" charset="0"/>
                          <a:ea typeface="Calibri" panose="020F0502020204030204" pitchFamily="34" charset="0"/>
                          <a:cs typeface="Arial" panose="020B0604020202020204" pitchFamily="34" charset="0"/>
                        </a:rPr>
                        <a:t>Poland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spcAft>
                          <a:spcPts val="0"/>
                        </a:spcAft>
                      </a:pPr>
                      <a:r>
                        <a:rPr lang="en-GB" sz="1000" b="1">
                          <a:solidFill>
                            <a:srgbClr val="F7A54E"/>
                          </a:solidFill>
                          <a:effectLst/>
                          <a:latin typeface="Arial" panose="020B0604020202020204" pitchFamily="34" charset="0"/>
                          <a:ea typeface="Calibri" panose="020F0502020204030204" pitchFamily="34" charset="0"/>
                          <a:cs typeface="Arial" panose="020B0604020202020204" pitchFamily="34" charset="0"/>
                        </a:rPr>
                        <a:t>Romania</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spcAft>
                          <a:spcPts val="0"/>
                        </a:spcAft>
                      </a:pPr>
                      <a:r>
                        <a:rPr lang="en-GB" sz="1000" b="1">
                          <a:solidFill>
                            <a:srgbClr val="F7A54E"/>
                          </a:solidFill>
                          <a:effectLst/>
                          <a:latin typeface="Arial" panose="020B0604020202020204" pitchFamily="34" charset="0"/>
                          <a:ea typeface="Calibri" panose="020F0502020204030204" pitchFamily="34" charset="0"/>
                          <a:cs typeface="Arial" panose="020B0604020202020204" pitchFamily="34" charset="0"/>
                        </a:rPr>
                        <a:t>TOTALS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spcAft>
                          <a:spcPts val="0"/>
                        </a:spcAft>
                      </a:pPr>
                      <a:r>
                        <a:rPr lang="en-GB" sz="1000" b="1">
                          <a:solidFill>
                            <a:srgbClr val="F7A54E"/>
                          </a:solidFill>
                          <a:effectLst/>
                          <a:latin typeface="Arial" panose="020B0604020202020204" pitchFamily="34" charset="0"/>
                          <a:ea typeface="Calibri" panose="020F0502020204030204" pitchFamily="34" charset="0"/>
                          <a:cs typeface="Arial" panose="020B0604020202020204" pitchFamily="34" charset="0"/>
                        </a:rPr>
                        <a:t>% of Total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1867845708"/>
                  </a:ext>
                </a:extLst>
              </a:tr>
              <a:tr h="405719">
                <a:tc>
                  <a:txBody>
                    <a:bodyPr/>
                    <a:lstStyle/>
                    <a:p>
                      <a:pPr algn="l">
                        <a:spcAft>
                          <a:spcPts val="0"/>
                        </a:spcAft>
                      </a:pPr>
                      <a:r>
                        <a:rPr lang="en-GB" sz="1000" b="1">
                          <a:solidFill>
                            <a:schemeClr val="tx1">
                              <a:lumMod val="65000"/>
                              <a:lumOff val="35000"/>
                            </a:schemeClr>
                          </a:solidFill>
                          <a:effectLst/>
                          <a:latin typeface="Arial" panose="020B0604020202020204" pitchFamily="34" charset="0"/>
                          <a:ea typeface="Times New Roman" panose="02020603050405020304" pitchFamily="18" charset="0"/>
                        </a:rPr>
                        <a:t>Offices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rPr>
                        <a:t>£50.2m</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rPr>
                        <a:t>£36.1m</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rPr>
                        <a:t>£8.0m</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rPr>
                        <a:t>£94.3m</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rPr>
                        <a:t>57.5%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val="3749799809"/>
                  </a:ext>
                </a:extLst>
              </a:tr>
              <a:tr h="377063">
                <a:tc>
                  <a:txBody>
                    <a:bodyPr/>
                    <a:lstStyle/>
                    <a:p>
                      <a:pPr algn="l">
                        <a:spcAft>
                          <a:spcPts val="0"/>
                        </a:spcAft>
                      </a:pPr>
                      <a:r>
                        <a:rPr lang="en-GB" sz="1000" b="1">
                          <a:solidFill>
                            <a:schemeClr val="tx1">
                              <a:lumMod val="65000"/>
                              <a:lumOff val="35000"/>
                            </a:schemeClr>
                          </a:solidFill>
                          <a:effectLst/>
                          <a:latin typeface="Arial" panose="020B0604020202020204" pitchFamily="34" charset="0"/>
                          <a:ea typeface="Times New Roman" panose="02020603050405020304" pitchFamily="18" charset="0"/>
                        </a:rPr>
                        <a:t>Retail warehousing</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rPr>
                        <a:t>£6.6m</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rPr>
                        <a:t>£6.6m</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rPr>
                        <a:t>4.0%</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val="3434599026"/>
                  </a:ext>
                </a:extLst>
              </a:tr>
              <a:tr h="424249">
                <a:tc>
                  <a:txBody>
                    <a:bodyPr/>
                    <a:lstStyle/>
                    <a:p>
                      <a:pPr algn="l">
                        <a:spcAft>
                          <a:spcPts val="0"/>
                        </a:spcAft>
                      </a:pPr>
                      <a:r>
                        <a:rPr lang="en-GB" sz="1000" b="1">
                          <a:solidFill>
                            <a:schemeClr val="tx1">
                              <a:lumMod val="65000"/>
                              <a:lumOff val="35000"/>
                            </a:schemeClr>
                          </a:solidFill>
                          <a:effectLst/>
                          <a:latin typeface="Arial" panose="020B0604020202020204" pitchFamily="34" charset="0"/>
                          <a:ea typeface="Times New Roman" panose="02020603050405020304" pitchFamily="18" charset="0"/>
                        </a:rPr>
                        <a:t>Supermarkets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rPr>
                        <a:t>£11.9m</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rPr>
                        <a:t>£11.9m</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rPr>
                        <a:t>7.3%</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val="2860927749"/>
                  </a:ext>
                </a:extLst>
              </a:tr>
              <a:tr h="465667">
                <a:tc>
                  <a:txBody>
                    <a:bodyPr/>
                    <a:lstStyle/>
                    <a:p>
                      <a:pPr algn="l">
                        <a:spcAft>
                          <a:spcPts val="0"/>
                        </a:spcAft>
                      </a:pPr>
                      <a:r>
                        <a:rPr lang="en-GB" sz="1000" b="1">
                          <a:solidFill>
                            <a:schemeClr val="tx1">
                              <a:lumMod val="65000"/>
                              <a:lumOff val="35000"/>
                            </a:schemeClr>
                          </a:solidFill>
                          <a:effectLst/>
                          <a:latin typeface="Arial" panose="020B0604020202020204" pitchFamily="34" charset="0"/>
                          <a:ea typeface="Times New Roman" panose="02020603050405020304" pitchFamily="18" charset="0"/>
                        </a:rPr>
                        <a:t>Shopping centres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rPr>
                        <a:t>£51.1m</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rPr>
                        <a: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rPr>
                        <a:t>£51.1m</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rPr>
                        <a:t>31.2%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val="544174018"/>
                  </a:ext>
                </a:extLst>
              </a:tr>
              <a:tr h="405719">
                <a:tc>
                  <a:txBody>
                    <a:bodyPr/>
                    <a:lstStyle/>
                    <a:p>
                      <a:pPr algn="just">
                        <a:lnSpc>
                          <a:spcPct val="115000"/>
                        </a:lnSpc>
                        <a:spcAft>
                          <a:spcPts val="0"/>
                        </a:spcAft>
                      </a:pPr>
                      <a:r>
                        <a:rPr lang="en-GB" sz="1000" b="1">
                          <a:solidFill>
                            <a:schemeClr val="tx1">
                              <a:lumMod val="65000"/>
                              <a:lumOff val="35000"/>
                            </a:schemeClr>
                          </a:solidFill>
                          <a:effectLst/>
                          <a:latin typeface="Arial" panose="020B0604020202020204" pitchFamily="34" charset="0"/>
                          <a:cs typeface="Arial" panose="020B0604020202020204" pitchFamily="34" charset="0"/>
                        </a:rPr>
                        <a:t>TOTALS</a:t>
                      </a:r>
                      <a:endParaRPr lang="en-GB" sz="1000" b="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A14C"/>
                    </a:solidFill>
                  </a:tcPr>
                </a:tc>
                <a:tc>
                  <a:txBody>
                    <a:bodyPr/>
                    <a:lstStyle/>
                    <a:p>
                      <a:pPr algn="ctr">
                        <a:spcAft>
                          <a:spcPts val="0"/>
                        </a:spcAft>
                      </a:pPr>
                      <a:r>
                        <a:rPr lang="en-GB" sz="1000" b="1">
                          <a:solidFill>
                            <a:schemeClr val="tx1">
                              <a:lumMod val="65000"/>
                              <a:lumOff val="35000"/>
                            </a:schemeClr>
                          </a:solidFill>
                          <a:effectLst/>
                          <a:latin typeface="Arial" panose="020B0604020202020204" pitchFamily="34" charset="0"/>
                          <a:ea typeface="Times New Roman" panose="02020603050405020304" pitchFamily="18" charset="0"/>
                        </a:rPr>
                        <a:t>£56.8m</a:t>
                      </a:r>
                      <a:endParaRPr lang="en-GB" sz="1000">
                        <a:solidFill>
                          <a:schemeClr val="tx1">
                            <a:lumMod val="65000"/>
                            <a:lumOff val="35000"/>
                          </a:schemeClr>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A14C"/>
                    </a:solidFill>
                  </a:tcPr>
                </a:tc>
                <a:tc>
                  <a:txBody>
                    <a:bodyPr/>
                    <a:lstStyle/>
                    <a:p>
                      <a:pPr algn="ctr">
                        <a:spcAft>
                          <a:spcPts val="0"/>
                        </a:spcAft>
                      </a:pPr>
                      <a:r>
                        <a:rPr lang="en-GB" sz="1000" b="1">
                          <a:solidFill>
                            <a:schemeClr val="tx1">
                              <a:lumMod val="65000"/>
                              <a:lumOff val="35000"/>
                            </a:schemeClr>
                          </a:solidFill>
                          <a:effectLst/>
                          <a:latin typeface="Arial" panose="020B0604020202020204" pitchFamily="34" charset="0"/>
                          <a:ea typeface="Times New Roman" panose="02020603050405020304" pitchFamily="18" charset="0"/>
                        </a:rPr>
                        <a:t>£99.1m</a:t>
                      </a:r>
                      <a:endParaRPr lang="en-GB" sz="1000">
                        <a:solidFill>
                          <a:schemeClr val="tx1">
                            <a:lumMod val="65000"/>
                            <a:lumOff val="35000"/>
                          </a:schemeClr>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A14C"/>
                    </a:solidFill>
                  </a:tcPr>
                </a:tc>
                <a:tc>
                  <a:txBody>
                    <a:bodyPr/>
                    <a:lstStyle/>
                    <a:p>
                      <a:pPr algn="ctr">
                        <a:spcAft>
                          <a:spcPts val="0"/>
                        </a:spcAft>
                      </a:pPr>
                      <a:r>
                        <a:rPr lang="en-GB" sz="1000" b="1">
                          <a:solidFill>
                            <a:schemeClr val="tx1">
                              <a:lumMod val="65000"/>
                              <a:lumOff val="35000"/>
                            </a:schemeClr>
                          </a:solidFill>
                          <a:effectLst/>
                          <a:latin typeface="Arial" panose="020B0604020202020204" pitchFamily="34" charset="0"/>
                          <a:ea typeface="Times New Roman" panose="02020603050405020304" pitchFamily="18" charset="0"/>
                        </a:rPr>
                        <a:t>£8.0m</a:t>
                      </a:r>
                      <a:endParaRPr lang="en-GB" sz="1000">
                        <a:solidFill>
                          <a:schemeClr val="tx1">
                            <a:lumMod val="65000"/>
                            <a:lumOff val="35000"/>
                          </a:schemeClr>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A14C"/>
                    </a:solidFill>
                  </a:tcPr>
                </a:tc>
                <a:tc>
                  <a:txBody>
                    <a:bodyPr/>
                    <a:lstStyle/>
                    <a:p>
                      <a:pPr algn="ctr">
                        <a:spcAft>
                          <a:spcPts val="0"/>
                        </a:spcAft>
                      </a:pPr>
                      <a:r>
                        <a:rPr lang="en-GB" sz="1000" b="1">
                          <a:solidFill>
                            <a:schemeClr val="tx1">
                              <a:lumMod val="65000"/>
                              <a:lumOff val="35000"/>
                            </a:schemeClr>
                          </a:solidFill>
                          <a:effectLst/>
                          <a:latin typeface="Arial" panose="020B0604020202020204" pitchFamily="34" charset="0"/>
                          <a:ea typeface="Times New Roman" panose="02020603050405020304" pitchFamily="18" charset="0"/>
                        </a:rPr>
                        <a:t>£163.9m</a:t>
                      </a:r>
                      <a:endParaRPr lang="en-GB" sz="1000">
                        <a:solidFill>
                          <a:schemeClr val="tx1">
                            <a:lumMod val="65000"/>
                            <a:lumOff val="35000"/>
                          </a:schemeClr>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A14C"/>
                    </a:solidFill>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rPr>
                        <a:t>100%</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A14C"/>
                    </a:solidFill>
                  </a:tcPr>
                </a:tc>
                <a:extLst>
                  <a:ext uri="{0D108BD9-81ED-4DB2-BD59-A6C34878D82A}">
                    <a16:rowId xmlns:a16="http://schemas.microsoft.com/office/drawing/2014/main" val="1529690083"/>
                  </a:ext>
                </a:extLst>
              </a:tr>
              <a:tr h="405719">
                <a:tc>
                  <a:txBody>
                    <a:bodyPr/>
                    <a:lstStyle/>
                    <a:p>
                      <a:pPr>
                        <a:lnSpc>
                          <a:spcPct val="115000"/>
                        </a:lnSpc>
                        <a:spcAft>
                          <a:spcPts val="0"/>
                        </a:spcAft>
                      </a:pPr>
                      <a:r>
                        <a:rPr lang="en-GB" sz="1000" b="1">
                          <a:solidFill>
                            <a:schemeClr val="tx1">
                              <a:lumMod val="65000"/>
                              <a:lumOff val="35000"/>
                            </a:schemeClr>
                          </a:solidFill>
                          <a:effectLst/>
                          <a:latin typeface="Arial" panose="020B0604020202020204" pitchFamily="34" charset="0"/>
                          <a:cs typeface="Arial" panose="020B0604020202020204" pitchFamily="34" charset="0"/>
                        </a:rPr>
                        <a:t>% of Total third-party AUM</a:t>
                      </a:r>
                      <a:endParaRPr lang="en-GB" sz="1000" b="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A14C"/>
                    </a:solidFill>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rPr>
                        <a:t>34.7%</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A14C"/>
                    </a:solidFill>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rPr>
                        <a:t>60.4%</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A14C"/>
                    </a:solidFill>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rPr>
                        <a:t>4.9%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A14C"/>
                    </a:solidFill>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rPr>
                        <a:t>100%</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A14C"/>
                    </a:solidFill>
                  </a:tcPr>
                </a:tc>
                <a:tc>
                  <a:txBody>
                    <a:bodyPr/>
                    <a:lstStyle/>
                    <a:p>
                      <a:pPr algn="ctr">
                        <a:spcAft>
                          <a:spcPts val="0"/>
                        </a:spcAft>
                      </a:pPr>
                      <a:r>
                        <a:rPr lang="en-GB" sz="1000" b="1">
                          <a:solidFill>
                            <a:schemeClr val="tx1">
                              <a:lumMod val="65000"/>
                              <a:lumOff val="35000"/>
                            </a:schemeClr>
                          </a:solidFill>
                          <a:effectLst/>
                          <a:latin typeface="Arial" panose="020B0604020202020204" pitchFamily="34" charset="0"/>
                          <a:ea typeface="Times New Roman" panose="02020603050405020304" pitchFamily="18" charset="0"/>
                        </a:rPr>
                        <a:t> </a:t>
                      </a:r>
                      <a:endParaRPr lang="en-GB" sz="1000">
                        <a:solidFill>
                          <a:schemeClr val="tx1">
                            <a:lumMod val="65000"/>
                            <a:lumOff val="35000"/>
                          </a:schemeClr>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3605254"/>
                  </a:ext>
                </a:extLst>
              </a:tr>
            </a:tbl>
          </a:graphicData>
        </a:graphic>
      </p:graphicFrame>
      <p:sp>
        <p:nvSpPr>
          <p:cNvPr id="7" name="Rectangle 1">
            <a:extLst>
              <a:ext uri="{FF2B5EF4-FFF2-40B4-BE49-F238E27FC236}">
                <a16:creationId xmlns:a16="http://schemas.microsoft.com/office/drawing/2014/main" id="{3B305855-238A-4107-8ACD-8F8E55830D99}"/>
              </a:ext>
            </a:extLst>
          </p:cNvPr>
          <p:cNvSpPr>
            <a:spLocks/>
          </p:cNvSpPr>
          <p:nvPr/>
        </p:nvSpPr>
        <p:spPr bwMode="auto">
          <a:xfrm>
            <a:off x="3259776" y="1003205"/>
            <a:ext cx="6023154"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r>
              <a:rPr lang="en-US" sz="1800">
                <a:solidFill>
                  <a:schemeClr val="bg1"/>
                </a:solidFill>
                <a:cs typeface="Arial" pitchFamily="34" charset="0"/>
                <a:sym typeface="Arial" pitchFamily="34" charset="0"/>
              </a:rPr>
              <a:t>Segmental Analysis: </a:t>
            </a:r>
            <a:r>
              <a:rPr lang="en-US" sz="1800" b="1">
                <a:solidFill>
                  <a:schemeClr val="bg1"/>
                </a:solidFill>
                <a:cs typeface="Arial" pitchFamily="34" charset="0"/>
                <a:sym typeface="Arial" pitchFamily="34" charset="0"/>
              </a:rPr>
              <a:t>Fund Management</a:t>
            </a:r>
          </a:p>
          <a:p>
            <a:pPr algn="r" defTabSz="673100">
              <a:lnSpc>
                <a:spcPct val="120000"/>
              </a:lnSpc>
            </a:pPr>
            <a:r>
              <a:rPr lang="en-US" sz="1800">
                <a:solidFill>
                  <a:srgbClr val="F68B1F"/>
                </a:solidFill>
                <a:cs typeface="Arial" pitchFamily="34" charset="0"/>
                <a:sym typeface="Arial" pitchFamily="34" charset="0"/>
              </a:rPr>
              <a:t>Split of third-party funds managed by asset class</a:t>
            </a:r>
          </a:p>
        </p:txBody>
      </p:sp>
    </p:spTree>
    <p:extLst>
      <p:ext uri="{BB962C8B-B14F-4D97-AF65-F5344CB8AC3E}">
        <p14:creationId xmlns:p14="http://schemas.microsoft.com/office/powerpoint/2010/main" val="214834698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118"/>
          <p:cNvSpPr txBox="1">
            <a:spLocks noChangeArrowheads="1"/>
          </p:cNvSpPr>
          <p:nvPr/>
        </p:nvSpPr>
        <p:spPr bwMode="auto">
          <a:xfrm>
            <a:off x="1088714" y="5854795"/>
            <a:ext cx="8194216" cy="522230"/>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171450" lvl="0" indent="-171450">
              <a:lnSpc>
                <a:spcPct val="115000"/>
              </a:lnSpc>
              <a:spcAft>
                <a:spcPts val="0"/>
              </a:spcAft>
              <a:buFont typeface="Wingdings" panose="05000000000000000000" pitchFamily="2" charset="2"/>
              <a:buChar char="§"/>
            </a:pPr>
            <a:r>
              <a:rPr lang="en-US" sz="900" kern="1200">
                <a:solidFill>
                  <a:srgbClr val="595959"/>
                </a:solidFill>
                <a:effectLst/>
                <a:ea typeface="Times New Roman"/>
                <a:cs typeface="Arial" panose="020B0604020202020204" pitchFamily="34" charset="0"/>
              </a:rPr>
              <a:t>Implied IRR’s: assumed sale price = NAVs as at </a:t>
            </a:r>
            <a:r>
              <a:rPr lang="en-US" sz="900">
                <a:solidFill>
                  <a:srgbClr val="595959"/>
                </a:solidFill>
                <a:ea typeface="Times New Roman"/>
                <a:cs typeface="Arial" panose="020B0604020202020204" pitchFamily="34" charset="0"/>
              </a:rPr>
              <a:t>31 March 2025;</a:t>
            </a:r>
          </a:p>
          <a:p>
            <a:pPr marL="171450" lvl="0" indent="-171450">
              <a:lnSpc>
                <a:spcPct val="115000"/>
              </a:lnSpc>
              <a:spcAft>
                <a:spcPts val="0"/>
              </a:spcAft>
              <a:buFont typeface="Wingdings" panose="05000000000000000000" pitchFamily="2" charset="2"/>
              <a:buChar char="§"/>
            </a:pPr>
            <a:r>
              <a:rPr lang="en-GB" sz="900">
                <a:solidFill>
                  <a:srgbClr val="595959"/>
                </a:solidFill>
                <a:ea typeface="Times New Roman"/>
                <a:cs typeface="Arial" panose="020B0604020202020204" pitchFamily="34" charset="0"/>
              </a:rPr>
              <a:t>ROE’s since inception: calculated using average pre-tax income per FY divided by original equity employed;</a:t>
            </a:r>
          </a:p>
          <a:p>
            <a:pPr marL="171450" lvl="0" indent="-171450">
              <a:lnSpc>
                <a:spcPct val="115000"/>
              </a:lnSpc>
              <a:spcAft>
                <a:spcPts val="0"/>
              </a:spcAft>
              <a:buFont typeface="Wingdings" panose="05000000000000000000" pitchFamily="2" charset="2"/>
              <a:buChar char="§"/>
            </a:pPr>
            <a:r>
              <a:rPr lang="en-GB" sz="900">
                <a:solidFill>
                  <a:srgbClr val="595959"/>
                </a:solidFill>
                <a:ea typeface="Times New Roman"/>
                <a:cs typeface="Arial" panose="020B0604020202020204" pitchFamily="34" charset="0"/>
              </a:rPr>
              <a:t>ROE’s for 2024/25: calculated using annualised pre-tax income for FY divided</a:t>
            </a:r>
            <a:r>
              <a:rPr lang="en-GB" sz="900" kern="1200">
                <a:solidFill>
                  <a:srgbClr val="595959"/>
                </a:solidFill>
                <a:effectLst/>
                <a:ea typeface="Times New Roman"/>
                <a:cs typeface="Arial" panose="020B0604020202020204" pitchFamily="34" charset="0"/>
              </a:rPr>
              <a:t> by original equity employed.</a:t>
            </a:r>
          </a:p>
        </p:txBody>
      </p:sp>
      <p:sp>
        <p:nvSpPr>
          <p:cNvPr id="3" name="Rectangle 1"/>
          <p:cNvSpPr>
            <a:spLocks/>
          </p:cNvSpPr>
          <p:nvPr/>
        </p:nvSpPr>
        <p:spPr bwMode="auto">
          <a:xfrm>
            <a:off x="2286000" y="1003205"/>
            <a:ext cx="699693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dirty="0">
              <a:solidFill>
                <a:srgbClr val="FFFFFF"/>
              </a:solidFill>
              <a:cs typeface="Arial" panose="020B0604020202020204" pitchFamily="34" charset="0"/>
              <a:sym typeface="Arial" pitchFamily="34" charset="0"/>
            </a:endParaRPr>
          </a:p>
          <a:p>
            <a:pPr algn="r" defTabSz="673100">
              <a:lnSpc>
                <a:spcPct val="120000"/>
              </a:lnSpc>
            </a:pPr>
            <a:endParaRPr lang="en-US" sz="2000" dirty="0">
              <a:solidFill>
                <a:srgbClr val="FFFFFF"/>
              </a:solidFill>
              <a:cs typeface="Arial" panose="020B0604020202020204" pitchFamily="34" charset="0"/>
              <a:sym typeface="Arial" pitchFamily="34" charset="0"/>
            </a:endParaRPr>
          </a:p>
          <a:p>
            <a:pPr algn="r" defTabSz="673100">
              <a:lnSpc>
                <a:spcPct val="120000"/>
              </a:lnSpc>
            </a:pPr>
            <a:endParaRPr lang="en-US" sz="2000" dirty="0">
              <a:solidFill>
                <a:srgbClr val="F58B00"/>
              </a:solidFill>
              <a:cs typeface="Arial" panose="020B0604020202020204" pitchFamily="34" charset="0"/>
              <a:sym typeface="Arial" pitchFamily="34" charset="0"/>
            </a:endParaRPr>
          </a:p>
          <a:p>
            <a:pPr algn="r" defTabSz="673100">
              <a:lnSpc>
                <a:spcPct val="120000"/>
              </a:lnSpc>
            </a:pPr>
            <a:endParaRPr lang="en-US" sz="2000" dirty="0">
              <a:solidFill>
                <a:srgbClr val="F58B00"/>
              </a:solidFill>
              <a:cs typeface="Arial" panose="020B0604020202020204" pitchFamily="34" charset="0"/>
              <a:sym typeface="Arial" pitchFamily="34" charset="0"/>
            </a:endParaRPr>
          </a:p>
          <a:p>
            <a:pPr algn="r" defTabSz="673100">
              <a:lnSpc>
                <a:spcPct val="120000"/>
              </a:lnSpc>
            </a:pPr>
            <a:r>
              <a:rPr lang="en-US" sz="1800" dirty="0">
                <a:solidFill>
                  <a:schemeClr val="bg1"/>
                </a:solidFill>
                <a:cs typeface="Arial" panose="020B0604020202020204" pitchFamily="34" charset="0"/>
                <a:sym typeface="Arial" pitchFamily="34" charset="0"/>
              </a:rPr>
              <a:t>First Property Group plc</a:t>
            </a:r>
            <a:endParaRPr lang="en-US" sz="1800" dirty="0">
              <a:solidFill>
                <a:srgbClr val="FFFFFF"/>
              </a:solidFill>
              <a:cs typeface="Arial" panose="020B0604020202020204" pitchFamily="34" charset="0"/>
              <a:sym typeface="Arial" pitchFamily="34" charset="0"/>
            </a:endParaRPr>
          </a:p>
          <a:p>
            <a:pPr algn="r" defTabSz="673100"/>
            <a:r>
              <a:rPr lang="en-US" sz="1800" dirty="0">
                <a:solidFill>
                  <a:srgbClr val="F58B00"/>
                </a:solidFill>
                <a:cs typeface="Arial" panose="020B0604020202020204" pitchFamily="34" charset="0"/>
                <a:sym typeface="Arial" pitchFamily="34" charset="0"/>
              </a:rPr>
              <a:t>FPAM Track Record - Existing Funds</a:t>
            </a:r>
          </a:p>
        </p:txBody>
      </p:sp>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latin typeface="Arial" panose="020B0604020202020204" pitchFamily="34" charset="0"/>
                <a:cs typeface="Arial" panose="020B0604020202020204" pitchFamily="34" charset="0"/>
              </a:rPr>
              <a:pPr>
                <a:defRPr/>
              </a:pPr>
              <a:t>27</a:t>
            </a:fld>
            <a:endParaRPr lang="en-US">
              <a:latin typeface="Arial" panose="020B0604020202020204" pitchFamily="34" charset="0"/>
              <a:cs typeface="Arial" panose="020B0604020202020204" pitchFamily="34" charset="0"/>
            </a:endParaRPr>
          </a:p>
        </p:txBody>
      </p:sp>
      <p:pic>
        <p:nvPicPr>
          <p:cNvPr id="12" name="Picture 11"/>
          <p:cNvPicPr/>
          <p:nvPr/>
        </p:nvPicPr>
        <p:blipFill>
          <a:blip r:embed="rId2"/>
          <a:srcRect/>
          <a:stretch>
            <a:fillRect/>
          </a:stretch>
        </p:blipFill>
        <p:spPr bwMode="auto">
          <a:xfrm>
            <a:off x="841704" y="5547136"/>
            <a:ext cx="287020" cy="191135"/>
          </a:xfrm>
          <a:prstGeom prst="rect">
            <a:avLst/>
          </a:prstGeom>
          <a:noFill/>
          <a:ln w="9525">
            <a:noFill/>
            <a:miter lim="800000"/>
            <a:headEnd/>
            <a:tailEnd/>
          </a:ln>
        </p:spPr>
      </p:pic>
      <p:pic>
        <p:nvPicPr>
          <p:cNvPr id="19" name="Picture 18"/>
          <p:cNvPicPr/>
          <p:nvPr/>
        </p:nvPicPr>
        <p:blipFill>
          <a:blip r:embed="rId3"/>
          <a:srcRect/>
          <a:stretch>
            <a:fillRect/>
          </a:stretch>
        </p:blipFill>
        <p:spPr bwMode="auto">
          <a:xfrm>
            <a:off x="2269636" y="5555411"/>
            <a:ext cx="329565" cy="180975"/>
          </a:xfrm>
          <a:prstGeom prst="rect">
            <a:avLst/>
          </a:prstGeom>
          <a:noFill/>
          <a:ln w="9525">
            <a:noFill/>
            <a:miter lim="800000"/>
            <a:headEnd/>
            <a:tailEnd/>
          </a:ln>
        </p:spPr>
      </p:pic>
      <p:pic>
        <p:nvPicPr>
          <p:cNvPr id="21" name="Picture 20"/>
          <p:cNvPicPr/>
          <p:nvPr/>
        </p:nvPicPr>
        <p:blipFill>
          <a:blip r:embed="rId3"/>
          <a:srcRect/>
          <a:stretch>
            <a:fillRect/>
          </a:stretch>
        </p:blipFill>
        <p:spPr bwMode="auto">
          <a:xfrm>
            <a:off x="5540427" y="5557831"/>
            <a:ext cx="329565" cy="180975"/>
          </a:xfrm>
          <a:prstGeom prst="rect">
            <a:avLst/>
          </a:prstGeom>
          <a:noFill/>
          <a:ln w="9525">
            <a:noFill/>
            <a:miter lim="800000"/>
            <a:headEnd/>
            <a:tailEnd/>
          </a:ln>
        </p:spPr>
      </p:pic>
      <p:pic>
        <p:nvPicPr>
          <p:cNvPr id="25" name="Picture 24"/>
          <p:cNvPicPr/>
          <p:nvPr/>
        </p:nvPicPr>
        <p:blipFill>
          <a:blip r:embed="rId2"/>
          <a:srcRect/>
          <a:stretch>
            <a:fillRect/>
          </a:stretch>
        </p:blipFill>
        <p:spPr bwMode="auto">
          <a:xfrm>
            <a:off x="3883245" y="5539765"/>
            <a:ext cx="287020" cy="199041"/>
          </a:xfrm>
          <a:prstGeom prst="rect">
            <a:avLst/>
          </a:prstGeom>
          <a:noFill/>
          <a:ln w="9525">
            <a:noFill/>
            <a:miter lim="800000"/>
            <a:headEnd/>
            <a:tailEnd/>
          </a:ln>
        </p:spPr>
      </p:pic>
      <p:pic>
        <p:nvPicPr>
          <p:cNvPr id="17" name="Picture 16"/>
          <p:cNvPicPr/>
          <p:nvPr/>
        </p:nvPicPr>
        <p:blipFill>
          <a:blip r:embed="rId3"/>
          <a:srcRect/>
          <a:stretch>
            <a:fillRect/>
          </a:stretch>
        </p:blipFill>
        <p:spPr bwMode="auto">
          <a:xfrm>
            <a:off x="3034769" y="5564797"/>
            <a:ext cx="329565" cy="180975"/>
          </a:xfrm>
          <a:prstGeom prst="rect">
            <a:avLst/>
          </a:prstGeom>
          <a:noFill/>
          <a:ln w="9525">
            <a:noFill/>
            <a:miter lim="800000"/>
            <a:headEnd/>
            <a:tailEnd/>
          </a:ln>
        </p:spPr>
      </p:pic>
      <p:pic>
        <p:nvPicPr>
          <p:cNvPr id="28" name="Picture 27"/>
          <p:cNvPicPr/>
          <p:nvPr/>
        </p:nvPicPr>
        <p:blipFill>
          <a:blip r:embed="rId3"/>
          <a:srcRect/>
          <a:stretch>
            <a:fillRect/>
          </a:stretch>
        </p:blipFill>
        <p:spPr bwMode="auto">
          <a:xfrm>
            <a:off x="1480521" y="5548796"/>
            <a:ext cx="329565" cy="180975"/>
          </a:xfrm>
          <a:prstGeom prst="rect">
            <a:avLst/>
          </a:prstGeom>
          <a:noFill/>
          <a:ln w="9525">
            <a:noFill/>
            <a:miter lim="800000"/>
            <a:headEnd/>
            <a:tailEnd/>
          </a:ln>
        </p:spPr>
      </p:pic>
      <p:pic>
        <p:nvPicPr>
          <p:cNvPr id="29" name="Picture 28"/>
          <p:cNvPicPr/>
          <p:nvPr/>
        </p:nvPicPr>
        <p:blipFill>
          <a:blip r:embed="rId4"/>
          <a:srcRect/>
          <a:stretch>
            <a:fillRect/>
          </a:stretch>
        </p:blipFill>
        <p:spPr bwMode="auto">
          <a:xfrm>
            <a:off x="7234655" y="5555411"/>
            <a:ext cx="266065" cy="180975"/>
          </a:xfrm>
          <a:prstGeom prst="rect">
            <a:avLst/>
          </a:prstGeom>
          <a:noFill/>
          <a:ln w="9525">
            <a:noFill/>
            <a:miter lim="800000"/>
            <a:headEnd/>
            <a:tailEnd/>
          </a:ln>
        </p:spPr>
      </p:pic>
      <p:pic>
        <p:nvPicPr>
          <p:cNvPr id="23" name="Picture 22"/>
          <p:cNvPicPr/>
          <p:nvPr/>
        </p:nvPicPr>
        <p:blipFill>
          <a:blip r:embed="rId2"/>
          <a:srcRect/>
          <a:stretch>
            <a:fillRect/>
          </a:stretch>
        </p:blipFill>
        <p:spPr bwMode="auto">
          <a:xfrm>
            <a:off x="6408163" y="5543874"/>
            <a:ext cx="287020" cy="191135"/>
          </a:xfrm>
          <a:prstGeom prst="rect">
            <a:avLst/>
          </a:prstGeom>
          <a:noFill/>
          <a:ln w="9525">
            <a:noFill/>
            <a:miter lim="800000"/>
            <a:headEnd/>
            <a:tailEnd/>
          </a:ln>
        </p:spPr>
      </p:pic>
      <p:pic>
        <p:nvPicPr>
          <p:cNvPr id="31" name="Picture 30">
            <a:extLst>
              <a:ext uri="{FF2B5EF4-FFF2-40B4-BE49-F238E27FC236}">
                <a16:creationId xmlns:a16="http://schemas.microsoft.com/office/drawing/2014/main" id="{C2D59268-56DA-D67A-578A-24676BF46B84}"/>
              </a:ext>
            </a:extLst>
          </p:cNvPr>
          <p:cNvPicPr/>
          <p:nvPr/>
        </p:nvPicPr>
        <p:blipFill>
          <a:blip r:embed="rId3"/>
          <a:srcRect/>
          <a:stretch>
            <a:fillRect/>
          </a:stretch>
        </p:blipFill>
        <p:spPr bwMode="auto">
          <a:xfrm>
            <a:off x="8865383" y="5564797"/>
            <a:ext cx="329565" cy="180975"/>
          </a:xfrm>
          <a:prstGeom prst="rect">
            <a:avLst/>
          </a:prstGeom>
          <a:noFill/>
          <a:ln w="9525">
            <a:noFill/>
            <a:miter lim="800000"/>
            <a:headEnd/>
            <a:tailEnd/>
          </a:ln>
        </p:spPr>
      </p:pic>
      <p:pic>
        <p:nvPicPr>
          <p:cNvPr id="8" name="Picture 7">
            <a:extLst>
              <a:ext uri="{FF2B5EF4-FFF2-40B4-BE49-F238E27FC236}">
                <a16:creationId xmlns:a16="http://schemas.microsoft.com/office/drawing/2014/main" id="{C23F39AD-A942-EB24-E322-C2AD8A1A8D51}"/>
              </a:ext>
            </a:extLst>
          </p:cNvPr>
          <p:cNvPicPr/>
          <p:nvPr/>
        </p:nvPicPr>
        <p:blipFill>
          <a:blip r:embed="rId2"/>
          <a:srcRect/>
          <a:stretch>
            <a:fillRect/>
          </a:stretch>
        </p:blipFill>
        <p:spPr bwMode="auto">
          <a:xfrm>
            <a:off x="4711836" y="5547136"/>
            <a:ext cx="287020" cy="199041"/>
          </a:xfrm>
          <a:prstGeom prst="rect">
            <a:avLst/>
          </a:prstGeom>
          <a:noFill/>
          <a:ln w="9525">
            <a:noFill/>
            <a:miter lim="800000"/>
            <a:headEnd/>
            <a:tailEnd/>
          </a:ln>
        </p:spPr>
      </p:pic>
      <p:pic>
        <p:nvPicPr>
          <p:cNvPr id="6" name="Picture 5">
            <a:extLst>
              <a:ext uri="{FF2B5EF4-FFF2-40B4-BE49-F238E27FC236}">
                <a16:creationId xmlns:a16="http://schemas.microsoft.com/office/drawing/2014/main" id="{F3A65E0E-92ED-4390-6772-9110E461BF9E}"/>
              </a:ext>
            </a:extLst>
          </p:cNvPr>
          <p:cNvPicPr/>
          <p:nvPr/>
        </p:nvPicPr>
        <p:blipFill>
          <a:blip r:embed="rId3"/>
          <a:srcRect/>
          <a:stretch>
            <a:fillRect/>
          </a:stretch>
        </p:blipFill>
        <p:spPr bwMode="auto">
          <a:xfrm>
            <a:off x="8036792" y="5568812"/>
            <a:ext cx="329565" cy="180975"/>
          </a:xfrm>
          <a:prstGeom prst="rect">
            <a:avLst/>
          </a:prstGeom>
          <a:noFill/>
          <a:ln w="9525">
            <a:noFill/>
            <a:miter lim="800000"/>
            <a:headEnd/>
            <a:tailEnd/>
          </a:ln>
        </p:spPr>
      </p:pic>
      <p:graphicFrame>
        <p:nvGraphicFramePr>
          <p:cNvPr id="7" name="Chart 6">
            <a:extLst>
              <a:ext uri="{FF2B5EF4-FFF2-40B4-BE49-F238E27FC236}">
                <a16:creationId xmlns:a16="http://schemas.microsoft.com/office/drawing/2014/main" id="{97954AB6-9342-4676-A775-140D9F3EC888}"/>
              </a:ext>
            </a:extLst>
          </p:cNvPr>
          <p:cNvGraphicFramePr>
            <a:graphicFrameLocks/>
          </p:cNvGraphicFramePr>
          <p:nvPr>
            <p:extLst>
              <p:ext uri="{D42A27DB-BD31-4B8C-83A1-F6EECF244321}">
                <p14:modId xmlns:p14="http://schemas.microsoft.com/office/powerpoint/2010/main" val="466378276"/>
              </p:ext>
            </p:extLst>
          </p:nvPr>
        </p:nvGraphicFramePr>
        <p:xfrm>
          <a:off x="0" y="1493822"/>
          <a:ext cx="9906000" cy="436097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75279789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p:cNvSpPr>
          <p:nvPr/>
        </p:nvSpPr>
        <p:spPr bwMode="auto">
          <a:xfrm>
            <a:off x="2286000" y="1003205"/>
            <a:ext cx="699693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r>
              <a:rPr lang="en-US" sz="1800">
                <a:solidFill>
                  <a:schemeClr val="bg1"/>
                </a:solidFill>
                <a:cs typeface="Arial" pitchFamily="34" charset="0"/>
                <a:sym typeface="Arial" pitchFamily="34" charset="0"/>
              </a:rPr>
              <a:t>First Property Group plc</a:t>
            </a:r>
            <a:endParaRPr lang="en-US" sz="1800">
              <a:solidFill>
                <a:srgbClr val="FFFFFF"/>
              </a:solidFill>
              <a:cs typeface="Arial" pitchFamily="34" charset="0"/>
              <a:sym typeface="Arial" pitchFamily="34" charset="0"/>
            </a:endParaRPr>
          </a:p>
          <a:p>
            <a:pPr algn="r" defTabSz="673100"/>
            <a:r>
              <a:rPr lang="en-US" sz="1800">
                <a:solidFill>
                  <a:srgbClr val="F58B00"/>
                </a:solidFill>
                <a:cs typeface="Arial" pitchFamily="34" charset="0"/>
                <a:sym typeface="Arial" pitchFamily="34" charset="0"/>
              </a:rPr>
              <a:t>FPAM Track Record - Closed Funds</a:t>
            </a:r>
          </a:p>
        </p:txBody>
      </p:sp>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28</a:t>
            </a:fld>
            <a:endParaRPr lang="en-US"/>
          </a:p>
        </p:txBody>
      </p:sp>
      <p:graphicFrame>
        <p:nvGraphicFramePr>
          <p:cNvPr id="4" name="Chart 3">
            <a:extLst>
              <a:ext uri="{FF2B5EF4-FFF2-40B4-BE49-F238E27FC236}">
                <a16:creationId xmlns:a16="http://schemas.microsoft.com/office/drawing/2014/main" id="{E0756A02-399A-03EC-C31D-3478F6D6EDB4}"/>
              </a:ext>
            </a:extLst>
          </p:cNvPr>
          <p:cNvGraphicFramePr>
            <a:graphicFrameLocks/>
          </p:cNvGraphicFramePr>
          <p:nvPr>
            <p:extLst>
              <p:ext uri="{D42A27DB-BD31-4B8C-83A1-F6EECF244321}">
                <p14:modId xmlns:p14="http://schemas.microsoft.com/office/powerpoint/2010/main" val="3353560362"/>
              </p:ext>
            </p:extLst>
          </p:nvPr>
        </p:nvGraphicFramePr>
        <p:xfrm>
          <a:off x="278907" y="1455964"/>
          <a:ext cx="9348186" cy="3946073"/>
        </p:xfrm>
        <a:graphic>
          <a:graphicData uri="http://schemas.openxmlformats.org/drawingml/2006/chart">
            <c:chart xmlns:c="http://schemas.openxmlformats.org/drawingml/2006/chart" xmlns:r="http://schemas.openxmlformats.org/officeDocument/2006/relationships" r:id="rId2"/>
          </a:graphicData>
        </a:graphic>
      </p:graphicFrame>
      <p:pic>
        <p:nvPicPr>
          <p:cNvPr id="12" name="Picture 11"/>
          <p:cNvPicPr/>
          <p:nvPr/>
        </p:nvPicPr>
        <p:blipFill>
          <a:blip r:embed="rId3"/>
          <a:srcRect/>
          <a:stretch>
            <a:fillRect/>
          </a:stretch>
        </p:blipFill>
        <p:spPr bwMode="auto">
          <a:xfrm>
            <a:off x="5115727" y="5372233"/>
            <a:ext cx="279886" cy="203613"/>
          </a:xfrm>
          <a:prstGeom prst="rect">
            <a:avLst/>
          </a:prstGeom>
          <a:noFill/>
          <a:ln w="9525">
            <a:noFill/>
            <a:miter lim="800000"/>
            <a:headEnd/>
            <a:tailEnd/>
          </a:ln>
        </p:spPr>
      </p:pic>
      <p:pic>
        <p:nvPicPr>
          <p:cNvPr id="14" name="Picture 13"/>
          <p:cNvPicPr/>
          <p:nvPr/>
        </p:nvPicPr>
        <p:blipFill>
          <a:blip r:embed="rId4"/>
          <a:srcRect/>
          <a:stretch>
            <a:fillRect/>
          </a:stretch>
        </p:blipFill>
        <p:spPr bwMode="auto">
          <a:xfrm>
            <a:off x="1339413" y="5392523"/>
            <a:ext cx="321374" cy="192790"/>
          </a:xfrm>
          <a:prstGeom prst="rect">
            <a:avLst/>
          </a:prstGeom>
          <a:noFill/>
          <a:ln w="9525">
            <a:noFill/>
            <a:miter lim="800000"/>
            <a:headEnd/>
            <a:tailEnd/>
          </a:ln>
        </p:spPr>
      </p:pic>
      <p:pic>
        <p:nvPicPr>
          <p:cNvPr id="16" name="Picture 15"/>
          <p:cNvPicPr/>
          <p:nvPr/>
        </p:nvPicPr>
        <p:blipFill>
          <a:blip r:embed="rId4"/>
          <a:srcRect/>
          <a:stretch>
            <a:fillRect/>
          </a:stretch>
        </p:blipFill>
        <p:spPr bwMode="auto">
          <a:xfrm>
            <a:off x="4792770" y="5388187"/>
            <a:ext cx="321374" cy="192790"/>
          </a:xfrm>
          <a:prstGeom prst="rect">
            <a:avLst/>
          </a:prstGeom>
          <a:noFill/>
          <a:ln w="9525">
            <a:noFill/>
            <a:miter lim="800000"/>
            <a:headEnd/>
            <a:tailEnd/>
          </a:ln>
        </p:spPr>
      </p:pic>
      <p:pic>
        <p:nvPicPr>
          <p:cNvPr id="17" name="Picture 16"/>
          <p:cNvPicPr/>
          <p:nvPr/>
        </p:nvPicPr>
        <p:blipFill>
          <a:blip r:embed="rId5"/>
          <a:srcRect/>
          <a:stretch>
            <a:fillRect/>
          </a:stretch>
        </p:blipFill>
        <p:spPr bwMode="auto">
          <a:xfrm>
            <a:off x="5404941" y="5393718"/>
            <a:ext cx="259452" cy="192790"/>
          </a:xfrm>
          <a:prstGeom prst="rect">
            <a:avLst/>
          </a:prstGeom>
          <a:noFill/>
          <a:ln w="9525">
            <a:noFill/>
            <a:miter lim="800000"/>
            <a:headEnd/>
            <a:tailEnd/>
          </a:ln>
        </p:spPr>
      </p:pic>
      <p:pic>
        <p:nvPicPr>
          <p:cNvPr id="19" name="Picture 18"/>
          <p:cNvPicPr/>
          <p:nvPr/>
        </p:nvPicPr>
        <p:blipFill>
          <a:blip r:embed="rId4"/>
          <a:srcRect/>
          <a:stretch>
            <a:fillRect/>
          </a:stretch>
        </p:blipFill>
        <p:spPr bwMode="auto">
          <a:xfrm>
            <a:off x="2623060" y="5384963"/>
            <a:ext cx="321374" cy="192790"/>
          </a:xfrm>
          <a:prstGeom prst="rect">
            <a:avLst/>
          </a:prstGeom>
          <a:noFill/>
          <a:ln w="9525">
            <a:noFill/>
            <a:miter lim="800000"/>
            <a:headEnd/>
            <a:tailEnd/>
          </a:ln>
        </p:spPr>
      </p:pic>
      <p:pic>
        <p:nvPicPr>
          <p:cNvPr id="21" name="Picture 20"/>
          <p:cNvPicPr/>
          <p:nvPr/>
        </p:nvPicPr>
        <p:blipFill>
          <a:blip r:embed="rId4"/>
          <a:srcRect/>
          <a:stretch>
            <a:fillRect/>
          </a:stretch>
        </p:blipFill>
        <p:spPr bwMode="auto">
          <a:xfrm>
            <a:off x="3856781" y="5391085"/>
            <a:ext cx="321374" cy="192790"/>
          </a:xfrm>
          <a:prstGeom prst="rect">
            <a:avLst/>
          </a:prstGeom>
          <a:noFill/>
          <a:ln w="9525">
            <a:noFill/>
            <a:miter lim="800000"/>
            <a:headEnd/>
            <a:tailEnd/>
          </a:ln>
        </p:spPr>
      </p:pic>
      <p:pic>
        <p:nvPicPr>
          <p:cNvPr id="29" name="Picture 28"/>
          <p:cNvPicPr/>
          <p:nvPr/>
        </p:nvPicPr>
        <p:blipFill>
          <a:blip r:embed="rId4"/>
          <a:srcRect/>
          <a:stretch>
            <a:fillRect/>
          </a:stretch>
        </p:blipFill>
        <p:spPr bwMode="auto">
          <a:xfrm>
            <a:off x="6360123" y="5371363"/>
            <a:ext cx="321374" cy="192790"/>
          </a:xfrm>
          <a:prstGeom prst="rect">
            <a:avLst/>
          </a:prstGeom>
          <a:noFill/>
          <a:ln w="9525">
            <a:noFill/>
            <a:miter lim="800000"/>
            <a:headEnd/>
            <a:tailEnd/>
          </a:ln>
        </p:spPr>
      </p:pic>
      <p:pic>
        <p:nvPicPr>
          <p:cNvPr id="30" name="Picture 29"/>
          <p:cNvPicPr/>
          <p:nvPr/>
        </p:nvPicPr>
        <p:blipFill>
          <a:blip r:embed="rId3"/>
          <a:srcRect/>
          <a:stretch>
            <a:fillRect/>
          </a:stretch>
        </p:blipFill>
        <p:spPr bwMode="auto">
          <a:xfrm>
            <a:off x="7636920" y="5360540"/>
            <a:ext cx="279886" cy="203613"/>
          </a:xfrm>
          <a:prstGeom prst="rect">
            <a:avLst/>
          </a:prstGeom>
          <a:noFill/>
          <a:ln w="9525">
            <a:noFill/>
            <a:miter lim="800000"/>
            <a:headEnd/>
            <a:tailEnd/>
          </a:ln>
        </p:spPr>
      </p:pic>
      <p:pic>
        <p:nvPicPr>
          <p:cNvPr id="6" name="Picture 5">
            <a:extLst>
              <a:ext uri="{FF2B5EF4-FFF2-40B4-BE49-F238E27FC236}">
                <a16:creationId xmlns:a16="http://schemas.microsoft.com/office/drawing/2014/main" id="{55776F11-EC93-6B24-D35E-23978AD1469C}"/>
              </a:ext>
            </a:extLst>
          </p:cNvPr>
          <p:cNvPicPr/>
          <p:nvPr/>
        </p:nvPicPr>
        <p:blipFill>
          <a:blip r:embed="rId5"/>
          <a:srcRect/>
          <a:stretch>
            <a:fillRect/>
          </a:stretch>
        </p:blipFill>
        <p:spPr bwMode="auto">
          <a:xfrm>
            <a:off x="8893426" y="5360540"/>
            <a:ext cx="259452" cy="192790"/>
          </a:xfrm>
          <a:prstGeom prst="rect">
            <a:avLst/>
          </a:prstGeom>
          <a:noFill/>
          <a:ln w="9525">
            <a:noFill/>
            <a:miter lim="800000"/>
            <a:headEnd/>
            <a:tailEnd/>
          </a:ln>
        </p:spPr>
      </p:pic>
    </p:spTree>
    <p:extLst>
      <p:ext uri="{BB962C8B-B14F-4D97-AF65-F5344CB8AC3E}">
        <p14:creationId xmlns:p14="http://schemas.microsoft.com/office/powerpoint/2010/main" val="267412689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29</a:t>
            </a:fld>
            <a:endParaRPr lang="en-US"/>
          </a:p>
        </p:txBody>
      </p:sp>
      <p:sp>
        <p:nvSpPr>
          <p:cNvPr id="6" name="Rectangle 1">
            <a:extLst>
              <a:ext uri="{FF2B5EF4-FFF2-40B4-BE49-F238E27FC236}">
                <a16:creationId xmlns:a16="http://schemas.microsoft.com/office/drawing/2014/main" id="{249C42AA-E61C-49CA-8C51-28C7B2D1BB9F}"/>
              </a:ext>
            </a:extLst>
          </p:cNvPr>
          <p:cNvSpPr>
            <a:spLocks/>
          </p:cNvSpPr>
          <p:nvPr/>
        </p:nvSpPr>
        <p:spPr bwMode="auto">
          <a:xfrm>
            <a:off x="0" y="1476462"/>
            <a:ext cx="9906000" cy="492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defTabSz="673100">
              <a:lnSpc>
                <a:spcPct val="120000"/>
              </a:lnSpc>
            </a:pPr>
            <a:r>
              <a:rPr lang="en-US" sz="3200" b="1">
                <a:solidFill>
                  <a:srgbClr val="F58B00"/>
                </a:solidFill>
                <a:cs typeface="Arial" pitchFamily="34" charset="0"/>
                <a:sym typeface="Arial" pitchFamily="34" charset="0"/>
              </a:rPr>
              <a:t>Group Properties</a:t>
            </a:r>
          </a:p>
        </p:txBody>
      </p:sp>
    </p:spTree>
    <p:extLst>
      <p:ext uri="{BB962C8B-B14F-4D97-AF65-F5344CB8AC3E}">
        <p14:creationId xmlns:p14="http://schemas.microsoft.com/office/powerpoint/2010/main" val="346264551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p:cNvSpPr>
          <p:nvPr/>
        </p:nvSpPr>
        <p:spPr bwMode="auto">
          <a:xfrm>
            <a:off x="3748904" y="1003205"/>
            <a:ext cx="5534025"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anose="020B0604020202020204" pitchFamily="34" charset="0"/>
              <a:sym typeface="Arial" pitchFamily="34" charset="0"/>
            </a:endParaRPr>
          </a:p>
          <a:p>
            <a:pPr algn="r" defTabSz="673100">
              <a:lnSpc>
                <a:spcPct val="120000"/>
              </a:lnSpc>
            </a:pPr>
            <a:endParaRPr lang="en-US" sz="2000">
              <a:solidFill>
                <a:srgbClr val="FFFFFF"/>
              </a:solidFill>
              <a:cs typeface="Arial" panose="020B0604020202020204" pitchFamily="34" charset="0"/>
              <a:sym typeface="Arial" pitchFamily="34" charset="0"/>
            </a:endParaRPr>
          </a:p>
          <a:p>
            <a:pPr algn="r" defTabSz="673100">
              <a:lnSpc>
                <a:spcPct val="120000"/>
              </a:lnSpc>
            </a:pPr>
            <a:endParaRPr lang="en-US" sz="2000">
              <a:solidFill>
                <a:srgbClr val="F58B00"/>
              </a:solidFill>
              <a:cs typeface="Arial" panose="020B0604020202020204" pitchFamily="34" charset="0"/>
              <a:sym typeface="Arial" pitchFamily="34" charset="0"/>
            </a:endParaRPr>
          </a:p>
          <a:p>
            <a:pPr algn="r" defTabSz="673100">
              <a:lnSpc>
                <a:spcPct val="120000"/>
              </a:lnSpc>
            </a:pPr>
            <a:endParaRPr lang="en-US" sz="2000">
              <a:solidFill>
                <a:srgbClr val="F58B00"/>
              </a:solidFill>
              <a:cs typeface="Arial" panose="020B0604020202020204" pitchFamily="34" charset="0"/>
              <a:sym typeface="Arial" pitchFamily="34" charset="0"/>
            </a:endParaRPr>
          </a:p>
          <a:p>
            <a:pPr algn="r" defTabSz="673100">
              <a:lnSpc>
                <a:spcPct val="120000"/>
              </a:lnSpc>
            </a:pPr>
            <a:r>
              <a:rPr lang="en-US" sz="1800">
                <a:solidFill>
                  <a:schemeClr val="bg1"/>
                </a:solidFill>
                <a:cs typeface="Arial" panose="020B0604020202020204" pitchFamily="34" charset="0"/>
                <a:sym typeface="Arial" pitchFamily="34" charset="0"/>
              </a:rPr>
              <a:t>First Property Group plc</a:t>
            </a:r>
            <a:endParaRPr lang="en-US" sz="1800">
              <a:solidFill>
                <a:srgbClr val="FFFFFF"/>
              </a:solidFill>
              <a:cs typeface="Arial" panose="020B0604020202020204" pitchFamily="34" charset="0"/>
              <a:sym typeface="Arial" pitchFamily="34" charset="0"/>
            </a:endParaRPr>
          </a:p>
          <a:p>
            <a:pPr algn="r" defTabSz="673100"/>
            <a:r>
              <a:rPr lang="en-US" sz="1800">
                <a:solidFill>
                  <a:srgbClr val="F58B00"/>
                </a:solidFill>
                <a:cs typeface="Arial" panose="020B0604020202020204" pitchFamily="34" charset="0"/>
                <a:sym typeface="Arial" pitchFamily="34" charset="0"/>
              </a:rPr>
              <a:t>Company Description</a:t>
            </a:r>
          </a:p>
        </p:txBody>
      </p:sp>
      <p:sp>
        <p:nvSpPr>
          <p:cNvPr id="4"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latin typeface="Arial" panose="020B0604020202020204" pitchFamily="34" charset="0"/>
                <a:cs typeface="Arial" panose="020B0604020202020204" pitchFamily="34" charset="0"/>
              </a:rPr>
              <a:pPr>
                <a:defRPr/>
              </a:pPr>
              <a:t>3</a:t>
            </a:fld>
            <a:endParaRPr lang="en-US">
              <a:latin typeface="Arial" panose="020B0604020202020204" pitchFamily="34" charset="0"/>
              <a:cs typeface="Arial" panose="020B0604020202020204" pitchFamily="34" charset="0"/>
            </a:endParaRPr>
          </a:p>
        </p:txBody>
      </p:sp>
      <p:sp>
        <p:nvSpPr>
          <p:cNvPr id="8" name="Text Box 49"/>
          <p:cNvSpPr txBox="1">
            <a:spLocks noChangeArrowheads="1"/>
          </p:cNvSpPr>
          <p:nvPr/>
        </p:nvSpPr>
        <p:spPr bwMode="auto">
          <a:xfrm>
            <a:off x="581818" y="2065020"/>
            <a:ext cx="8703470" cy="3336320"/>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1200"/>
              </a:spcAft>
            </a:pPr>
            <a:r>
              <a:rPr lang="en-GB" sz="1300" b="1">
                <a:solidFill>
                  <a:srgbClr val="F68B1F"/>
                </a:solidFill>
                <a:ea typeface="Times New Roman"/>
                <a:cs typeface="Arial" panose="020B0604020202020204" pitchFamily="34" charset="0"/>
              </a:rPr>
              <a:t>First Property Group plc (AIM: FPO)</a:t>
            </a:r>
            <a:r>
              <a:rPr lang="en-GB" sz="1300">
                <a:solidFill>
                  <a:srgbClr val="F68B1F"/>
                </a:solidFill>
                <a:ea typeface="Times New Roman"/>
                <a:cs typeface="Arial" panose="020B0604020202020204" pitchFamily="34" charset="0"/>
              </a:rPr>
              <a:t> </a:t>
            </a:r>
            <a:r>
              <a:rPr lang="en-GB" sz="1300">
                <a:solidFill>
                  <a:srgbClr val="595959"/>
                </a:solidFill>
                <a:ea typeface="Times New Roman"/>
                <a:cs typeface="Arial" panose="020B0604020202020204" pitchFamily="34" charset="0"/>
              </a:rPr>
              <a:t>is an award winning property fund manager and investor with operations in the United Kingdom and Central Europe. </a:t>
            </a:r>
            <a:r>
              <a:rPr lang="en-GB" sz="1300">
                <a:solidFill>
                  <a:schemeClr val="tx1">
                    <a:lumMod val="65000"/>
                    <a:lumOff val="35000"/>
                  </a:schemeClr>
                </a:solidFill>
                <a:cs typeface="Arial" panose="020B0604020202020204" pitchFamily="34" charset="0"/>
              </a:rPr>
              <a:t>Its earnings are derived from:</a:t>
            </a:r>
          </a:p>
          <a:p>
            <a:pPr marL="342900" indent="-342900">
              <a:lnSpc>
                <a:spcPct val="115000"/>
              </a:lnSpc>
              <a:spcAft>
                <a:spcPts val="1200"/>
              </a:spcAft>
              <a:buClr>
                <a:srgbClr val="F68B1F"/>
              </a:buClr>
              <a:buFont typeface="Wingdings" panose="05000000000000000000" pitchFamily="2" charset="2"/>
              <a:buChar char="Ø"/>
            </a:pPr>
            <a:r>
              <a:rPr lang="en-GB" sz="1300" b="1">
                <a:solidFill>
                  <a:schemeClr val="tx1">
                    <a:lumMod val="65000"/>
                    <a:lumOff val="35000"/>
                  </a:schemeClr>
                </a:solidFill>
                <a:cs typeface="Arial" panose="020B0604020202020204" pitchFamily="34" charset="0"/>
              </a:rPr>
              <a:t>Fund Management </a:t>
            </a:r>
            <a:r>
              <a:rPr lang="en-GB" sz="1300">
                <a:solidFill>
                  <a:schemeClr val="tx1">
                    <a:lumMod val="65000"/>
                    <a:lumOff val="35000"/>
                  </a:schemeClr>
                </a:solidFill>
                <a:cs typeface="Arial" panose="020B0604020202020204" pitchFamily="34" charset="0"/>
              </a:rPr>
              <a:t>- via its FCA regulated and AIFMD approved subsidiary, First Property Asset Management Ltd (FPAM), which earns fees from investing for third parties in property. FPAM currently manages eleven funds which are invested across the United Kingdom, Poland and Romania.</a:t>
            </a:r>
          </a:p>
          <a:p>
            <a:pPr marL="342900" indent="-342900">
              <a:lnSpc>
                <a:spcPct val="115000"/>
              </a:lnSpc>
              <a:spcAft>
                <a:spcPts val="1200"/>
              </a:spcAft>
              <a:buClr>
                <a:srgbClr val="F68B1F"/>
              </a:buClr>
              <a:buFont typeface="Wingdings" panose="05000000000000000000" pitchFamily="2" charset="2"/>
              <a:buChar char="Ø"/>
            </a:pPr>
            <a:r>
              <a:rPr lang="en-GB" sz="1300" b="1">
                <a:solidFill>
                  <a:schemeClr val="tx1">
                    <a:lumMod val="65000"/>
                    <a:lumOff val="35000"/>
                  </a:schemeClr>
                </a:solidFill>
                <a:cs typeface="Arial" panose="020B0604020202020204" pitchFamily="34" charset="0"/>
              </a:rPr>
              <a:t>Group Properties </a:t>
            </a:r>
            <a:r>
              <a:rPr lang="en-GB" sz="1300">
                <a:solidFill>
                  <a:schemeClr val="tx1">
                    <a:lumMod val="65000"/>
                    <a:lumOff val="35000"/>
                  </a:schemeClr>
                </a:solidFill>
                <a:cs typeface="Arial" panose="020B0604020202020204" pitchFamily="34" charset="0"/>
              </a:rPr>
              <a:t>- principal investments by the Group, to earn a return on its own capital, usually in partnership with third parties. Investments include:</a:t>
            </a:r>
          </a:p>
          <a:p>
            <a:pPr marL="800100" lvl="1" indent="-342900">
              <a:spcAft>
                <a:spcPts val="600"/>
              </a:spcAft>
              <a:buClr>
                <a:srgbClr val="F68B1F"/>
              </a:buClr>
              <a:buFont typeface="Courier New" panose="02070309020205020404" pitchFamily="49" charset="0"/>
              <a:buChar char="o"/>
            </a:pPr>
            <a:r>
              <a:rPr lang="en-GB" sz="1300">
                <a:solidFill>
                  <a:schemeClr val="tx1">
                    <a:lumMod val="65000"/>
                    <a:lumOff val="35000"/>
                  </a:schemeClr>
                </a:solidFill>
                <a:cs typeface="Arial" panose="020B0604020202020204" pitchFamily="34" charset="0"/>
              </a:rPr>
              <a:t>7 directly held properties (6 in Poland, 1 in Romania);</a:t>
            </a:r>
          </a:p>
          <a:p>
            <a:pPr marL="800100" lvl="1" indent="-342900">
              <a:spcAft>
                <a:spcPts val="600"/>
              </a:spcAft>
              <a:buClr>
                <a:srgbClr val="F68B1F"/>
              </a:buClr>
              <a:buFont typeface="Courier New" panose="02070309020205020404" pitchFamily="49" charset="0"/>
              <a:buChar char="o"/>
            </a:pPr>
            <a:r>
              <a:rPr lang="en-GB" sz="1300">
                <a:solidFill>
                  <a:schemeClr val="tx1">
                    <a:lumMod val="65000"/>
                    <a:lumOff val="35000"/>
                  </a:schemeClr>
                </a:solidFill>
                <a:cs typeface="Arial" panose="020B0604020202020204" pitchFamily="34" charset="0"/>
              </a:rPr>
              <a:t>Non-controlling interests in nine of the eleven funds managed by FPAM (of which c88% by market value is invested in Poland and Romania). </a:t>
            </a:r>
          </a:p>
          <a:p>
            <a:pPr>
              <a:lnSpc>
                <a:spcPct val="115000"/>
              </a:lnSpc>
              <a:spcAft>
                <a:spcPts val="0"/>
              </a:spcAft>
            </a:pPr>
            <a:endParaRPr lang="en-GB" sz="1300">
              <a:solidFill>
                <a:srgbClr val="000000">
                  <a:lumMod val="65000"/>
                  <a:lumOff val="35000"/>
                </a:srgbClr>
              </a:solidFill>
              <a:cs typeface="Arial" panose="020B0604020202020204" pitchFamily="34" charset="0"/>
            </a:endParaRPr>
          </a:p>
          <a:p>
            <a:pPr>
              <a:lnSpc>
                <a:spcPct val="115000"/>
              </a:lnSpc>
              <a:spcAft>
                <a:spcPts val="0"/>
              </a:spcAft>
            </a:pPr>
            <a:r>
              <a:rPr lang="en-GB" sz="1300">
                <a:solidFill>
                  <a:srgbClr val="000000">
                    <a:lumMod val="65000"/>
                    <a:lumOff val="35000"/>
                  </a:srgbClr>
                </a:solidFill>
                <a:cs typeface="Arial" panose="020B0604020202020204" pitchFamily="34" charset="0"/>
              </a:rPr>
              <a:t>The Company has offices in London and Warsaw. </a:t>
            </a:r>
            <a:endParaRPr lang="en-GB" sz="1300">
              <a:effectLst/>
              <a:ea typeface="Times New Roman"/>
              <a:cs typeface="Arial" panose="020B0604020202020204" pitchFamily="34" charset="0"/>
            </a:endParaRPr>
          </a:p>
        </p:txBody>
      </p:sp>
    </p:spTree>
    <p:extLst>
      <p:ext uri="{BB962C8B-B14F-4D97-AF65-F5344CB8AC3E}">
        <p14:creationId xmlns:p14="http://schemas.microsoft.com/office/powerpoint/2010/main" val="395386178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p:cNvSpPr>
          <p:nvPr/>
        </p:nvSpPr>
        <p:spPr bwMode="auto">
          <a:xfrm>
            <a:off x="3748904" y="1003205"/>
            <a:ext cx="5534025"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r>
              <a:rPr lang="en-US" sz="1800">
                <a:solidFill>
                  <a:schemeClr val="bg1"/>
                </a:solidFill>
                <a:cs typeface="Arial" pitchFamily="34" charset="0"/>
                <a:sym typeface="Arial" pitchFamily="34" charset="0"/>
              </a:rPr>
              <a:t>Segmental Analysis: Group Properties </a:t>
            </a:r>
          </a:p>
          <a:p>
            <a:pPr algn="r" defTabSz="673100">
              <a:lnSpc>
                <a:spcPct val="120000"/>
              </a:lnSpc>
            </a:pPr>
            <a:r>
              <a:rPr lang="en-US" sz="1800">
                <a:solidFill>
                  <a:srgbClr val="F58B00"/>
                </a:solidFill>
                <a:cs typeface="Arial" pitchFamily="34" charset="0"/>
                <a:sym typeface="Arial" pitchFamily="34" charset="0"/>
              </a:rPr>
              <a:t>Overview</a:t>
            </a:r>
          </a:p>
        </p:txBody>
      </p:sp>
      <p:sp>
        <p:nvSpPr>
          <p:cNvPr id="4"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30</a:t>
            </a:fld>
            <a:endParaRPr lang="en-US"/>
          </a:p>
        </p:txBody>
      </p:sp>
      <p:sp>
        <p:nvSpPr>
          <p:cNvPr id="10" name="Rectangle 15"/>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22"/>
          <p:cNvSpPr>
            <a:spLocks noChangeArrowheads="1"/>
          </p:cNvSpPr>
          <p:nvPr/>
        </p:nvSpPr>
        <p:spPr bwMode="auto">
          <a:xfrm>
            <a:off x="28575" y="2962275"/>
            <a:ext cx="9906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pic>
        <p:nvPicPr>
          <p:cNvPr id="11" name="Picture 10"/>
          <p:cNvPicPr/>
          <p:nvPr/>
        </p:nvPicPr>
        <p:blipFill>
          <a:blip r:embed="rId2" cstate="print"/>
          <a:srcRect/>
          <a:stretch>
            <a:fillRect/>
          </a:stretch>
        </p:blipFill>
        <p:spPr bwMode="auto">
          <a:xfrm>
            <a:off x="2455245" y="2552066"/>
            <a:ext cx="610235" cy="284480"/>
          </a:xfrm>
          <a:prstGeom prst="rect">
            <a:avLst/>
          </a:prstGeom>
          <a:noFill/>
          <a:ln w="9525">
            <a:noFill/>
            <a:miter lim="800000"/>
            <a:headEnd/>
            <a:tailEnd/>
          </a:ln>
        </p:spPr>
      </p:pic>
      <p:pic>
        <p:nvPicPr>
          <p:cNvPr id="14" name="Picture 13"/>
          <p:cNvPicPr/>
          <p:nvPr/>
        </p:nvPicPr>
        <p:blipFill>
          <a:blip r:embed="rId2" cstate="print"/>
          <a:srcRect/>
          <a:stretch>
            <a:fillRect/>
          </a:stretch>
        </p:blipFill>
        <p:spPr bwMode="auto">
          <a:xfrm>
            <a:off x="5835971" y="2548905"/>
            <a:ext cx="610235" cy="284480"/>
          </a:xfrm>
          <a:prstGeom prst="rect">
            <a:avLst/>
          </a:prstGeom>
          <a:noFill/>
          <a:ln w="9525">
            <a:noFill/>
            <a:miter lim="800000"/>
            <a:headEnd/>
            <a:tailEnd/>
          </a:ln>
        </p:spPr>
      </p:pic>
      <p:sp>
        <p:nvSpPr>
          <p:cNvPr id="17" name="Text Box 6"/>
          <p:cNvSpPr txBox="1">
            <a:spLocks noChangeArrowheads="1"/>
          </p:cNvSpPr>
          <p:nvPr/>
        </p:nvSpPr>
        <p:spPr bwMode="auto">
          <a:xfrm>
            <a:off x="3010791" y="2108497"/>
            <a:ext cx="2822193" cy="3812468"/>
          </a:xfrm>
          <a:prstGeom prst="rect">
            <a:avLst/>
          </a:prstGeom>
          <a:solidFill>
            <a:schemeClr val="bg1">
              <a:lumMod val="85000"/>
              <a:lumOff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228600" indent="-228600">
              <a:lnSpc>
                <a:spcPct val="115000"/>
              </a:lnSpc>
              <a:spcAft>
                <a:spcPts val="0"/>
              </a:spcAft>
              <a:buFont typeface="+mj-lt"/>
              <a:buAutoNum type="arabicPeriod"/>
            </a:pPr>
            <a:r>
              <a:rPr lang="en-GB" sz="1050" b="1">
                <a:solidFill>
                  <a:srgbClr val="590590"/>
                </a:solidFill>
                <a:latin typeface="Arial"/>
                <a:ea typeface="Times New Roman"/>
                <a:cs typeface="Times New Roman"/>
              </a:rPr>
              <a:t>7 directly owned properties </a:t>
            </a:r>
            <a:r>
              <a:rPr lang="en-GB" sz="1050">
                <a:solidFill>
                  <a:srgbClr val="590590"/>
                </a:solidFill>
                <a:latin typeface="Arial"/>
                <a:ea typeface="Times New Roman"/>
                <a:cs typeface="Times New Roman"/>
              </a:rPr>
              <a:t>(6 in Poland valued at £52.61m, 1 in Romania valued at £3.43m):</a:t>
            </a:r>
          </a:p>
          <a:p>
            <a:pPr marL="534670" lvl="1" indent="-228600">
              <a:lnSpc>
                <a:spcPct val="115000"/>
              </a:lnSpc>
              <a:spcAft>
                <a:spcPts val="0"/>
              </a:spcAft>
              <a:buFont typeface="Courier New" panose="02070309020205020404" pitchFamily="49" charset="0"/>
              <a:buChar char="o"/>
            </a:pPr>
            <a:r>
              <a:rPr lang="en-GB" sz="1050">
                <a:solidFill>
                  <a:srgbClr val="590590"/>
                </a:solidFill>
                <a:latin typeface="Arial"/>
                <a:ea typeface="Times New Roman"/>
                <a:cs typeface="Times New Roman"/>
              </a:rPr>
              <a:t>Gross asset value: £56.04m (March 2024: £51.90m); </a:t>
            </a:r>
          </a:p>
          <a:p>
            <a:pPr marL="534670" lvl="1" indent="-228600">
              <a:lnSpc>
                <a:spcPct val="115000"/>
              </a:lnSpc>
              <a:spcAft>
                <a:spcPts val="0"/>
              </a:spcAft>
              <a:buFont typeface="Courier New" panose="02070309020205020404" pitchFamily="49" charset="0"/>
              <a:buChar char="o"/>
            </a:pPr>
            <a:r>
              <a:rPr lang="en-GB" sz="1050">
                <a:solidFill>
                  <a:srgbClr val="590590"/>
                </a:solidFill>
                <a:latin typeface="Arial"/>
                <a:ea typeface="Times New Roman"/>
                <a:cs typeface="Times New Roman"/>
              </a:rPr>
              <a:t>Gross debt: £24.37m (March 2024: £27.62m);</a:t>
            </a:r>
          </a:p>
          <a:p>
            <a:pPr marL="534670" lvl="1" indent="-228600">
              <a:lnSpc>
                <a:spcPct val="115000"/>
              </a:lnSpc>
              <a:spcAft>
                <a:spcPts val="0"/>
              </a:spcAft>
              <a:buFont typeface="Courier New" panose="02070309020205020404" pitchFamily="49" charset="0"/>
              <a:buChar char="o"/>
            </a:pPr>
            <a:r>
              <a:rPr lang="en-GB" sz="1050">
                <a:solidFill>
                  <a:srgbClr val="590590"/>
                </a:solidFill>
                <a:latin typeface="Arial"/>
                <a:ea typeface="Times New Roman"/>
                <a:cs typeface="Times New Roman"/>
              </a:rPr>
              <a:t>Net equity: £31.67m (March 2024: £24.28m).</a:t>
            </a:r>
          </a:p>
          <a:p>
            <a:pPr marL="534988" lvl="1" indent="-228600">
              <a:lnSpc>
                <a:spcPct val="115000"/>
              </a:lnSpc>
              <a:spcAft>
                <a:spcPts val="0"/>
              </a:spcAft>
              <a:buFont typeface="Courier New" panose="02070309020205020404" pitchFamily="49" charset="0"/>
              <a:buChar char="o"/>
            </a:pPr>
            <a:endParaRPr lang="en-GB" sz="1050">
              <a:solidFill>
                <a:srgbClr val="590590"/>
              </a:solidFill>
              <a:latin typeface="Arial"/>
              <a:ea typeface="Times New Roman"/>
              <a:cs typeface="Times New Roman"/>
            </a:endParaRPr>
          </a:p>
          <a:p>
            <a:pPr marL="228600" indent="-228600">
              <a:lnSpc>
                <a:spcPct val="115000"/>
              </a:lnSpc>
              <a:spcAft>
                <a:spcPts val="0"/>
              </a:spcAft>
              <a:buFont typeface="+mj-lt"/>
              <a:buAutoNum type="arabicPeriod"/>
            </a:pPr>
            <a:r>
              <a:rPr lang="en-GB" sz="1050" b="1">
                <a:solidFill>
                  <a:srgbClr val="590590"/>
                </a:solidFill>
                <a:latin typeface="Arial"/>
                <a:ea typeface="Times New Roman"/>
                <a:cs typeface="Times New Roman"/>
              </a:rPr>
              <a:t>Associates and Investments </a:t>
            </a:r>
            <a:r>
              <a:rPr lang="en-GB" sz="1050">
                <a:solidFill>
                  <a:srgbClr val="590590"/>
                </a:solidFill>
                <a:latin typeface="Arial"/>
                <a:ea typeface="Times New Roman"/>
                <a:cs typeface="Times New Roman"/>
              </a:rPr>
              <a:t>(non-controlling interests in 9 of the 11 funds managed by FPAM):</a:t>
            </a:r>
          </a:p>
          <a:p>
            <a:pPr marL="534670" lvl="1" indent="-228600">
              <a:lnSpc>
                <a:spcPct val="115000"/>
              </a:lnSpc>
              <a:spcAft>
                <a:spcPts val="0"/>
              </a:spcAft>
              <a:buFont typeface="Courier New" panose="02070309020205020404" pitchFamily="49" charset="0"/>
              <a:buChar char="o"/>
            </a:pPr>
            <a:r>
              <a:rPr lang="en-GB" sz="1050">
                <a:solidFill>
                  <a:srgbClr val="590590"/>
                </a:solidFill>
                <a:latin typeface="Arial"/>
                <a:ea typeface="Times New Roman"/>
                <a:cs typeface="Times New Roman"/>
              </a:rPr>
              <a:t>Valued at £22.61m</a:t>
            </a:r>
            <a:r>
              <a:rPr lang="en-GB" sz="1050">
                <a:solidFill>
                  <a:srgbClr val="590590"/>
                </a:solidFill>
                <a:highlight>
                  <a:srgbClr val="00FF00"/>
                </a:highlight>
                <a:latin typeface="Arial"/>
                <a:ea typeface="Times New Roman"/>
                <a:cs typeface="Times New Roman"/>
              </a:rPr>
              <a:t> </a:t>
            </a:r>
            <a:br>
              <a:rPr lang="en-GB" sz="1050">
                <a:solidFill>
                  <a:srgbClr val="590590"/>
                </a:solidFill>
                <a:highlight>
                  <a:srgbClr val="00FF00"/>
                </a:highlight>
                <a:latin typeface="Arial"/>
                <a:ea typeface="Times New Roman"/>
                <a:cs typeface="Times New Roman"/>
              </a:rPr>
            </a:br>
            <a:r>
              <a:rPr lang="en-GB" sz="1050">
                <a:solidFill>
                  <a:srgbClr val="590590"/>
                </a:solidFill>
                <a:latin typeface="Arial"/>
                <a:ea typeface="Times New Roman"/>
                <a:cs typeface="Times New Roman"/>
              </a:rPr>
              <a:t>(March 2024: £20.26m).</a:t>
            </a:r>
          </a:p>
          <a:p>
            <a:pPr marL="534670" lvl="1" indent="-228600">
              <a:lnSpc>
                <a:spcPct val="115000"/>
              </a:lnSpc>
              <a:spcAft>
                <a:spcPts val="0"/>
              </a:spcAft>
              <a:buFont typeface="Courier New" panose="02070309020205020404" pitchFamily="49" charset="0"/>
              <a:buChar char="o"/>
            </a:pPr>
            <a:endParaRPr lang="en-GB" sz="1050">
              <a:solidFill>
                <a:srgbClr val="590590"/>
              </a:solidFill>
              <a:latin typeface="Arial"/>
              <a:ea typeface="Times New Roman"/>
              <a:cs typeface="Times New Roman"/>
            </a:endParaRPr>
          </a:p>
          <a:p>
            <a:pPr marL="228600" indent="-228600">
              <a:lnSpc>
                <a:spcPct val="115000"/>
              </a:lnSpc>
              <a:spcAft>
                <a:spcPts val="0"/>
              </a:spcAft>
              <a:buFont typeface="+mj-lt"/>
              <a:buAutoNum type="arabicPeriod"/>
            </a:pPr>
            <a:r>
              <a:rPr lang="en-GB" sz="1050" b="1">
                <a:solidFill>
                  <a:srgbClr val="590590"/>
                </a:solidFill>
                <a:latin typeface="Arial"/>
                <a:ea typeface="Times New Roman"/>
                <a:cs typeface="Times New Roman"/>
              </a:rPr>
              <a:t>Cash: </a:t>
            </a:r>
            <a:r>
              <a:rPr lang="en-GB" sz="1050">
                <a:solidFill>
                  <a:srgbClr val="590590"/>
                </a:solidFill>
                <a:latin typeface="Arial"/>
                <a:ea typeface="Times New Roman"/>
                <a:cs typeface="Times New Roman"/>
              </a:rPr>
              <a:t>£4.82m (March 2024: £4.63m)</a:t>
            </a:r>
          </a:p>
          <a:p>
            <a:pPr>
              <a:lnSpc>
                <a:spcPct val="115000"/>
              </a:lnSpc>
              <a:spcAft>
                <a:spcPts val="0"/>
              </a:spcAft>
            </a:pPr>
            <a:endParaRPr lang="en-GB" sz="1050" b="1">
              <a:solidFill>
                <a:srgbClr val="590590"/>
              </a:solidFill>
              <a:latin typeface="Arial"/>
              <a:ea typeface="Times New Roman"/>
              <a:cs typeface="Times New Roman"/>
            </a:endParaRPr>
          </a:p>
          <a:p>
            <a:pPr>
              <a:lnSpc>
                <a:spcPct val="115000"/>
              </a:lnSpc>
              <a:spcAft>
                <a:spcPts val="0"/>
              </a:spcAft>
            </a:pPr>
            <a:r>
              <a:rPr lang="en-GB" sz="1050" b="1">
                <a:solidFill>
                  <a:srgbClr val="590590"/>
                </a:solidFill>
                <a:latin typeface="Arial"/>
                <a:ea typeface="Times New Roman"/>
                <a:cs typeface="Times New Roman"/>
              </a:rPr>
              <a:t>TOTAL NET ASSETS AT MARKET VALUE</a:t>
            </a:r>
            <a:r>
              <a:rPr lang="en-GB" sz="1050">
                <a:solidFill>
                  <a:srgbClr val="590590"/>
                </a:solidFill>
                <a:latin typeface="Arial"/>
                <a:ea typeface="Times New Roman"/>
                <a:cs typeface="Times New Roman"/>
              </a:rPr>
              <a:t>: £52.99m (March 2024: £44.53m)</a:t>
            </a:r>
          </a:p>
          <a:p>
            <a:pPr marL="228600" indent="-228600">
              <a:lnSpc>
                <a:spcPct val="115000"/>
              </a:lnSpc>
              <a:spcAft>
                <a:spcPts val="0"/>
              </a:spcAft>
              <a:buFont typeface="Arial" panose="020B0604020202020204" pitchFamily="34" charset="0"/>
              <a:buChar char="•"/>
            </a:pPr>
            <a:endParaRPr lang="en-GB" sz="1050">
              <a:solidFill>
                <a:srgbClr val="590590"/>
              </a:solidFill>
              <a:latin typeface="Arial"/>
              <a:ea typeface="Times New Roman"/>
              <a:cs typeface="Times New Roman"/>
            </a:endParaRPr>
          </a:p>
        </p:txBody>
      </p:sp>
      <p:sp>
        <p:nvSpPr>
          <p:cNvPr id="21" name="Text Box 8"/>
          <p:cNvSpPr txBox="1">
            <a:spLocks noChangeArrowheads="1"/>
          </p:cNvSpPr>
          <p:nvPr/>
        </p:nvSpPr>
        <p:spPr bwMode="auto">
          <a:xfrm>
            <a:off x="6459016" y="2108495"/>
            <a:ext cx="2823913" cy="3812469"/>
          </a:xfrm>
          <a:prstGeom prst="rect">
            <a:avLst/>
          </a:prstGeom>
          <a:solidFill>
            <a:schemeClr val="bg1">
              <a:lumMod val="85000"/>
              <a:lumOff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171450" indent="-171450">
              <a:lnSpc>
                <a:spcPct val="115000"/>
              </a:lnSpc>
              <a:spcAft>
                <a:spcPts val="0"/>
              </a:spcAft>
              <a:buFont typeface="Wingdings" panose="05000000000000000000" pitchFamily="2" charset="2"/>
              <a:buChar char="Ø"/>
            </a:pPr>
            <a:r>
              <a:rPr lang="en-GB" sz="1050" b="1">
                <a:solidFill>
                  <a:srgbClr val="590590"/>
                </a:solidFill>
                <a:latin typeface="Arial"/>
                <a:ea typeface="Times New Roman"/>
                <a:cs typeface="Times New Roman"/>
              </a:rPr>
              <a:t>Contribution to PBT </a:t>
            </a:r>
            <a:r>
              <a:rPr lang="en-GB" sz="1050">
                <a:solidFill>
                  <a:srgbClr val="590590"/>
                </a:solidFill>
                <a:latin typeface="Arial"/>
                <a:ea typeface="Times New Roman"/>
                <a:cs typeface="Times New Roman"/>
              </a:rPr>
              <a:t>prior to deduction of unallocated central overheads for year to 31 March 2025: </a:t>
            </a:r>
            <a:r>
              <a:rPr lang="en-GB" sz="1050" b="1">
                <a:solidFill>
                  <a:srgbClr val="590590"/>
                </a:solidFill>
                <a:latin typeface="Arial"/>
                <a:ea typeface="Times New Roman"/>
                <a:cs typeface="Times New Roman"/>
              </a:rPr>
              <a:t>£3.16m  </a:t>
            </a:r>
            <a:br>
              <a:rPr lang="en-GB" sz="1050" b="1">
                <a:solidFill>
                  <a:srgbClr val="590590"/>
                </a:solidFill>
                <a:latin typeface="Arial"/>
                <a:ea typeface="Times New Roman"/>
                <a:cs typeface="Times New Roman"/>
              </a:rPr>
            </a:br>
            <a:r>
              <a:rPr lang="en-GB" sz="1050">
                <a:solidFill>
                  <a:srgbClr val="590590"/>
                </a:solidFill>
                <a:latin typeface="Arial"/>
                <a:ea typeface="Times New Roman"/>
                <a:cs typeface="Times New Roman"/>
              </a:rPr>
              <a:t>(31 March 2024 : Detraction £3.79m)</a:t>
            </a:r>
          </a:p>
          <a:p>
            <a:pPr marL="171450" indent="-171450">
              <a:lnSpc>
                <a:spcPct val="115000"/>
              </a:lnSpc>
              <a:spcAft>
                <a:spcPts val="0"/>
              </a:spcAft>
              <a:buFont typeface="Wingdings" panose="05000000000000000000" pitchFamily="2" charset="2"/>
              <a:buChar char="Ø"/>
            </a:pPr>
            <a:endParaRPr lang="en-GB" sz="1050">
              <a:solidFill>
                <a:srgbClr val="590590"/>
              </a:solidFill>
              <a:latin typeface="Arial"/>
              <a:ea typeface="Times New Roman"/>
              <a:cs typeface="Times New Roman"/>
            </a:endParaRPr>
          </a:p>
          <a:p>
            <a:pPr marL="171450" indent="-171450">
              <a:lnSpc>
                <a:spcPct val="115000"/>
              </a:lnSpc>
              <a:spcAft>
                <a:spcPts val="0"/>
              </a:spcAft>
              <a:buFont typeface="Wingdings" panose="05000000000000000000" pitchFamily="2" charset="2"/>
              <a:buChar char="Ø"/>
            </a:pPr>
            <a:r>
              <a:rPr lang="en-GB" sz="1050">
                <a:solidFill>
                  <a:srgbClr val="590590"/>
                </a:solidFill>
                <a:latin typeface="Arial"/>
                <a:ea typeface="Times New Roman"/>
                <a:cs typeface="Times New Roman"/>
              </a:rPr>
              <a:t>Of which:</a:t>
            </a:r>
          </a:p>
          <a:p>
            <a:pPr marL="171450" indent="-171450">
              <a:lnSpc>
                <a:spcPct val="115000"/>
              </a:lnSpc>
              <a:spcAft>
                <a:spcPts val="0"/>
              </a:spcAft>
              <a:buFont typeface="Wingdings" panose="05000000000000000000" pitchFamily="2" charset="2"/>
              <a:buChar char="Ø"/>
            </a:pPr>
            <a:endParaRPr lang="en-GB" sz="1050">
              <a:solidFill>
                <a:srgbClr val="590590"/>
              </a:solidFill>
              <a:latin typeface="Arial"/>
              <a:ea typeface="Times New Roman"/>
              <a:cs typeface="Times New Roman"/>
            </a:endParaRPr>
          </a:p>
          <a:p>
            <a:pPr marL="355600" indent="-177800">
              <a:lnSpc>
                <a:spcPct val="115000"/>
              </a:lnSpc>
              <a:spcAft>
                <a:spcPts val="0"/>
              </a:spcAft>
              <a:buFont typeface="Wingdings" panose="05000000000000000000" pitchFamily="2" charset="2"/>
              <a:buChar char="§"/>
            </a:pPr>
            <a:r>
              <a:rPr lang="en-GB" sz="1050" b="1">
                <a:solidFill>
                  <a:srgbClr val="590590"/>
                </a:solidFill>
                <a:latin typeface="Arial"/>
                <a:ea typeface="Times New Roman"/>
                <a:cs typeface="Times New Roman"/>
              </a:rPr>
              <a:t>-£0.05m </a:t>
            </a:r>
            <a:r>
              <a:rPr lang="en-GB" sz="1050">
                <a:solidFill>
                  <a:srgbClr val="590590"/>
                </a:solidFill>
                <a:latin typeface="Arial"/>
                <a:ea typeface="Times New Roman"/>
                <a:cs typeface="Times New Roman"/>
              </a:rPr>
              <a:t>from 7 directly owned properties (31 March 2024: -£3.90m);</a:t>
            </a:r>
          </a:p>
          <a:p>
            <a:pPr marL="355600" indent="-177800">
              <a:lnSpc>
                <a:spcPct val="115000"/>
              </a:lnSpc>
              <a:spcAft>
                <a:spcPts val="0"/>
              </a:spcAft>
              <a:buFont typeface="Wingdings" panose="05000000000000000000" pitchFamily="2" charset="2"/>
              <a:buChar char="§"/>
            </a:pPr>
            <a:endParaRPr lang="en-GB" sz="1050">
              <a:solidFill>
                <a:srgbClr val="590590"/>
              </a:solidFill>
              <a:latin typeface="Arial"/>
              <a:ea typeface="Times New Roman"/>
              <a:cs typeface="Times New Roman"/>
            </a:endParaRPr>
          </a:p>
          <a:p>
            <a:pPr marL="355600" indent="-177800">
              <a:lnSpc>
                <a:spcPct val="115000"/>
              </a:lnSpc>
              <a:spcAft>
                <a:spcPts val="0"/>
              </a:spcAft>
              <a:buFont typeface="Wingdings" panose="05000000000000000000" pitchFamily="2" charset="2"/>
              <a:buChar char="§"/>
            </a:pPr>
            <a:r>
              <a:rPr lang="en-GB" sz="1050" b="1">
                <a:solidFill>
                  <a:srgbClr val="590590"/>
                </a:solidFill>
                <a:latin typeface="Arial"/>
                <a:ea typeface="Times New Roman"/>
                <a:cs typeface="Times New Roman"/>
              </a:rPr>
              <a:t>£3.21m </a:t>
            </a:r>
            <a:r>
              <a:rPr lang="en-GB" sz="1050">
                <a:solidFill>
                  <a:srgbClr val="590590"/>
                </a:solidFill>
                <a:latin typeface="Arial"/>
                <a:ea typeface="Times New Roman"/>
                <a:cs typeface="Times New Roman"/>
              </a:rPr>
              <a:t>from Associates and Investments (31 March 2024: £0.11m).</a:t>
            </a:r>
          </a:p>
          <a:p>
            <a:pPr marL="355600" indent="-177800">
              <a:lnSpc>
                <a:spcPct val="115000"/>
              </a:lnSpc>
              <a:spcAft>
                <a:spcPts val="0"/>
              </a:spcAft>
              <a:buFont typeface="Wingdings" panose="05000000000000000000" pitchFamily="2" charset="2"/>
              <a:buChar char="§"/>
            </a:pPr>
            <a:endParaRPr lang="en-GB" sz="1050">
              <a:solidFill>
                <a:srgbClr val="590590"/>
              </a:solidFill>
              <a:highlight>
                <a:srgbClr val="00FF00"/>
              </a:highlight>
              <a:latin typeface="Arial"/>
              <a:ea typeface="Times New Roman"/>
              <a:cs typeface="Times New Roman"/>
            </a:endParaRPr>
          </a:p>
          <a:p>
            <a:pPr marL="177800">
              <a:lnSpc>
                <a:spcPct val="115000"/>
              </a:lnSpc>
              <a:spcAft>
                <a:spcPts val="0"/>
              </a:spcAft>
            </a:pPr>
            <a:endParaRPr lang="en-GB" sz="1050">
              <a:solidFill>
                <a:srgbClr val="590590"/>
              </a:solidFill>
              <a:latin typeface="Arial"/>
              <a:ea typeface="Times New Roman"/>
              <a:cs typeface="Times New Roman"/>
            </a:endParaRPr>
          </a:p>
          <a:p>
            <a:pPr marL="171450" indent="-171450">
              <a:lnSpc>
                <a:spcPct val="115000"/>
              </a:lnSpc>
              <a:spcAft>
                <a:spcPts val="0"/>
              </a:spcAft>
              <a:buFont typeface="Wingdings" panose="05000000000000000000" pitchFamily="2" charset="2"/>
              <a:buChar char="Ø"/>
            </a:pPr>
            <a:endParaRPr lang="en-GB" sz="1050">
              <a:solidFill>
                <a:srgbClr val="590590"/>
              </a:solidFill>
              <a:latin typeface="Arial"/>
              <a:ea typeface="Times New Roman"/>
              <a:cs typeface="Times New Roman"/>
            </a:endParaRPr>
          </a:p>
          <a:p>
            <a:pPr>
              <a:lnSpc>
                <a:spcPct val="115000"/>
              </a:lnSpc>
              <a:spcAft>
                <a:spcPts val="0"/>
              </a:spcAft>
            </a:pPr>
            <a:endParaRPr lang="en-GB" sz="1050">
              <a:solidFill>
                <a:srgbClr val="590590"/>
              </a:solidFill>
              <a:latin typeface="Arial"/>
              <a:ea typeface="Times New Roman"/>
              <a:cs typeface="Times New Roman"/>
            </a:endParaRPr>
          </a:p>
          <a:p>
            <a:pPr marL="171450" indent="-171450">
              <a:lnSpc>
                <a:spcPct val="115000"/>
              </a:lnSpc>
              <a:spcAft>
                <a:spcPts val="0"/>
              </a:spcAft>
              <a:buFont typeface="Wingdings" panose="05000000000000000000" pitchFamily="2" charset="2"/>
              <a:buChar char="Ø"/>
            </a:pPr>
            <a:endParaRPr lang="en-GB" sz="1050">
              <a:solidFill>
                <a:srgbClr val="590590"/>
              </a:solidFill>
              <a:latin typeface="Arial"/>
              <a:ea typeface="Times New Roman"/>
              <a:cs typeface="Times New Roman"/>
            </a:endParaRPr>
          </a:p>
          <a:p>
            <a:pPr>
              <a:lnSpc>
                <a:spcPct val="115000"/>
              </a:lnSpc>
              <a:spcAft>
                <a:spcPts val="0"/>
              </a:spcAft>
            </a:pPr>
            <a:endParaRPr lang="en-GB" sz="1100">
              <a:effectLst/>
              <a:latin typeface="Arial"/>
              <a:ea typeface="Times New Roman"/>
              <a:cs typeface="Times New Roman"/>
            </a:endParaRPr>
          </a:p>
          <a:p>
            <a:pPr>
              <a:lnSpc>
                <a:spcPct val="115000"/>
              </a:lnSpc>
              <a:spcAft>
                <a:spcPts val="1000"/>
              </a:spcAft>
            </a:pPr>
            <a:r>
              <a:rPr lang="en-GB" sz="1100">
                <a:effectLst/>
                <a:latin typeface="Arial"/>
                <a:ea typeface="Times New Roman"/>
                <a:cs typeface="Times New Roman"/>
              </a:rPr>
              <a:t> </a:t>
            </a:r>
          </a:p>
        </p:txBody>
      </p:sp>
      <p:sp>
        <p:nvSpPr>
          <p:cNvPr id="13" name="Text Box 4"/>
          <p:cNvSpPr txBox="1">
            <a:spLocks noChangeArrowheads="1"/>
          </p:cNvSpPr>
          <p:nvPr/>
        </p:nvSpPr>
        <p:spPr bwMode="auto">
          <a:xfrm>
            <a:off x="939138" y="2108497"/>
            <a:ext cx="1499261" cy="3812468"/>
          </a:xfrm>
          <a:prstGeom prst="rect">
            <a:avLst/>
          </a:prstGeom>
          <a:solidFill>
            <a:schemeClr val="accent3">
              <a:lumMod val="85000"/>
            </a:schemeClr>
          </a:solidFill>
          <a:ln w="3175">
            <a:solidFill>
              <a:schemeClr val="bg1">
                <a:lumMod val="95000"/>
                <a:lumOff val="0"/>
              </a:schemeClr>
            </a:solidFill>
            <a:miter lim="800000"/>
            <a:headEnd/>
            <a:tailEnd/>
          </a:ln>
        </p:spPr>
        <p:txBody>
          <a:bodyPr rot="0" vert="horz" wrap="square" lIns="91440" tIns="45720" rIns="91440" bIns="45720" anchor="t" anchorCtr="0" upright="1">
            <a:noAutofit/>
          </a:bodyPr>
          <a:lstStyle/>
          <a:p>
            <a:pPr>
              <a:lnSpc>
                <a:spcPct val="115000"/>
              </a:lnSpc>
              <a:spcAft>
                <a:spcPts val="0"/>
              </a:spcAft>
            </a:pPr>
            <a:r>
              <a:rPr lang="en-GB" sz="1200" b="1">
                <a:solidFill>
                  <a:srgbClr val="590590"/>
                </a:solidFill>
                <a:effectLst/>
                <a:latin typeface="Arial"/>
                <a:ea typeface="Times New Roman"/>
                <a:cs typeface="Times New Roman"/>
              </a:rPr>
              <a:t>Group </a:t>
            </a:r>
            <a:endParaRPr lang="en-GB" sz="1200" b="1">
              <a:effectLst/>
              <a:latin typeface="Arial"/>
              <a:ea typeface="Times New Roman"/>
              <a:cs typeface="Times New Roman"/>
            </a:endParaRPr>
          </a:p>
          <a:p>
            <a:pPr>
              <a:lnSpc>
                <a:spcPct val="115000"/>
              </a:lnSpc>
              <a:spcAft>
                <a:spcPts val="0"/>
              </a:spcAft>
            </a:pPr>
            <a:r>
              <a:rPr lang="en-GB" sz="1200" b="1">
                <a:solidFill>
                  <a:srgbClr val="590590"/>
                </a:solidFill>
                <a:effectLst/>
                <a:latin typeface="Arial"/>
                <a:ea typeface="Times New Roman"/>
                <a:cs typeface="Times New Roman"/>
              </a:rPr>
              <a:t>Properties</a:t>
            </a:r>
          </a:p>
          <a:p>
            <a:pPr>
              <a:lnSpc>
                <a:spcPct val="115000"/>
              </a:lnSpc>
              <a:spcAft>
                <a:spcPts val="0"/>
              </a:spcAft>
            </a:pPr>
            <a:endParaRPr lang="en-GB" sz="1050">
              <a:solidFill>
                <a:srgbClr val="590590"/>
              </a:solidFill>
              <a:latin typeface="Arial"/>
              <a:ea typeface="Times New Roman"/>
              <a:cs typeface="Times New Roman"/>
            </a:endParaRPr>
          </a:p>
          <a:p>
            <a:pPr>
              <a:lnSpc>
                <a:spcPct val="115000"/>
              </a:lnSpc>
              <a:spcAft>
                <a:spcPts val="0"/>
              </a:spcAft>
            </a:pPr>
            <a:endParaRPr lang="en-GB" sz="1200" b="1">
              <a:effectLst/>
              <a:latin typeface="Arial"/>
              <a:ea typeface="Times New Roman"/>
              <a:cs typeface="Times New Roman"/>
            </a:endParaRPr>
          </a:p>
        </p:txBody>
      </p:sp>
    </p:spTree>
    <p:extLst>
      <p:ext uri="{BB962C8B-B14F-4D97-AF65-F5344CB8AC3E}">
        <p14:creationId xmlns:p14="http://schemas.microsoft.com/office/powerpoint/2010/main" val="186766919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p:cNvSpPr>
          <p:nvPr/>
        </p:nvSpPr>
        <p:spPr bwMode="auto">
          <a:xfrm>
            <a:off x="3748904" y="1003205"/>
            <a:ext cx="5534025"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anose="020B0604020202020204" pitchFamily="34" charset="0"/>
              <a:sym typeface="Arial" pitchFamily="34" charset="0"/>
            </a:endParaRPr>
          </a:p>
          <a:p>
            <a:pPr algn="r" defTabSz="673100">
              <a:lnSpc>
                <a:spcPct val="120000"/>
              </a:lnSpc>
            </a:pPr>
            <a:endParaRPr lang="en-US" sz="2000">
              <a:solidFill>
                <a:srgbClr val="FFFFFF"/>
              </a:solidFill>
              <a:cs typeface="Arial" panose="020B0604020202020204" pitchFamily="34" charset="0"/>
              <a:sym typeface="Arial" pitchFamily="34" charset="0"/>
            </a:endParaRPr>
          </a:p>
          <a:p>
            <a:pPr algn="r" defTabSz="673100">
              <a:lnSpc>
                <a:spcPct val="120000"/>
              </a:lnSpc>
            </a:pPr>
            <a:endParaRPr lang="en-US" sz="2000">
              <a:solidFill>
                <a:srgbClr val="F58B00"/>
              </a:solidFill>
              <a:cs typeface="Arial" panose="020B0604020202020204" pitchFamily="34" charset="0"/>
              <a:sym typeface="Arial" pitchFamily="34" charset="0"/>
            </a:endParaRPr>
          </a:p>
          <a:p>
            <a:pPr algn="r" defTabSz="673100">
              <a:lnSpc>
                <a:spcPct val="120000"/>
              </a:lnSpc>
            </a:pPr>
            <a:endParaRPr lang="en-US" sz="2000">
              <a:solidFill>
                <a:srgbClr val="F58B00"/>
              </a:solidFill>
              <a:cs typeface="Arial" panose="020B0604020202020204" pitchFamily="34" charset="0"/>
              <a:sym typeface="Arial" pitchFamily="34" charset="0"/>
            </a:endParaRPr>
          </a:p>
          <a:p>
            <a:pPr algn="r" defTabSz="673100">
              <a:lnSpc>
                <a:spcPct val="120000"/>
              </a:lnSpc>
            </a:pPr>
            <a:r>
              <a:rPr lang="en-US" sz="1800">
                <a:solidFill>
                  <a:schemeClr val="bg1"/>
                </a:solidFill>
                <a:cs typeface="Arial" panose="020B0604020202020204" pitchFamily="34" charset="0"/>
                <a:sym typeface="Arial" pitchFamily="34" charset="0"/>
              </a:rPr>
              <a:t>Segmental Analysis: Group Properties </a:t>
            </a:r>
          </a:p>
          <a:p>
            <a:pPr algn="r" defTabSz="673100"/>
            <a:r>
              <a:rPr lang="en-US" sz="1800">
                <a:solidFill>
                  <a:srgbClr val="F58B00"/>
                </a:solidFill>
                <a:cs typeface="Arial" panose="020B0604020202020204" pitchFamily="34" charset="0"/>
                <a:sym typeface="Arial" pitchFamily="34" charset="0"/>
              </a:rPr>
              <a:t>Contribution to PBT from the 7 directly owned properties and the 9 Associates and Investments  </a:t>
            </a:r>
          </a:p>
        </p:txBody>
      </p:sp>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latin typeface="Arial" panose="020B0604020202020204" pitchFamily="34" charset="0"/>
                <a:cs typeface="Arial" panose="020B0604020202020204" pitchFamily="34" charset="0"/>
              </a:rPr>
              <a:pPr>
                <a:defRPr/>
              </a:pPr>
              <a:t>31</a:t>
            </a:fld>
            <a:endParaRPr lang="en-US">
              <a:latin typeface="Arial" panose="020B0604020202020204" pitchFamily="34" charset="0"/>
              <a:cs typeface="Arial" panose="020B0604020202020204" pitchFamily="34" charset="0"/>
            </a:endParaRPr>
          </a:p>
        </p:txBody>
      </p:sp>
      <p:sp>
        <p:nvSpPr>
          <p:cNvPr id="4" name="TextBox 3"/>
          <p:cNvSpPr txBox="1"/>
          <p:nvPr/>
        </p:nvSpPr>
        <p:spPr>
          <a:xfrm>
            <a:off x="1077238" y="3102604"/>
            <a:ext cx="1929009" cy="307777"/>
          </a:xfrm>
          <a:prstGeom prst="rect">
            <a:avLst/>
          </a:prstGeom>
          <a:noFill/>
        </p:spPr>
        <p:txBody>
          <a:bodyPr wrap="square" rtlCol="0">
            <a:spAutoFit/>
          </a:bodyPr>
          <a:lstStyle/>
          <a:p>
            <a:r>
              <a:rPr lang="en-GB">
                <a:cs typeface="Arial" panose="020B0604020202020204" pitchFamily="34" charset="0"/>
              </a:rPr>
              <a:t>  </a:t>
            </a:r>
          </a:p>
        </p:txBody>
      </p:sp>
      <p:graphicFrame>
        <p:nvGraphicFramePr>
          <p:cNvPr id="7" name="Chart 6">
            <a:extLst>
              <a:ext uri="{FF2B5EF4-FFF2-40B4-BE49-F238E27FC236}">
                <a16:creationId xmlns:a16="http://schemas.microsoft.com/office/drawing/2014/main" id="{6559D46B-B9E1-4873-AA8B-2CF969E9A31A}"/>
              </a:ext>
            </a:extLst>
          </p:cNvPr>
          <p:cNvGraphicFramePr>
            <a:graphicFrameLocks/>
          </p:cNvGraphicFramePr>
          <p:nvPr>
            <p:extLst>
              <p:ext uri="{D42A27DB-BD31-4B8C-83A1-F6EECF244321}">
                <p14:modId xmlns:p14="http://schemas.microsoft.com/office/powerpoint/2010/main" val="2823217466"/>
              </p:ext>
            </p:extLst>
          </p:nvPr>
        </p:nvGraphicFramePr>
        <p:xfrm>
          <a:off x="126673" y="1507403"/>
          <a:ext cx="6627212" cy="489339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71B07E8B-5351-4022-81F8-261A5F67C125}"/>
              </a:ext>
            </a:extLst>
          </p:cNvPr>
          <p:cNvGraphicFramePr>
            <a:graphicFrameLocks/>
          </p:cNvGraphicFramePr>
          <p:nvPr>
            <p:extLst>
              <p:ext uri="{D42A27DB-BD31-4B8C-83A1-F6EECF244321}">
                <p14:modId xmlns:p14="http://schemas.microsoft.com/office/powerpoint/2010/main" val="510853239"/>
              </p:ext>
            </p:extLst>
          </p:nvPr>
        </p:nvGraphicFramePr>
        <p:xfrm>
          <a:off x="5740602" y="1992846"/>
          <a:ext cx="4888970" cy="37052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46251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32</a:t>
            </a:fld>
            <a:endParaRPr lang="en-US"/>
          </a:p>
        </p:txBody>
      </p:sp>
      <p:sp>
        <p:nvSpPr>
          <p:cNvPr id="6" name="Rectangle 1">
            <a:extLst>
              <a:ext uri="{FF2B5EF4-FFF2-40B4-BE49-F238E27FC236}">
                <a16:creationId xmlns:a16="http://schemas.microsoft.com/office/drawing/2014/main" id="{4D55823E-11C4-4AC5-BB8F-37471E81282F}"/>
              </a:ext>
            </a:extLst>
          </p:cNvPr>
          <p:cNvSpPr>
            <a:spLocks/>
          </p:cNvSpPr>
          <p:nvPr/>
        </p:nvSpPr>
        <p:spPr bwMode="auto">
          <a:xfrm>
            <a:off x="0" y="1476462"/>
            <a:ext cx="9906000" cy="492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0"/>
          <a:lstStyle/>
          <a:p>
            <a:pPr algn="ctr" defTabSz="673100">
              <a:lnSpc>
                <a:spcPct val="120000"/>
              </a:lnSpc>
            </a:pPr>
            <a:r>
              <a:rPr lang="en-US" sz="3200" b="1">
                <a:solidFill>
                  <a:srgbClr val="F58B00"/>
                </a:solidFill>
                <a:cs typeface="Arial" pitchFamily="34" charset="0"/>
                <a:sym typeface="Arial" pitchFamily="34" charset="0"/>
              </a:rPr>
              <a:t>7 directly owned properties</a:t>
            </a:r>
          </a:p>
          <a:p>
            <a:pPr algn="ctr" defTabSz="673100">
              <a:lnSpc>
                <a:spcPct val="120000"/>
              </a:lnSpc>
            </a:pPr>
            <a:endParaRPr lang="en-GB" sz="3200">
              <a:solidFill>
                <a:srgbClr val="F58B00"/>
              </a:solidFill>
              <a:cs typeface="Arial" pitchFamily="34" charset="0"/>
              <a:sym typeface="Arial" pitchFamily="34" charset="0"/>
            </a:endParaRPr>
          </a:p>
          <a:p>
            <a:pPr defTabSz="673100">
              <a:lnSpc>
                <a:spcPct val="120000"/>
              </a:lnSpc>
            </a:pPr>
            <a:r>
              <a:rPr lang="en-GB" sz="2400">
                <a:solidFill>
                  <a:srgbClr val="F58B00"/>
                </a:solidFill>
                <a:cs typeface="Arial" pitchFamily="34" charset="0"/>
                <a:sym typeface="Arial" pitchFamily="34" charset="0"/>
              </a:rPr>
              <a:t>		</a:t>
            </a:r>
            <a:endParaRPr lang="en-US" sz="2000">
              <a:solidFill>
                <a:srgbClr val="F58B00"/>
              </a:solidFill>
              <a:cs typeface="Arial" pitchFamily="34" charset="0"/>
              <a:sym typeface="Arial" pitchFamily="34" charset="0"/>
            </a:endParaRPr>
          </a:p>
        </p:txBody>
      </p:sp>
    </p:spTree>
    <p:extLst>
      <p:ext uri="{BB962C8B-B14F-4D97-AF65-F5344CB8AC3E}">
        <p14:creationId xmlns:p14="http://schemas.microsoft.com/office/powerpoint/2010/main" val="318239310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6991" y="1672186"/>
            <a:ext cx="2449729" cy="2562220"/>
          </a:xfrm>
          <a:prstGeom prst="rect">
            <a:avLst/>
          </a:prstGeom>
        </p:spPr>
      </p:pic>
      <p:sp>
        <p:nvSpPr>
          <p:cNvPr id="10" name="TextBox 9">
            <a:extLst>
              <a:ext uri="{FF2B5EF4-FFF2-40B4-BE49-F238E27FC236}">
                <a16:creationId xmlns:a16="http://schemas.microsoft.com/office/drawing/2014/main" id="{CAB2FE08-E961-4939-891C-A825B3779A1F}"/>
              </a:ext>
            </a:extLst>
          </p:cNvPr>
          <p:cNvSpPr txBox="1"/>
          <p:nvPr/>
        </p:nvSpPr>
        <p:spPr>
          <a:xfrm>
            <a:off x="418226" y="1672186"/>
            <a:ext cx="2099483" cy="55399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00" b="1" i="0" u="none" strike="noStrike" kern="1200" cap="none" spc="0" normalizeH="0" baseline="0" noProof="0">
                <a:ln>
                  <a:noFill/>
                </a:ln>
                <a:solidFill>
                  <a:schemeClr val="bg1"/>
                </a:solidFill>
                <a:effectLst/>
                <a:uLnTx/>
                <a:uFillTx/>
                <a:latin typeface="Arial" pitchFamily="34" charset="0"/>
                <a:sym typeface="GillSans"/>
              </a:rPr>
              <a:t>Blue Tower, Warsaw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00" b="1" i="0" u="none" strike="noStrike" kern="1200" cap="none" spc="0" normalizeH="0" baseline="0" noProof="0">
                <a:ln>
                  <a:noFill/>
                </a:ln>
                <a:solidFill>
                  <a:schemeClr val="bg1"/>
                </a:solidFill>
                <a:effectLst/>
                <a:uLnTx/>
                <a:uFillTx/>
                <a:latin typeface="Arial" pitchFamily="34" charset="0"/>
                <a:sym typeface="GillSans"/>
              </a:rPr>
              <a:t>(Fprop 80% share: c19,000 m</a:t>
            </a:r>
            <a:r>
              <a:rPr kumimoji="0" lang="en-GB" sz="1000" b="1" i="0" u="none" strike="noStrike" kern="1200" cap="none" spc="0" normalizeH="0" baseline="30000" noProof="0">
                <a:ln>
                  <a:noFill/>
                </a:ln>
                <a:solidFill>
                  <a:schemeClr val="bg1"/>
                </a:solidFill>
                <a:effectLst/>
                <a:uLnTx/>
                <a:uFillTx/>
                <a:latin typeface="Arial" pitchFamily="34" charset="0"/>
                <a:sym typeface="GillSans"/>
              </a:rPr>
              <a:t>2</a:t>
            </a:r>
            <a:r>
              <a:rPr kumimoji="0" lang="en-GB" sz="1000" b="1" i="0" u="none" strike="noStrike" kern="1200" cap="none" spc="0" normalizeH="0" baseline="0" noProof="0">
                <a:ln>
                  <a:noFill/>
                </a:ln>
                <a:solidFill>
                  <a:schemeClr val="bg1"/>
                </a:solidFill>
                <a:effectLst/>
                <a:uLnTx/>
                <a:uFillTx/>
                <a:latin typeface="Arial" pitchFamily="34" charset="0"/>
                <a:sym typeface="GillSans"/>
              </a:rPr>
              <a:t>)</a:t>
            </a:r>
          </a:p>
          <a:p>
            <a:pPr marL="0" marR="0" lvl="0" indent="0" algn="l" defTabSz="914400" rtl="0" eaLnBrk="1" fontAlgn="base" latinLnBrk="0" hangingPunct="1">
              <a:lnSpc>
                <a:spcPct val="100000"/>
              </a:lnSpc>
              <a:spcBef>
                <a:spcPct val="0"/>
              </a:spcBef>
              <a:spcAft>
                <a:spcPct val="0"/>
              </a:spcAft>
              <a:buClrTx/>
              <a:buSzTx/>
              <a:buFontTx/>
              <a:buNone/>
              <a:tabLst/>
              <a:defRPr/>
            </a:pPr>
            <a:r>
              <a:rPr lang="en-GB" sz="1000" b="1">
                <a:solidFill>
                  <a:schemeClr val="bg1"/>
                </a:solidFill>
              </a:rPr>
              <a:t>MV: £30.46m (€36.4m)</a:t>
            </a:r>
          </a:p>
        </p:txBody>
      </p:sp>
      <p:sp>
        <p:nvSpPr>
          <p:cNvPr id="3" name="Rectangle 1"/>
          <p:cNvSpPr>
            <a:spLocks/>
          </p:cNvSpPr>
          <p:nvPr/>
        </p:nvSpPr>
        <p:spPr bwMode="auto">
          <a:xfrm>
            <a:off x="3748904" y="1003205"/>
            <a:ext cx="5534025"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marL="0" marR="0" lvl="0" indent="0" algn="r" defTabSz="673100" rtl="0" eaLnBrk="1" fontAlgn="base" latinLnBrk="0" hangingPunct="1">
              <a:lnSpc>
                <a:spcPct val="12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itchFamily="34" charset="0"/>
              <a:cs typeface="Arial" pitchFamily="34" charset="0"/>
              <a:sym typeface="Arial" pitchFamily="34" charset="0"/>
            </a:endParaRPr>
          </a:p>
          <a:p>
            <a:pPr marL="0" marR="0" lvl="0" indent="0" algn="r" defTabSz="673100" rtl="0" eaLnBrk="1" fontAlgn="base" latinLnBrk="0" hangingPunct="1">
              <a:lnSpc>
                <a:spcPct val="12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itchFamily="34" charset="0"/>
              <a:cs typeface="Arial" pitchFamily="34" charset="0"/>
              <a:sym typeface="Arial" pitchFamily="34" charset="0"/>
            </a:endParaRPr>
          </a:p>
          <a:p>
            <a:pPr marL="0" marR="0" lvl="0" indent="0" algn="r" defTabSz="673100" rtl="0" eaLnBrk="1" fontAlgn="base" latinLnBrk="0" hangingPunct="1">
              <a:lnSpc>
                <a:spcPct val="12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58B00"/>
              </a:solidFill>
              <a:effectLst/>
              <a:uLnTx/>
              <a:uFillTx/>
              <a:latin typeface="Arial" pitchFamily="34" charset="0"/>
              <a:cs typeface="Arial" pitchFamily="34" charset="0"/>
              <a:sym typeface="Arial" pitchFamily="34" charset="0"/>
            </a:endParaRPr>
          </a:p>
          <a:p>
            <a:pPr marL="0" marR="0" lvl="0" indent="0" algn="r" defTabSz="673100" rtl="0" eaLnBrk="1" fontAlgn="base" latinLnBrk="0" hangingPunct="1">
              <a:lnSpc>
                <a:spcPct val="12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58B00"/>
              </a:solidFill>
              <a:effectLst/>
              <a:uLnTx/>
              <a:uFillTx/>
              <a:latin typeface="Arial" pitchFamily="34" charset="0"/>
              <a:cs typeface="Arial" pitchFamily="34" charset="0"/>
              <a:sym typeface="Arial" pitchFamily="34" charset="0"/>
            </a:endParaRPr>
          </a:p>
          <a:p>
            <a:pPr marL="0" marR="0" lvl="0" indent="0" algn="r" defTabSz="673100" rtl="0" eaLnBrk="1" fontAlgn="base" latinLnBrk="0" hangingPunct="1">
              <a:lnSpc>
                <a:spcPct val="12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cs typeface="Arial" pitchFamily="34" charset="0"/>
                <a:sym typeface="Arial" pitchFamily="34" charset="0"/>
              </a:rPr>
              <a:t>Segmental Analysis: Group Properties</a:t>
            </a:r>
          </a:p>
          <a:p>
            <a:pPr marL="0" marR="0" lvl="0" indent="0" algn="r" defTabSz="6731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58B00"/>
                </a:solidFill>
                <a:effectLst/>
                <a:uLnTx/>
                <a:uFillTx/>
                <a:latin typeface="Arial" pitchFamily="34" charset="0"/>
                <a:cs typeface="Arial" pitchFamily="34" charset="0"/>
                <a:sym typeface="Arial" pitchFamily="34" charset="0"/>
              </a:rPr>
              <a:t>7 directly owned properties at 31 March 2025</a:t>
            </a:r>
          </a:p>
        </p:txBody>
      </p:sp>
      <p:sp>
        <p:nvSpPr>
          <p:cNvPr id="4"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97BD3229-6EBC-4917-B98C-9AA909CA5BA1}" type="slidenum">
              <a:rPr kumimoji="0" lang="en-US" sz="900" b="0" i="0" u="none" strike="noStrike" kern="1200" cap="none" spc="0" normalizeH="0" baseline="0" noProof="0" smtClean="0">
                <a:ln>
                  <a:noFill/>
                </a:ln>
                <a:solidFill>
                  <a:srgbClr val="808080"/>
                </a:solidFill>
                <a:effectLst/>
                <a:uLnTx/>
                <a:uFillTx/>
                <a:latin typeface="Arial" charset="0"/>
                <a:sym typeface="GillSans"/>
              </a:rPr>
              <a:pPr marL="0" marR="0" lvl="0" indent="0" algn="ctr" defTabSz="914400" rtl="0" eaLnBrk="1" fontAlgn="base" latinLnBrk="0" hangingPunct="1">
                <a:lnSpc>
                  <a:spcPct val="100000"/>
                </a:lnSpc>
                <a:spcBef>
                  <a:spcPct val="0"/>
                </a:spcBef>
                <a:spcAft>
                  <a:spcPct val="0"/>
                </a:spcAft>
                <a:buClrTx/>
                <a:buSzTx/>
                <a:buFontTx/>
                <a:buNone/>
                <a:tabLst/>
                <a:defRPr/>
              </a:pPr>
              <a:t>33</a:t>
            </a:fld>
            <a:endParaRPr kumimoji="0" lang="en-US" sz="900" b="0" i="0" u="none" strike="noStrike" kern="1200" cap="none" spc="0" normalizeH="0" baseline="0" noProof="0">
              <a:ln>
                <a:noFill/>
              </a:ln>
              <a:solidFill>
                <a:srgbClr val="808080"/>
              </a:solidFill>
              <a:effectLst/>
              <a:uLnTx/>
              <a:uFillTx/>
              <a:latin typeface="Arial" charset="0"/>
              <a:sym typeface="GillSans"/>
            </a:endParaRPr>
          </a:p>
        </p:txBody>
      </p:sp>
      <p:pic>
        <p:nvPicPr>
          <p:cNvPr id="5" name="Picture 4"/>
          <p:cNvPicPr>
            <a:picLocks noChangeAspect="1"/>
          </p:cNvPicPr>
          <p:nvPr/>
        </p:nvPicPr>
        <p:blipFill>
          <a:blip r:embed="rId3"/>
          <a:stretch>
            <a:fillRect/>
          </a:stretch>
        </p:blipFill>
        <p:spPr>
          <a:xfrm>
            <a:off x="2990835" y="1672186"/>
            <a:ext cx="3362030" cy="2552367"/>
          </a:xfrm>
          <a:prstGeom prst="rect">
            <a:avLst/>
          </a:prstGeom>
        </p:spPr>
      </p:pic>
      <p:sp>
        <p:nvSpPr>
          <p:cNvPr id="9" name="TextBox 8">
            <a:extLst>
              <a:ext uri="{FF2B5EF4-FFF2-40B4-BE49-F238E27FC236}">
                <a16:creationId xmlns:a16="http://schemas.microsoft.com/office/drawing/2014/main" id="{F9F1E3E9-0D59-4DFA-A59C-E41EC544F51A}"/>
              </a:ext>
            </a:extLst>
          </p:cNvPr>
          <p:cNvSpPr txBox="1"/>
          <p:nvPr/>
        </p:nvSpPr>
        <p:spPr>
          <a:xfrm>
            <a:off x="3025323" y="1672186"/>
            <a:ext cx="1858111" cy="55399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00" b="1" i="0" u="none" strike="noStrike" kern="1200" cap="none" spc="0" normalizeH="0" baseline="0" noProof="0">
                <a:ln>
                  <a:noFill/>
                </a:ln>
                <a:solidFill>
                  <a:srgbClr val="FFFFFF">
                    <a:lumMod val="95000"/>
                  </a:srgbClr>
                </a:solidFill>
                <a:effectLst/>
                <a:uLnTx/>
                <a:uFillTx/>
                <a:latin typeface="Arial" pitchFamily="34" charset="0"/>
                <a:sym typeface="GillSans"/>
              </a:rPr>
              <a:t>Gdynia, Poland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00" b="1" i="0" u="none" strike="noStrike" kern="1200" cap="none" spc="0" normalizeH="0" baseline="0" noProof="0">
                <a:ln>
                  <a:noFill/>
                </a:ln>
                <a:solidFill>
                  <a:srgbClr val="FFFFFF">
                    <a:lumMod val="95000"/>
                  </a:srgbClr>
                </a:solidFill>
                <a:effectLst/>
                <a:uLnTx/>
                <a:uFillTx/>
                <a:latin typeface="Arial" pitchFamily="34" charset="0"/>
                <a:sym typeface="GillSans"/>
              </a:rPr>
              <a:t>(c13,500 m</a:t>
            </a:r>
            <a:r>
              <a:rPr kumimoji="0" lang="en-GB" sz="1000" b="1" i="0" u="none" strike="noStrike" kern="1200" cap="none" spc="0" normalizeH="0" baseline="30000" noProof="0">
                <a:ln>
                  <a:noFill/>
                </a:ln>
                <a:solidFill>
                  <a:srgbClr val="FFFFFF">
                    <a:lumMod val="95000"/>
                  </a:srgbClr>
                </a:solidFill>
                <a:effectLst/>
                <a:uLnTx/>
                <a:uFillTx/>
                <a:latin typeface="Arial" pitchFamily="34" charset="0"/>
                <a:sym typeface="GillSans"/>
              </a:rPr>
              <a:t>2</a:t>
            </a:r>
            <a:r>
              <a:rPr kumimoji="0" lang="en-GB" sz="1000" b="1" i="0" u="none" strike="noStrike" kern="1200" cap="none" spc="0" normalizeH="0" baseline="0" noProof="0">
                <a:ln>
                  <a:noFill/>
                </a:ln>
                <a:solidFill>
                  <a:srgbClr val="FFFFFF">
                    <a:lumMod val="95000"/>
                  </a:srgbClr>
                </a:solidFill>
                <a:effectLst/>
                <a:uLnTx/>
                <a:uFillTx/>
                <a:latin typeface="Arial" pitchFamily="34" charset="0"/>
                <a:sym typeface="GillSans"/>
              </a:rPr>
              <a:t>)</a:t>
            </a:r>
          </a:p>
          <a:p>
            <a:pPr marL="0" marR="0" lvl="0" indent="0" algn="l" defTabSz="914400" rtl="0" eaLnBrk="1" fontAlgn="base" latinLnBrk="0" hangingPunct="1">
              <a:lnSpc>
                <a:spcPct val="100000"/>
              </a:lnSpc>
              <a:spcBef>
                <a:spcPct val="0"/>
              </a:spcBef>
              <a:spcAft>
                <a:spcPct val="0"/>
              </a:spcAft>
              <a:buClrTx/>
              <a:buSzTx/>
              <a:buFontTx/>
              <a:buNone/>
              <a:tabLst/>
              <a:defRPr/>
            </a:pPr>
            <a:r>
              <a:rPr lang="en-GB" sz="1000" b="1">
                <a:solidFill>
                  <a:srgbClr val="FFFFFF">
                    <a:lumMod val="95000"/>
                  </a:srgbClr>
                </a:solidFill>
              </a:rPr>
              <a:t>MV: £10.04m (€12.0m)</a:t>
            </a:r>
            <a:endParaRPr kumimoji="0" lang="en-GB" sz="1000" b="1" i="0" u="none" strike="noStrike" kern="1200" cap="none" spc="0" normalizeH="0" baseline="0" noProof="0">
              <a:ln>
                <a:noFill/>
              </a:ln>
              <a:solidFill>
                <a:srgbClr val="FFFFFF">
                  <a:lumMod val="95000"/>
                </a:srgbClr>
              </a:solidFill>
              <a:effectLst/>
              <a:uLnTx/>
              <a:uFillTx/>
              <a:latin typeface="Arial" pitchFamily="34" charset="0"/>
              <a:sym typeface="GillSans"/>
            </a:endParaRPr>
          </a:p>
        </p:txBody>
      </p:sp>
      <p:pic>
        <p:nvPicPr>
          <p:cNvPr id="8" name="Picture 7">
            <a:extLst>
              <a:ext uri="{FF2B5EF4-FFF2-40B4-BE49-F238E27FC236}">
                <a16:creationId xmlns:a16="http://schemas.microsoft.com/office/drawing/2014/main" id="{70372D22-2A8E-FC9A-6197-DC0D1BE7BA3C}"/>
              </a:ext>
            </a:extLst>
          </p:cNvPr>
          <p:cNvPicPr>
            <a:picLocks noChangeAspect="1"/>
          </p:cNvPicPr>
          <p:nvPr/>
        </p:nvPicPr>
        <p:blipFill>
          <a:blip r:embed="rId4"/>
          <a:stretch>
            <a:fillRect/>
          </a:stretch>
        </p:blipFill>
        <p:spPr>
          <a:xfrm>
            <a:off x="426991" y="4316704"/>
            <a:ext cx="2099483" cy="1716404"/>
          </a:xfrm>
          <a:prstGeom prst="rect">
            <a:avLst/>
          </a:prstGeom>
        </p:spPr>
      </p:pic>
      <p:sp>
        <p:nvSpPr>
          <p:cNvPr id="11" name="TextBox 10">
            <a:extLst>
              <a:ext uri="{FF2B5EF4-FFF2-40B4-BE49-F238E27FC236}">
                <a16:creationId xmlns:a16="http://schemas.microsoft.com/office/drawing/2014/main" id="{7ADE1524-FDAF-BC69-7BFA-8DC1F0258D11}"/>
              </a:ext>
            </a:extLst>
          </p:cNvPr>
          <p:cNvSpPr txBox="1"/>
          <p:nvPr/>
        </p:nvSpPr>
        <p:spPr>
          <a:xfrm>
            <a:off x="2886828" y="-3108585"/>
            <a:ext cx="3245664" cy="246221"/>
          </a:xfrm>
          <a:prstGeom prst="rect">
            <a:avLst/>
          </a:prstGeom>
          <a:noFill/>
        </p:spPr>
        <p:txBody>
          <a:bodyPr wrap="square" rtlCol="0">
            <a:spAutoFit/>
          </a:bodyPr>
          <a:lstStyle/>
          <a:p>
            <a:r>
              <a:rPr lang="en-GB" sz="1000" b="1" err="1">
                <a:solidFill>
                  <a:schemeClr val="bg1">
                    <a:lumMod val="95000"/>
                  </a:schemeClr>
                </a:solidFill>
              </a:rPr>
              <a:t>Praga</a:t>
            </a:r>
            <a:r>
              <a:rPr lang="en-GB" sz="1000" b="1">
                <a:solidFill>
                  <a:schemeClr val="bg1">
                    <a:lumMod val="95000"/>
                  </a:schemeClr>
                </a:solidFill>
              </a:rPr>
              <a:t>, Warsaw</a:t>
            </a:r>
          </a:p>
        </p:txBody>
      </p:sp>
      <p:pic>
        <p:nvPicPr>
          <p:cNvPr id="13" name="Picture 12">
            <a:extLst>
              <a:ext uri="{FF2B5EF4-FFF2-40B4-BE49-F238E27FC236}">
                <a16:creationId xmlns:a16="http://schemas.microsoft.com/office/drawing/2014/main" id="{A5D14A8A-47C4-273A-3549-0CC3BBD99828}"/>
              </a:ext>
            </a:extLst>
          </p:cNvPr>
          <p:cNvPicPr>
            <a:picLocks noChangeAspect="1"/>
          </p:cNvPicPr>
          <p:nvPr/>
        </p:nvPicPr>
        <p:blipFill>
          <a:blip r:embed="rId5"/>
          <a:stretch>
            <a:fillRect/>
          </a:stretch>
        </p:blipFill>
        <p:spPr>
          <a:xfrm>
            <a:off x="6459579" y="1672186"/>
            <a:ext cx="2625504" cy="2543335"/>
          </a:xfrm>
          <a:prstGeom prst="rect">
            <a:avLst/>
          </a:prstGeom>
        </p:spPr>
      </p:pic>
      <p:sp>
        <p:nvSpPr>
          <p:cNvPr id="14" name="TextBox 13">
            <a:extLst>
              <a:ext uri="{FF2B5EF4-FFF2-40B4-BE49-F238E27FC236}">
                <a16:creationId xmlns:a16="http://schemas.microsoft.com/office/drawing/2014/main" id="{918C8672-87C0-ABB2-ACEF-B60FD074CD95}"/>
              </a:ext>
            </a:extLst>
          </p:cNvPr>
          <p:cNvSpPr txBox="1"/>
          <p:nvPr/>
        </p:nvSpPr>
        <p:spPr>
          <a:xfrm>
            <a:off x="6459643" y="1672186"/>
            <a:ext cx="2625439" cy="553997"/>
          </a:xfrm>
          <a:prstGeom prst="rect">
            <a:avLst/>
          </a:prstGeom>
          <a:noFill/>
        </p:spPr>
        <p:txBody>
          <a:bodyPr wrap="square" rtlCol="0">
            <a:spAutoFit/>
          </a:bodyPr>
          <a:lstStyle/>
          <a:p>
            <a:r>
              <a:rPr lang="en-GB" sz="1000" b="1" dirty="0">
                <a:solidFill>
                  <a:schemeClr val="tx1"/>
                </a:solidFill>
              </a:rPr>
              <a:t>Dr Felix, Bucharest, Romania </a:t>
            </a:r>
          </a:p>
          <a:p>
            <a:r>
              <a:rPr lang="en-GB" sz="1000" b="1" dirty="0">
                <a:solidFill>
                  <a:schemeClr val="tx1"/>
                </a:solidFill>
              </a:rPr>
              <a:t>(2,845 m</a:t>
            </a:r>
            <a:r>
              <a:rPr lang="en-GB" sz="1000" b="1" baseline="30000" dirty="0">
                <a:solidFill>
                  <a:schemeClr val="tx1"/>
                </a:solidFill>
              </a:rPr>
              <a:t>2</a:t>
            </a:r>
            <a:r>
              <a:rPr lang="en-GB" sz="1000" b="1" dirty="0">
                <a:solidFill>
                  <a:schemeClr val="tx1"/>
                </a:solidFill>
              </a:rPr>
              <a:t>)</a:t>
            </a:r>
          </a:p>
          <a:p>
            <a:r>
              <a:rPr lang="en-GB" sz="1000" b="1" dirty="0">
                <a:solidFill>
                  <a:schemeClr val="tx1"/>
                </a:solidFill>
              </a:rPr>
              <a:t>MV: £3.43m (€4.1m)</a:t>
            </a:r>
          </a:p>
        </p:txBody>
      </p:sp>
      <p:sp>
        <p:nvSpPr>
          <p:cNvPr id="19" name="TextBox 18">
            <a:extLst>
              <a:ext uri="{FF2B5EF4-FFF2-40B4-BE49-F238E27FC236}">
                <a16:creationId xmlns:a16="http://schemas.microsoft.com/office/drawing/2014/main" id="{E6A3BD37-56FA-E122-97E9-4BE071F0C797}"/>
              </a:ext>
            </a:extLst>
          </p:cNvPr>
          <p:cNvSpPr txBox="1"/>
          <p:nvPr/>
        </p:nvSpPr>
        <p:spPr>
          <a:xfrm>
            <a:off x="7168095" y="5691013"/>
            <a:ext cx="1916988" cy="400110"/>
          </a:xfrm>
          <a:prstGeom prst="rect">
            <a:avLst/>
          </a:prstGeom>
          <a:noFill/>
        </p:spPr>
        <p:txBody>
          <a:bodyPr wrap="square">
            <a:spAutoFit/>
          </a:bodyPr>
          <a:lstStyle/>
          <a:p>
            <a:pPr algn="r"/>
            <a:r>
              <a:rPr lang="en-GB" sz="1000" b="1">
                <a:solidFill>
                  <a:schemeClr val="bg1">
                    <a:lumMod val="95000"/>
                  </a:schemeClr>
                </a:solidFill>
              </a:rPr>
              <a:t>Wawer, Warsaw </a:t>
            </a:r>
          </a:p>
          <a:p>
            <a:pPr algn="r"/>
            <a:r>
              <a:rPr lang="en-GB" sz="1000" b="1">
                <a:solidFill>
                  <a:schemeClr val="bg1">
                    <a:lumMod val="95000"/>
                  </a:schemeClr>
                </a:solidFill>
              </a:rPr>
              <a:t>(developed by </a:t>
            </a:r>
            <a:r>
              <a:rPr lang="en-GB" sz="1000" b="1" err="1">
                <a:solidFill>
                  <a:schemeClr val="bg1">
                    <a:lumMod val="95000"/>
                  </a:schemeClr>
                </a:solidFill>
              </a:rPr>
              <a:t>Fprop</a:t>
            </a:r>
            <a:r>
              <a:rPr lang="en-GB" sz="1000" b="1">
                <a:solidFill>
                  <a:schemeClr val="bg1">
                    <a:lumMod val="95000"/>
                  </a:schemeClr>
                </a:solidFill>
              </a:rPr>
              <a:t>)</a:t>
            </a:r>
          </a:p>
        </p:txBody>
      </p:sp>
      <p:sp>
        <p:nvSpPr>
          <p:cNvPr id="20" name="TextBox 19">
            <a:extLst>
              <a:ext uri="{FF2B5EF4-FFF2-40B4-BE49-F238E27FC236}">
                <a16:creationId xmlns:a16="http://schemas.microsoft.com/office/drawing/2014/main" id="{EB2FF965-926E-2896-3CB3-7CA1F581996A}"/>
              </a:ext>
            </a:extLst>
          </p:cNvPr>
          <p:cNvSpPr txBox="1"/>
          <p:nvPr/>
        </p:nvSpPr>
        <p:spPr>
          <a:xfrm>
            <a:off x="418226" y="5347058"/>
            <a:ext cx="2099483" cy="707886"/>
          </a:xfrm>
          <a:prstGeom prst="rect">
            <a:avLst/>
          </a:prstGeom>
          <a:noFill/>
        </p:spPr>
        <p:txBody>
          <a:bodyPr wrap="square" rtlCol="0">
            <a:spAutoFit/>
          </a:bodyPr>
          <a:lstStyle/>
          <a:p>
            <a:r>
              <a:rPr lang="en-GB" sz="1000" b="1">
                <a:solidFill>
                  <a:schemeClr val="bg1"/>
                </a:solidFill>
              </a:rPr>
              <a:t>E&amp;S Estates Ltd: </a:t>
            </a:r>
            <a:br>
              <a:rPr lang="en-GB" sz="1000" b="1">
                <a:solidFill>
                  <a:schemeClr val="bg1"/>
                </a:solidFill>
              </a:rPr>
            </a:br>
            <a:r>
              <a:rPr lang="en-GB" sz="1000">
                <a:solidFill>
                  <a:schemeClr val="bg1"/>
                </a:solidFill>
              </a:rPr>
              <a:t>supermarket (1,338 m</a:t>
            </a:r>
            <a:r>
              <a:rPr lang="en-GB" sz="1000" baseline="30000">
                <a:solidFill>
                  <a:schemeClr val="bg1"/>
                </a:solidFill>
              </a:rPr>
              <a:t>2</a:t>
            </a:r>
            <a:r>
              <a:rPr lang="en-GB" sz="1000">
                <a:solidFill>
                  <a:schemeClr val="bg1"/>
                </a:solidFill>
              </a:rPr>
              <a:t>) in Praga, Warsaw </a:t>
            </a:r>
          </a:p>
          <a:p>
            <a:r>
              <a:rPr lang="en-GB" sz="1000">
                <a:solidFill>
                  <a:schemeClr val="bg1"/>
                </a:solidFill>
              </a:rPr>
              <a:t>MV: £3.14m (€3.8m)</a:t>
            </a:r>
          </a:p>
        </p:txBody>
      </p:sp>
      <p:pic>
        <p:nvPicPr>
          <p:cNvPr id="7" name="Picture 6" descr="A picture containing text, outdoor, sky, road&#10;&#10;Description automatically generated">
            <a:extLst>
              <a:ext uri="{FF2B5EF4-FFF2-40B4-BE49-F238E27FC236}">
                <a16:creationId xmlns:a16="http://schemas.microsoft.com/office/drawing/2014/main" id="{EBE94E8B-2C2F-10EC-C79A-70234A49B5B0}"/>
              </a:ext>
            </a:extLst>
          </p:cNvPr>
          <p:cNvPicPr>
            <a:picLocks noChangeAspect="1"/>
          </p:cNvPicPr>
          <p:nvPr/>
        </p:nvPicPr>
        <p:blipFill rotWithShape="1">
          <a:blip r:embed="rId6"/>
          <a:srcRect l="13537" r="8492"/>
          <a:stretch/>
        </p:blipFill>
        <p:spPr>
          <a:xfrm>
            <a:off x="2611612" y="4323062"/>
            <a:ext cx="2104229" cy="1710046"/>
          </a:xfrm>
          <a:prstGeom prst="rect">
            <a:avLst/>
          </a:prstGeom>
        </p:spPr>
      </p:pic>
      <p:pic>
        <p:nvPicPr>
          <p:cNvPr id="16" name="Picture 15" descr="A picture containing grass, outdoor, building&#10;&#10;Description automatically generated">
            <a:extLst>
              <a:ext uri="{FF2B5EF4-FFF2-40B4-BE49-F238E27FC236}">
                <a16:creationId xmlns:a16="http://schemas.microsoft.com/office/drawing/2014/main" id="{8B327D26-38AC-D063-3C24-17FC02DB2331}"/>
              </a:ext>
            </a:extLst>
          </p:cNvPr>
          <p:cNvPicPr>
            <a:picLocks noChangeAspect="1"/>
          </p:cNvPicPr>
          <p:nvPr/>
        </p:nvPicPr>
        <p:blipFill rotWithShape="1">
          <a:blip r:embed="rId7"/>
          <a:srcRect b="12854"/>
          <a:stretch/>
        </p:blipFill>
        <p:spPr>
          <a:xfrm>
            <a:off x="6985600" y="4323061"/>
            <a:ext cx="2099483" cy="1710047"/>
          </a:xfrm>
          <a:prstGeom prst="rect">
            <a:avLst/>
          </a:prstGeom>
        </p:spPr>
      </p:pic>
      <p:pic>
        <p:nvPicPr>
          <p:cNvPr id="17" name="Picture 16" descr="A picture containing tree, outdoor, sky, road&#10;&#10;Description automatically generated">
            <a:extLst>
              <a:ext uri="{FF2B5EF4-FFF2-40B4-BE49-F238E27FC236}">
                <a16:creationId xmlns:a16="http://schemas.microsoft.com/office/drawing/2014/main" id="{9F984AF3-3608-C88D-A26D-42E95B1D7CEC}"/>
              </a:ext>
            </a:extLst>
          </p:cNvPr>
          <p:cNvPicPr>
            <a:picLocks noChangeAspect="1"/>
          </p:cNvPicPr>
          <p:nvPr/>
        </p:nvPicPr>
        <p:blipFill>
          <a:blip r:embed="rId8"/>
          <a:stretch>
            <a:fillRect/>
          </a:stretch>
        </p:blipFill>
        <p:spPr>
          <a:xfrm>
            <a:off x="4800979" y="4323061"/>
            <a:ext cx="2099484" cy="1710047"/>
          </a:xfrm>
          <a:prstGeom prst="rect">
            <a:avLst/>
          </a:prstGeom>
        </p:spPr>
      </p:pic>
      <p:sp>
        <p:nvSpPr>
          <p:cNvPr id="15" name="TextBox 14">
            <a:extLst>
              <a:ext uri="{FF2B5EF4-FFF2-40B4-BE49-F238E27FC236}">
                <a16:creationId xmlns:a16="http://schemas.microsoft.com/office/drawing/2014/main" id="{0062C429-05AA-8C58-EBF8-0415C04777EA}"/>
              </a:ext>
            </a:extLst>
          </p:cNvPr>
          <p:cNvSpPr txBox="1"/>
          <p:nvPr/>
        </p:nvSpPr>
        <p:spPr>
          <a:xfrm>
            <a:off x="2584745" y="4336664"/>
            <a:ext cx="5219348" cy="400110"/>
          </a:xfrm>
          <a:prstGeom prst="rect">
            <a:avLst/>
          </a:prstGeom>
          <a:noFill/>
        </p:spPr>
        <p:txBody>
          <a:bodyPr wrap="square" rtlCol="0">
            <a:spAutoFit/>
          </a:bodyPr>
          <a:lstStyle/>
          <a:p>
            <a:r>
              <a:rPr lang="en-GB" sz="1000" b="1">
                <a:solidFill>
                  <a:schemeClr val="bg1"/>
                </a:solidFill>
              </a:rPr>
              <a:t>5</a:t>
            </a:r>
            <a:r>
              <a:rPr lang="en-GB" sz="1000" b="1" baseline="30000">
                <a:solidFill>
                  <a:schemeClr val="bg1"/>
                </a:solidFill>
              </a:rPr>
              <a:t>th</a:t>
            </a:r>
            <a:r>
              <a:rPr lang="en-GB" sz="1000" b="1">
                <a:solidFill>
                  <a:schemeClr val="bg1"/>
                </a:solidFill>
              </a:rPr>
              <a:t> Property Trading Ltd: </a:t>
            </a:r>
            <a:r>
              <a:rPr lang="en-GB" sz="1000">
                <a:solidFill>
                  <a:schemeClr val="bg1"/>
                </a:solidFill>
              </a:rPr>
              <a:t>consolidated undertaking (47.2% shareholding)</a:t>
            </a:r>
          </a:p>
          <a:p>
            <a:r>
              <a:rPr lang="en-GB" sz="1000">
                <a:solidFill>
                  <a:schemeClr val="bg1"/>
                </a:solidFill>
              </a:rPr>
              <a:t>MV: £8.26 (€9.7m)</a:t>
            </a:r>
          </a:p>
        </p:txBody>
      </p:sp>
      <p:sp>
        <p:nvSpPr>
          <p:cNvPr id="6" name="TextBox 5">
            <a:extLst>
              <a:ext uri="{FF2B5EF4-FFF2-40B4-BE49-F238E27FC236}">
                <a16:creationId xmlns:a16="http://schemas.microsoft.com/office/drawing/2014/main" id="{0AD5B2D2-17C5-B9F2-FE9D-F56C3BD67D18}"/>
              </a:ext>
            </a:extLst>
          </p:cNvPr>
          <p:cNvSpPr txBox="1"/>
          <p:nvPr/>
        </p:nvSpPr>
        <p:spPr>
          <a:xfrm>
            <a:off x="6971440" y="5481352"/>
            <a:ext cx="2099483" cy="553998"/>
          </a:xfrm>
          <a:prstGeom prst="rect">
            <a:avLst/>
          </a:prstGeom>
          <a:noFill/>
        </p:spPr>
        <p:txBody>
          <a:bodyPr wrap="square" rtlCol="0">
            <a:spAutoFit/>
          </a:bodyPr>
          <a:lstStyle/>
          <a:p>
            <a:r>
              <a:rPr lang="en-GB" sz="1000" b="1">
                <a:solidFill>
                  <a:schemeClr val="bg1"/>
                </a:solidFill>
              </a:rPr>
              <a:t>Ground floor retail, </a:t>
            </a:r>
            <a:r>
              <a:rPr lang="en-GB" sz="1000" b="1" err="1">
                <a:solidFill>
                  <a:schemeClr val="bg1"/>
                </a:solidFill>
              </a:rPr>
              <a:t>Mokotow</a:t>
            </a:r>
            <a:r>
              <a:rPr lang="en-GB" sz="1000" b="1">
                <a:solidFill>
                  <a:schemeClr val="bg1"/>
                </a:solidFill>
              </a:rPr>
              <a:t>, Warsaw</a:t>
            </a:r>
          </a:p>
          <a:p>
            <a:r>
              <a:rPr lang="en-GB" sz="1000">
                <a:solidFill>
                  <a:schemeClr val="bg1"/>
                </a:solidFill>
              </a:rPr>
              <a:t>MV: €4.0m (c1,100 m</a:t>
            </a:r>
            <a:r>
              <a:rPr lang="en-GB" sz="1000" baseline="30000">
                <a:solidFill>
                  <a:schemeClr val="bg1"/>
                </a:solidFill>
              </a:rPr>
              <a:t>2</a:t>
            </a:r>
            <a:r>
              <a:rPr lang="en-GB" sz="1000">
                <a:solidFill>
                  <a:schemeClr val="bg1"/>
                </a:solidFill>
              </a:rPr>
              <a:t>)</a:t>
            </a:r>
          </a:p>
        </p:txBody>
      </p:sp>
      <p:sp>
        <p:nvSpPr>
          <p:cNvPr id="12" name="TextBox 11">
            <a:extLst>
              <a:ext uri="{FF2B5EF4-FFF2-40B4-BE49-F238E27FC236}">
                <a16:creationId xmlns:a16="http://schemas.microsoft.com/office/drawing/2014/main" id="{0C6AFB3F-0BAC-8394-851B-C43B7C2519C7}"/>
              </a:ext>
            </a:extLst>
          </p:cNvPr>
          <p:cNvSpPr txBox="1"/>
          <p:nvPr/>
        </p:nvSpPr>
        <p:spPr>
          <a:xfrm>
            <a:off x="4797094" y="5479847"/>
            <a:ext cx="2099483" cy="400110"/>
          </a:xfrm>
          <a:prstGeom prst="rect">
            <a:avLst/>
          </a:prstGeom>
          <a:noFill/>
        </p:spPr>
        <p:txBody>
          <a:bodyPr wrap="square" rtlCol="0">
            <a:spAutoFit/>
          </a:bodyPr>
          <a:lstStyle/>
          <a:p>
            <a:r>
              <a:rPr lang="en-GB" sz="1000" b="1">
                <a:solidFill>
                  <a:schemeClr val="bg1"/>
                </a:solidFill>
              </a:rPr>
              <a:t>Office building, Poznan</a:t>
            </a:r>
          </a:p>
          <a:p>
            <a:r>
              <a:rPr lang="en-GB" sz="1000">
                <a:solidFill>
                  <a:schemeClr val="bg1"/>
                </a:solidFill>
              </a:rPr>
              <a:t>MV: €3.3m (c1,600 m</a:t>
            </a:r>
            <a:r>
              <a:rPr lang="en-GB" sz="1000" baseline="30000">
                <a:solidFill>
                  <a:schemeClr val="bg1"/>
                </a:solidFill>
              </a:rPr>
              <a:t>2</a:t>
            </a:r>
            <a:r>
              <a:rPr lang="en-GB" sz="1000">
                <a:solidFill>
                  <a:schemeClr val="bg1"/>
                </a:solidFill>
              </a:rPr>
              <a:t>)</a:t>
            </a:r>
          </a:p>
        </p:txBody>
      </p:sp>
      <p:sp>
        <p:nvSpPr>
          <p:cNvPr id="18" name="TextBox 17">
            <a:extLst>
              <a:ext uri="{FF2B5EF4-FFF2-40B4-BE49-F238E27FC236}">
                <a16:creationId xmlns:a16="http://schemas.microsoft.com/office/drawing/2014/main" id="{6C9FB120-8BC1-AE33-079E-6E65AE1CA0E4}"/>
              </a:ext>
            </a:extLst>
          </p:cNvPr>
          <p:cNvSpPr txBox="1"/>
          <p:nvPr/>
        </p:nvSpPr>
        <p:spPr>
          <a:xfrm>
            <a:off x="2722341" y="5478345"/>
            <a:ext cx="2099483" cy="553998"/>
          </a:xfrm>
          <a:prstGeom prst="rect">
            <a:avLst/>
          </a:prstGeom>
          <a:noFill/>
        </p:spPr>
        <p:txBody>
          <a:bodyPr wrap="square" rtlCol="0">
            <a:spAutoFit/>
          </a:bodyPr>
          <a:lstStyle/>
          <a:p>
            <a:r>
              <a:rPr lang="en-GB" sz="1000" b="1">
                <a:solidFill>
                  <a:schemeClr val="bg1"/>
                </a:solidFill>
              </a:rPr>
              <a:t>Mixed use (office and retail), Blonie, Warsaw:</a:t>
            </a:r>
          </a:p>
          <a:p>
            <a:r>
              <a:rPr lang="en-GB" sz="1000">
                <a:solidFill>
                  <a:schemeClr val="bg1"/>
                </a:solidFill>
              </a:rPr>
              <a:t>MV: €3.4m (c2,300 m</a:t>
            </a:r>
            <a:r>
              <a:rPr lang="en-GB" sz="1000" baseline="30000">
                <a:solidFill>
                  <a:schemeClr val="bg1"/>
                </a:solidFill>
              </a:rPr>
              <a:t>2</a:t>
            </a:r>
            <a:r>
              <a:rPr lang="en-GB" sz="1000">
                <a:solidFill>
                  <a:schemeClr val="bg1"/>
                </a:solidFill>
              </a:rPr>
              <a:t>)</a:t>
            </a:r>
          </a:p>
        </p:txBody>
      </p:sp>
    </p:spTree>
    <p:extLst>
      <p:ext uri="{BB962C8B-B14F-4D97-AF65-F5344CB8AC3E}">
        <p14:creationId xmlns:p14="http://schemas.microsoft.com/office/powerpoint/2010/main" val="396952141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latin typeface="Arial" panose="020B0604020202020204" pitchFamily="34" charset="0"/>
                <a:cs typeface="Arial" panose="020B0604020202020204" pitchFamily="34" charset="0"/>
              </a:rPr>
              <a:pPr>
                <a:defRPr/>
              </a:pPr>
              <a:t>34</a:t>
            </a:fld>
            <a:endParaRPr lang="en-US">
              <a:latin typeface="Arial" panose="020B0604020202020204" pitchFamily="34" charset="0"/>
              <a:cs typeface="Arial" panose="020B0604020202020204" pitchFamily="34" charset="0"/>
            </a:endParaRPr>
          </a:p>
        </p:txBody>
      </p:sp>
      <p:sp>
        <p:nvSpPr>
          <p:cNvPr id="14" name="Rectangle 1">
            <a:extLst>
              <a:ext uri="{FF2B5EF4-FFF2-40B4-BE49-F238E27FC236}">
                <a16:creationId xmlns:a16="http://schemas.microsoft.com/office/drawing/2014/main" id="{1CBA1C8A-15FE-4F6F-BB30-B117B20027BD}"/>
              </a:ext>
            </a:extLst>
          </p:cNvPr>
          <p:cNvSpPr>
            <a:spLocks/>
          </p:cNvSpPr>
          <p:nvPr/>
        </p:nvSpPr>
        <p:spPr bwMode="auto">
          <a:xfrm>
            <a:off x="1891554" y="1003205"/>
            <a:ext cx="7391376"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anose="020B0604020202020204" pitchFamily="34" charset="0"/>
              <a:sym typeface="Arial" pitchFamily="34" charset="0"/>
            </a:endParaRPr>
          </a:p>
          <a:p>
            <a:pPr algn="r" defTabSz="673100">
              <a:lnSpc>
                <a:spcPct val="120000"/>
              </a:lnSpc>
            </a:pPr>
            <a:endParaRPr lang="en-US" sz="2000">
              <a:solidFill>
                <a:srgbClr val="FFFFFF"/>
              </a:solidFill>
              <a:cs typeface="Arial" panose="020B0604020202020204" pitchFamily="34" charset="0"/>
              <a:sym typeface="Arial" pitchFamily="34" charset="0"/>
            </a:endParaRPr>
          </a:p>
          <a:p>
            <a:pPr algn="r" defTabSz="673100">
              <a:lnSpc>
                <a:spcPct val="120000"/>
              </a:lnSpc>
            </a:pPr>
            <a:endParaRPr lang="en-US" sz="2000">
              <a:solidFill>
                <a:srgbClr val="F58B00"/>
              </a:solidFill>
              <a:cs typeface="Arial" panose="020B0604020202020204" pitchFamily="34" charset="0"/>
              <a:sym typeface="Arial" pitchFamily="34" charset="0"/>
            </a:endParaRPr>
          </a:p>
          <a:p>
            <a:pPr algn="r" defTabSz="673100">
              <a:lnSpc>
                <a:spcPct val="120000"/>
              </a:lnSpc>
            </a:pPr>
            <a:endParaRPr lang="en-US" sz="2000">
              <a:solidFill>
                <a:srgbClr val="F58B00"/>
              </a:solidFill>
              <a:cs typeface="Arial" panose="020B0604020202020204" pitchFamily="34" charset="0"/>
              <a:sym typeface="Arial" pitchFamily="34" charset="0"/>
            </a:endParaRPr>
          </a:p>
          <a:p>
            <a:pPr algn="r" defTabSz="673100">
              <a:lnSpc>
                <a:spcPct val="120000"/>
              </a:lnSpc>
            </a:pPr>
            <a:r>
              <a:rPr lang="en-US" sz="1800">
                <a:solidFill>
                  <a:schemeClr val="bg1"/>
                </a:solidFill>
                <a:cs typeface="Arial" panose="020B0604020202020204" pitchFamily="34" charset="0"/>
                <a:sym typeface="Arial" pitchFamily="34" charset="0"/>
              </a:rPr>
              <a:t>Segmental Analysis: Group Properties</a:t>
            </a:r>
            <a:endParaRPr lang="en-US" sz="1800">
              <a:solidFill>
                <a:srgbClr val="FFFFFF"/>
              </a:solidFill>
              <a:cs typeface="Arial" panose="020B0604020202020204" pitchFamily="34" charset="0"/>
              <a:sym typeface="Arial" pitchFamily="34" charset="0"/>
            </a:endParaRPr>
          </a:p>
          <a:p>
            <a:pPr algn="r" defTabSz="673100"/>
            <a:r>
              <a:rPr lang="en-US" sz="1800">
                <a:solidFill>
                  <a:srgbClr val="F58B00"/>
                </a:solidFill>
                <a:cs typeface="Arial" panose="020B0604020202020204" pitchFamily="34" charset="0"/>
                <a:sym typeface="Arial" pitchFamily="34" charset="0"/>
              </a:rPr>
              <a:t>7 directly owned properties by geography, by asset class, by property</a:t>
            </a:r>
          </a:p>
        </p:txBody>
      </p:sp>
      <p:graphicFrame>
        <p:nvGraphicFramePr>
          <p:cNvPr id="4" name="Chart 3">
            <a:extLst>
              <a:ext uri="{FF2B5EF4-FFF2-40B4-BE49-F238E27FC236}">
                <a16:creationId xmlns:a16="http://schemas.microsoft.com/office/drawing/2014/main" id="{9B953C36-3A29-4930-BA5B-D786089F5A3B}"/>
              </a:ext>
            </a:extLst>
          </p:cNvPr>
          <p:cNvGraphicFramePr>
            <a:graphicFrameLocks/>
          </p:cNvGraphicFramePr>
          <p:nvPr>
            <p:extLst>
              <p:ext uri="{D42A27DB-BD31-4B8C-83A1-F6EECF244321}">
                <p14:modId xmlns:p14="http://schemas.microsoft.com/office/powerpoint/2010/main" val="3508642632"/>
              </p:ext>
            </p:extLst>
          </p:nvPr>
        </p:nvGraphicFramePr>
        <p:xfrm>
          <a:off x="-516047" y="2145262"/>
          <a:ext cx="4345663" cy="34678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FCFB6B51-F513-4145-B4B9-8202225F2464}"/>
              </a:ext>
            </a:extLst>
          </p:cNvPr>
          <p:cNvGraphicFramePr>
            <a:graphicFrameLocks/>
          </p:cNvGraphicFramePr>
          <p:nvPr>
            <p:extLst>
              <p:ext uri="{D42A27DB-BD31-4B8C-83A1-F6EECF244321}">
                <p14:modId xmlns:p14="http://schemas.microsoft.com/office/powerpoint/2010/main" val="2391767433"/>
              </p:ext>
            </p:extLst>
          </p:nvPr>
        </p:nvGraphicFramePr>
        <p:xfrm>
          <a:off x="2537757" y="1984966"/>
          <a:ext cx="4634726" cy="38581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4B879D0C-9946-4742-BB28-3900297B6887}"/>
              </a:ext>
            </a:extLst>
          </p:cNvPr>
          <p:cNvGraphicFramePr>
            <a:graphicFrameLocks/>
          </p:cNvGraphicFramePr>
          <p:nvPr>
            <p:extLst>
              <p:ext uri="{D42A27DB-BD31-4B8C-83A1-F6EECF244321}">
                <p14:modId xmlns:p14="http://schemas.microsoft.com/office/powerpoint/2010/main" val="2032137528"/>
              </p:ext>
            </p:extLst>
          </p:nvPr>
        </p:nvGraphicFramePr>
        <p:xfrm>
          <a:off x="5667470" y="1984966"/>
          <a:ext cx="5154733" cy="394211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6477756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p:cNvSpPr>
          <p:nvPr/>
        </p:nvSpPr>
        <p:spPr bwMode="auto">
          <a:xfrm>
            <a:off x="2228851" y="1003205"/>
            <a:ext cx="705408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r>
              <a:rPr lang="en-US" sz="1800">
                <a:solidFill>
                  <a:schemeClr val="bg1"/>
                </a:solidFill>
                <a:cs typeface="Arial" pitchFamily="34" charset="0"/>
                <a:sym typeface="Arial" pitchFamily="34" charset="0"/>
              </a:rPr>
              <a:t>Segmental Analysis: Group Properties</a:t>
            </a:r>
          </a:p>
          <a:p>
            <a:pPr algn="r" defTabSz="673100">
              <a:lnSpc>
                <a:spcPct val="120000"/>
              </a:lnSpc>
            </a:pPr>
            <a:r>
              <a:rPr lang="en-US" sz="1800">
                <a:solidFill>
                  <a:srgbClr val="F58B00"/>
                </a:solidFill>
                <a:cs typeface="Arial" pitchFamily="34" charset="0"/>
                <a:sym typeface="Arial" pitchFamily="34" charset="0"/>
              </a:rPr>
              <a:t>7 directly owned properties</a:t>
            </a:r>
          </a:p>
        </p:txBody>
      </p:sp>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35</a:t>
            </a:fld>
            <a:endParaRPr lang="en-US"/>
          </a:p>
        </p:txBody>
      </p:sp>
      <p:sp>
        <p:nvSpPr>
          <p:cNvPr id="8" name="Text Box 125"/>
          <p:cNvSpPr txBox="1">
            <a:spLocks noChangeArrowheads="1"/>
          </p:cNvSpPr>
          <p:nvPr/>
        </p:nvSpPr>
        <p:spPr bwMode="auto">
          <a:xfrm>
            <a:off x="525981" y="1876696"/>
            <a:ext cx="8756949" cy="4280263"/>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342900" lvl="0" indent="-342900" algn="just">
              <a:lnSpc>
                <a:spcPct val="115000"/>
              </a:lnSpc>
              <a:spcAft>
                <a:spcPts val="600"/>
              </a:spcAft>
              <a:buClr>
                <a:srgbClr val="F68B1F"/>
              </a:buClr>
              <a:buSzPts val="1100"/>
              <a:buFont typeface="Wingdings"/>
              <a:buChar char=""/>
            </a:pPr>
            <a:r>
              <a:rPr lang="en-GB">
                <a:solidFill>
                  <a:schemeClr val="tx1">
                    <a:lumMod val="65000"/>
                    <a:lumOff val="35000"/>
                  </a:schemeClr>
                </a:solidFill>
                <a:latin typeface="Arial"/>
                <a:ea typeface="Times New Roman"/>
                <a:cs typeface="Times New Roman"/>
              </a:rPr>
              <a:t>Contribution </a:t>
            </a:r>
            <a:r>
              <a:rPr lang="en-GB" b="1">
                <a:solidFill>
                  <a:schemeClr val="tx1">
                    <a:lumMod val="65000"/>
                    <a:lumOff val="35000"/>
                  </a:schemeClr>
                </a:solidFill>
                <a:latin typeface="Arial"/>
                <a:ea typeface="Times New Roman"/>
                <a:cs typeface="Times New Roman"/>
              </a:rPr>
              <a:t>£3.79m </a:t>
            </a:r>
            <a:r>
              <a:rPr lang="en-GB">
                <a:solidFill>
                  <a:schemeClr val="tx1">
                    <a:lumMod val="65000"/>
                    <a:lumOff val="35000"/>
                  </a:schemeClr>
                </a:solidFill>
                <a:latin typeface="Arial"/>
                <a:ea typeface="Times New Roman"/>
                <a:cs typeface="Times New Roman"/>
              </a:rPr>
              <a:t>(31 March 2024: Loss £3.90m) to Group PBT (prior to the deduction of unallocated central overheads);</a:t>
            </a:r>
          </a:p>
          <a:p>
            <a:pPr marL="342900" lvl="0" indent="-342900" algn="just">
              <a:lnSpc>
                <a:spcPct val="115000"/>
              </a:lnSpc>
              <a:spcAft>
                <a:spcPts val="1200"/>
              </a:spcAft>
              <a:buClr>
                <a:srgbClr val="F68B1F"/>
              </a:buClr>
              <a:buSzPts val="1100"/>
              <a:buFont typeface="Wingdings"/>
              <a:buChar char=""/>
            </a:pPr>
            <a:r>
              <a:rPr lang="en-GB">
                <a:solidFill>
                  <a:schemeClr val="tx1">
                    <a:lumMod val="65000"/>
                    <a:lumOff val="35000"/>
                  </a:schemeClr>
                </a:solidFill>
                <a:latin typeface="Arial"/>
                <a:ea typeface="Times New Roman"/>
                <a:cs typeface="Times New Roman"/>
              </a:rPr>
              <a:t>Book value: £46.76m, Market value: £56.04m;</a:t>
            </a:r>
          </a:p>
          <a:p>
            <a:pPr marL="342900" lvl="0" indent="-342900" algn="just">
              <a:lnSpc>
                <a:spcPct val="115000"/>
              </a:lnSpc>
              <a:spcAft>
                <a:spcPts val="600"/>
              </a:spcAft>
              <a:buClr>
                <a:srgbClr val="F68B1F"/>
              </a:buClr>
              <a:buSzPts val="1100"/>
              <a:buFont typeface="Wingdings"/>
              <a:buChar char=""/>
            </a:pPr>
            <a:r>
              <a:rPr lang="en-GB">
                <a:solidFill>
                  <a:schemeClr val="tx1">
                    <a:lumMod val="65000"/>
                    <a:lumOff val="35000"/>
                  </a:schemeClr>
                </a:solidFill>
                <a:latin typeface="Arial"/>
                <a:ea typeface="Times New Roman"/>
                <a:cs typeface="Times New Roman"/>
              </a:rPr>
              <a:t>Activity in the year:</a:t>
            </a:r>
          </a:p>
          <a:p>
            <a:pPr marL="800100" lvl="1" indent="-342900" algn="just">
              <a:lnSpc>
                <a:spcPct val="115000"/>
              </a:lnSpc>
              <a:spcAft>
                <a:spcPts val="600"/>
              </a:spcAft>
              <a:buClr>
                <a:srgbClr val="F68B1F"/>
              </a:buClr>
              <a:buSzPts val="1100"/>
              <a:buFont typeface="Wingdings" panose="05000000000000000000" pitchFamily="2" charset="2"/>
              <a:buChar char="§"/>
            </a:pPr>
            <a:r>
              <a:rPr lang="en-GB">
                <a:solidFill>
                  <a:schemeClr val="tx1">
                    <a:lumMod val="65000"/>
                    <a:lumOff val="35000"/>
                  </a:schemeClr>
                </a:solidFill>
                <a:latin typeface="Arial"/>
                <a:ea typeface="Times New Roman"/>
                <a:cs typeface="Times New Roman"/>
              </a:rPr>
              <a:t>Blue Tower, Warsaw: </a:t>
            </a:r>
          </a:p>
          <a:p>
            <a:pPr marL="1257300" lvl="2" indent="-342900" algn="just">
              <a:lnSpc>
                <a:spcPct val="115000"/>
              </a:lnSpc>
              <a:spcAft>
                <a:spcPts val="600"/>
              </a:spcAft>
              <a:buClr>
                <a:srgbClr val="F68B1F"/>
              </a:buClr>
              <a:buSzPts val="1100"/>
              <a:buFont typeface="Wingdings" panose="05000000000000000000" pitchFamily="2" charset="2"/>
              <a:buChar char="§"/>
            </a:pPr>
            <a:r>
              <a:rPr lang="en-GB">
                <a:solidFill>
                  <a:schemeClr val="tx1">
                    <a:lumMod val="65000"/>
                    <a:lumOff val="35000"/>
                  </a:schemeClr>
                </a:solidFill>
                <a:latin typeface="Arial"/>
                <a:ea typeface="Times New Roman"/>
                <a:cs typeface="Times New Roman"/>
              </a:rPr>
              <a:t>new lease signed over 3,100 sqm </a:t>
            </a:r>
            <a:r>
              <a:rPr lang="en-GB" err="1">
                <a:solidFill>
                  <a:schemeClr val="tx1">
                    <a:lumMod val="65000"/>
                    <a:lumOff val="35000"/>
                  </a:schemeClr>
                </a:solidFill>
                <a:latin typeface="Arial"/>
                <a:ea typeface="Times New Roman"/>
                <a:cs typeface="Times New Roman"/>
              </a:rPr>
              <a:t>wef</a:t>
            </a:r>
            <a:r>
              <a:rPr lang="en-GB">
                <a:solidFill>
                  <a:schemeClr val="tx1">
                    <a:lumMod val="65000"/>
                    <a:lumOff val="35000"/>
                  </a:schemeClr>
                </a:solidFill>
                <a:latin typeface="Arial"/>
                <a:ea typeface="Times New Roman"/>
                <a:cs typeface="Times New Roman"/>
              </a:rPr>
              <a:t> Dec-2024: should contribute c£800,000 pa to PBT.</a:t>
            </a:r>
          </a:p>
          <a:p>
            <a:pPr marL="1257300" lvl="2" indent="-342900" algn="just">
              <a:lnSpc>
                <a:spcPct val="115000"/>
              </a:lnSpc>
              <a:spcAft>
                <a:spcPts val="600"/>
              </a:spcAft>
              <a:buClr>
                <a:srgbClr val="F68B1F"/>
              </a:buClr>
              <a:buSzPts val="1100"/>
              <a:buFont typeface="Wingdings" panose="05000000000000000000" pitchFamily="2" charset="2"/>
              <a:buChar char="§"/>
            </a:pPr>
            <a:r>
              <a:rPr lang="en-GB">
                <a:solidFill>
                  <a:schemeClr val="tx1">
                    <a:lumMod val="65000"/>
                    <a:lumOff val="35000"/>
                  </a:schemeClr>
                </a:solidFill>
                <a:latin typeface="Arial"/>
                <a:ea typeface="Times New Roman"/>
                <a:cs typeface="Times New Roman"/>
              </a:rPr>
              <a:t>Paid £1.97m of deferred consideration. £4.87m remains to be paid (for purchase of additional 7,171 sqm in 2022).</a:t>
            </a:r>
          </a:p>
          <a:p>
            <a:pPr marL="800100" lvl="1" indent="-342900" algn="just">
              <a:lnSpc>
                <a:spcPct val="115000"/>
              </a:lnSpc>
              <a:spcAft>
                <a:spcPts val="600"/>
              </a:spcAft>
              <a:buClr>
                <a:srgbClr val="F68B1F"/>
              </a:buClr>
              <a:buSzPts val="1100"/>
              <a:buFont typeface="Wingdings" panose="05000000000000000000" pitchFamily="2" charset="2"/>
              <a:buChar char="§"/>
            </a:pPr>
            <a:r>
              <a:rPr lang="en-GB" err="1">
                <a:solidFill>
                  <a:schemeClr val="tx1">
                    <a:lumMod val="65000"/>
                    <a:lumOff val="35000"/>
                  </a:schemeClr>
                </a:solidFill>
                <a:latin typeface="Arial"/>
                <a:ea typeface="Times New Roman"/>
                <a:cs typeface="Times New Roman"/>
              </a:rPr>
              <a:t>Fprop</a:t>
            </a:r>
            <a:r>
              <a:rPr lang="en-GB">
                <a:solidFill>
                  <a:schemeClr val="tx1">
                    <a:lumMod val="65000"/>
                    <a:lumOff val="35000"/>
                  </a:schemeClr>
                </a:solidFill>
                <a:latin typeface="Arial"/>
                <a:ea typeface="Times New Roman"/>
                <a:cs typeface="Times New Roman"/>
              </a:rPr>
              <a:t> Gdynia SP Zoo, the company which owns the property in Gdynia, put into administration following failure to agree restructuring terms with its principal creditor.</a:t>
            </a:r>
          </a:p>
          <a:p>
            <a:pPr marL="800100" lvl="1" indent="-342900" algn="just">
              <a:lnSpc>
                <a:spcPct val="115000"/>
              </a:lnSpc>
              <a:spcAft>
                <a:spcPts val="600"/>
              </a:spcAft>
              <a:buClr>
                <a:srgbClr val="F68B1F"/>
              </a:buClr>
              <a:buSzPts val="1100"/>
              <a:buFont typeface="Wingdings" panose="05000000000000000000" pitchFamily="2" charset="2"/>
              <a:buChar char="§"/>
            </a:pPr>
            <a:r>
              <a:rPr lang="en-GB" err="1">
                <a:solidFill>
                  <a:schemeClr val="tx1">
                    <a:lumMod val="65000"/>
                    <a:lumOff val="35000"/>
                  </a:schemeClr>
                </a:solidFill>
                <a:latin typeface="Arial"/>
                <a:ea typeface="Times New Roman"/>
                <a:cs typeface="Times New Roman"/>
              </a:rPr>
              <a:t>Tulipan</a:t>
            </a:r>
            <a:r>
              <a:rPr lang="en-GB">
                <a:solidFill>
                  <a:schemeClr val="tx1">
                    <a:lumMod val="65000"/>
                    <a:lumOff val="35000"/>
                  </a:schemeClr>
                </a:solidFill>
                <a:latin typeface="Arial"/>
                <a:ea typeface="Times New Roman"/>
                <a:cs typeface="Times New Roman"/>
              </a:rPr>
              <a:t>, Poznan (owned by 5</a:t>
            </a:r>
            <a:r>
              <a:rPr lang="en-GB" baseline="30000">
                <a:solidFill>
                  <a:schemeClr val="tx1">
                    <a:lumMod val="65000"/>
                    <a:lumOff val="35000"/>
                  </a:schemeClr>
                </a:solidFill>
                <a:latin typeface="Arial"/>
                <a:ea typeface="Times New Roman"/>
                <a:cs typeface="Times New Roman"/>
              </a:rPr>
              <a:t>th</a:t>
            </a:r>
            <a:r>
              <a:rPr lang="en-GB">
                <a:solidFill>
                  <a:schemeClr val="tx1">
                    <a:lumMod val="65000"/>
                    <a:lumOff val="35000"/>
                  </a:schemeClr>
                </a:solidFill>
                <a:latin typeface="Arial"/>
                <a:ea typeface="Times New Roman"/>
                <a:cs typeface="Times New Roman"/>
              </a:rPr>
              <a:t> Property Trading Ltd): Lease prolongation signed with Siemens for 5 years. </a:t>
            </a:r>
          </a:p>
          <a:p>
            <a:pPr marL="342900" lvl="0" indent="-342900" algn="just">
              <a:lnSpc>
                <a:spcPct val="115000"/>
              </a:lnSpc>
              <a:spcAft>
                <a:spcPts val="1200"/>
              </a:spcAft>
              <a:buClr>
                <a:srgbClr val="F68B1F"/>
              </a:buClr>
              <a:buSzPts val="1100"/>
              <a:buFont typeface="Wingdings"/>
              <a:buChar char=""/>
            </a:pPr>
            <a:endParaRPr lang="en-GB">
              <a:solidFill>
                <a:schemeClr val="tx1">
                  <a:lumMod val="65000"/>
                  <a:lumOff val="35000"/>
                </a:schemeClr>
              </a:solidFill>
              <a:latin typeface="Arial"/>
              <a:ea typeface="Times New Roman"/>
              <a:cs typeface="Times New Roman"/>
            </a:endParaRPr>
          </a:p>
        </p:txBody>
      </p:sp>
    </p:spTree>
    <p:extLst>
      <p:ext uri="{BB962C8B-B14F-4D97-AF65-F5344CB8AC3E}">
        <p14:creationId xmlns:p14="http://schemas.microsoft.com/office/powerpoint/2010/main" val="97860773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36</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50043262"/>
              </p:ext>
            </p:extLst>
          </p:nvPr>
        </p:nvGraphicFramePr>
        <p:xfrm>
          <a:off x="1079170" y="1537770"/>
          <a:ext cx="7747660" cy="4222311"/>
        </p:xfrm>
        <a:graphic>
          <a:graphicData uri="http://schemas.openxmlformats.org/drawingml/2006/table">
            <a:tbl>
              <a:tblPr firstRow="1" firstCol="1" bandRow="1"/>
              <a:tblGrid>
                <a:gridCol w="1569062">
                  <a:extLst>
                    <a:ext uri="{9D8B030D-6E8A-4147-A177-3AD203B41FA5}">
                      <a16:colId xmlns:a16="http://schemas.microsoft.com/office/drawing/2014/main" val="20000"/>
                    </a:ext>
                  </a:extLst>
                </a:gridCol>
                <a:gridCol w="1098003">
                  <a:extLst>
                    <a:ext uri="{9D8B030D-6E8A-4147-A177-3AD203B41FA5}">
                      <a16:colId xmlns:a16="http://schemas.microsoft.com/office/drawing/2014/main" val="2017707330"/>
                    </a:ext>
                  </a:extLst>
                </a:gridCol>
                <a:gridCol w="958427">
                  <a:extLst>
                    <a:ext uri="{9D8B030D-6E8A-4147-A177-3AD203B41FA5}">
                      <a16:colId xmlns:a16="http://schemas.microsoft.com/office/drawing/2014/main" val="20001"/>
                    </a:ext>
                  </a:extLst>
                </a:gridCol>
                <a:gridCol w="1209666">
                  <a:extLst>
                    <a:ext uri="{9D8B030D-6E8A-4147-A177-3AD203B41FA5}">
                      <a16:colId xmlns:a16="http://schemas.microsoft.com/office/drawing/2014/main" val="20002"/>
                    </a:ext>
                  </a:extLst>
                </a:gridCol>
                <a:gridCol w="1358547">
                  <a:extLst>
                    <a:ext uri="{9D8B030D-6E8A-4147-A177-3AD203B41FA5}">
                      <a16:colId xmlns:a16="http://schemas.microsoft.com/office/drawing/2014/main" val="20003"/>
                    </a:ext>
                  </a:extLst>
                </a:gridCol>
                <a:gridCol w="1553955">
                  <a:extLst>
                    <a:ext uri="{9D8B030D-6E8A-4147-A177-3AD203B41FA5}">
                      <a16:colId xmlns:a16="http://schemas.microsoft.com/office/drawing/2014/main" val="20004"/>
                    </a:ext>
                  </a:extLst>
                </a:gridCol>
              </a:tblGrid>
              <a:tr h="1062641">
                <a:tc>
                  <a:txBody>
                    <a:bodyPr/>
                    <a:lstStyle/>
                    <a:p>
                      <a:pPr algn="l">
                        <a:lnSpc>
                          <a:spcPct val="130000"/>
                        </a:lnSpc>
                        <a:spcAft>
                          <a:spcPts val="0"/>
                        </a:spcAft>
                      </a:pPr>
                      <a:r>
                        <a:rPr lang="en-GB" sz="1000" b="1">
                          <a:solidFill>
                            <a:srgbClr val="FFFFFF"/>
                          </a:solidFill>
                          <a:effectLst/>
                          <a:latin typeface="Arial" panose="020B0604020202020204" pitchFamily="34" charset="0"/>
                          <a:ea typeface="Times New Roman"/>
                          <a:cs typeface="Arial" panose="020B0604020202020204" pitchFamily="34" charset="0"/>
                        </a:rPr>
                        <a:t>Location</a:t>
                      </a:r>
                      <a:endParaRPr lang="en-GB" sz="1000">
                        <a:effectLst/>
                        <a:latin typeface="Arial" panose="020B0604020202020204" pitchFamily="34" charset="0"/>
                        <a:ea typeface="Times New Roman"/>
                        <a:cs typeface="Arial" panose="020B0604020202020204" pitchFamily="34" charset="0"/>
                      </a:endParaRPr>
                    </a:p>
                  </a:txBody>
                  <a:tcPr marL="52681" marR="526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lumMod val="50000"/>
                        <a:lumOff val="50000"/>
                      </a:schemeClr>
                    </a:solidFill>
                  </a:tcPr>
                </a:tc>
                <a:tc>
                  <a:txBody>
                    <a:bodyPr/>
                    <a:lstStyle/>
                    <a:p>
                      <a:pPr algn="l">
                        <a:lnSpc>
                          <a:spcPct val="130000"/>
                        </a:lnSpc>
                        <a:spcAft>
                          <a:spcPts val="0"/>
                        </a:spcAft>
                      </a:pPr>
                      <a:r>
                        <a:rPr lang="en-GB" sz="1000" b="1" kern="1200">
                          <a:solidFill>
                            <a:srgbClr val="FFFFFF"/>
                          </a:solidFill>
                          <a:effectLst/>
                          <a:latin typeface="Arial" panose="020B0604020202020204" pitchFamily="34" charset="0"/>
                          <a:ea typeface="Times New Roman"/>
                          <a:cs typeface="Arial" panose="020B0604020202020204" pitchFamily="34" charset="0"/>
                        </a:rPr>
                        <a:t>Asset class</a:t>
                      </a:r>
                    </a:p>
                  </a:txBody>
                  <a:tcPr marL="52681" marR="526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lumMod val="50000"/>
                        <a:lumOff val="50000"/>
                      </a:schemeClr>
                    </a:solidFill>
                  </a:tcPr>
                </a:tc>
                <a:tc>
                  <a:txBody>
                    <a:bodyPr/>
                    <a:lstStyle/>
                    <a:p>
                      <a:pPr algn="ctr">
                        <a:lnSpc>
                          <a:spcPct val="130000"/>
                        </a:lnSpc>
                        <a:spcAft>
                          <a:spcPts val="0"/>
                        </a:spcAft>
                      </a:pPr>
                      <a:r>
                        <a:rPr lang="en-GB" sz="1000" b="1">
                          <a:solidFill>
                            <a:srgbClr val="FFFFFF"/>
                          </a:solidFill>
                          <a:effectLst/>
                          <a:latin typeface="Arial" panose="020B0604020202020204" pitchFamily="34" charset="0"/>
                          <a:ea typeface="Times New Roman"/>
                          <a:cs typeface="Arial" panose="020B0604020202020204" pitchFamily="34" charset="0"/>
                        </a:rPr>
                        <a:t>No. of properties</a:t>
                      </a:r>
                      <a:endParaRPr lang="en-GB" sz="1000">
                        <a:effectLst/>
                        <a:latin typeface="Arial" panose="020B0604020202020204" pitchFamily="34" charset="0"/>
                        <a:ea typeface="Times New Roman"/>
                        <a:cs typeface="Arial" panose="020B0604020202020204" pitchFamily="34" charset="0"/>
                      </a:endParaRPr>
                    </a:p>
                  </a:txBody>
                  <a:tcPr marL="52681" marR="526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lumMod val="50000"/>
                        <a:lumOff val="50000"/>
                      </a:schemeClr>
                    </a:solidFill>
                  </a:tcPr>
                </a:tc>
                <a:tc>
                  <a:txBody>
                    <a:bodyPr/>
                    <a:lstStyle/>
                    <a:p>
                      <a:pPr algn="ctr">
                        <a:lnSpc>
                          <a:spcPct val="130000"/>
                        </a:lnSpc>
                        <a:spcAft>
                          <a:spcPts val="0"/>
                        </a:spcAft>
                      </a:pPr>
                      <a:endParaRPr lang="en-GB" sz="1000" b="1">
                        <a:solidFill>
                          <a:srgbClr val="FFFFFF"/>
                        </a:solidFill>
                        <a:effectLst/>
                        <a:latin typeface="Arial" panose="020B0604020202020204" pitchFamily="34" charset="0"/>
                        <a:ea typeface="Times New Roman"/>
                        <a:cs typeface="Arial" panose="020B0604020202020204" pitchFamily="34" charset="0"/>
                      </a:endParaRPr>
                    </a:p>
                    <a:p>
                      <a:pPr algn="ctr">
                        <a:lnSpc>
                          <a:spcPct val="130000"/>
                        </a:lnSpc>
                        <a:spcAft>
                          <a:spcPts val="0"/>
                        </a:spcAft>
                      </a:pPr>
                      <a:r>
                        <a:rPr lang="en-GB" sz="1000" b="1">
                          <a:solidFill>
                            <a:srgbClr val="FFFFFF"/>
                          </a:solidFill>
                          <a:effectLst/>
                          <a:latin typeface="Arial" panose="020B0604020202020204" pitchFamily="34" charset="0"/>
                          <a:ea typeface="Times New Roman"/>
                          <a:cs typeface="Arial" panose="020B0604020202020204" pitchFamily="34" charset="0"/>
                        </a:rPr>
                        <a:t>Book value at </a:t>
                      </a:r>
                    </a:p>
                    <a:p>
                      <a:pPr algn="ctr">
                        <a:lnSpc>
                          <a:spcPct val="130000"/>
                        </a:lnSpc>
                        <a:spcAft>
                          <a:spcPts val="0"/>
                        </a:spcAft>
                      </a:pPr>
                      <a:r>
                        <a:rPr lang="en-GB" sz="1000" b="1">
                          <a:solidFill>
                            <a:srgbClr val="FFFFFF"/>
                          </a:solidFill>
                          <a:effectLst/>
                          <a:latin typeface="Arial" panose="020B0604020202020204" pitchFamily="34" charset="0"/>
                          <a:ea typeface="Times New Roman"/>
                          <a:cs typeface="Arial" panose="020B0604020202020204" pitchFamily="34" charset="0"/>
                        </a:rPr>
                        <a:t>31 March 2025</a:t>
                      </a:r>
                      <a:endParaRPr lang="en-GB" sz="1000">
                        <a:effectLst/>
                        <a:latin typeface="Arial" panose="020B0604020202020204" pitchFamily="34" charset="0"/>
                        <a:ea typeface="Times New Roman"/>
                        <a:cs typeface="Arial" panose="020B0604020202020204" pitchFamily="34" charset="0"/>
                      </a:endParaRPr>
                    </a:p>
                    <a:p>
                      <a:pPr algn="ctr">
                        <a:lnSpc>
                          <a:spcPct val="130000"/>
                        </a:lnSpc>
                        <a:spcAft>
                          <a:spcPts val="0"/>
                        </a:spcAft>
                      </a:pPr>
                      <a:r>
                        <a:rPr lang="en-GB" sz="1000" b="1">
                          <a:solidFill>
                            <a:srgbClr val="FFFFFF"/>
                          </a:solidFill>
                          <a:effectLst/>
                          <a:latin typeface="Arial" panose="020B0604020202020204" pitchFamily="34" charset="0"/>
                          <a:ea typeface="Times New Roman"/>
                          <a:cs typeface="Arial" panose="020B0604020202020204" pitchFamily="34" charset="0"/>
                        </a:rPr>
                        <a:t> </a:t>
                      </a:r>
                      <a:endParaRPr lang="en-GB" sz="1000">
                        <a:effectLst/>
                        <a:latin typeface="Arial" panose="020B0604020202020204" pitchFamily="34" charset="0"/>
                        <a:ea typeface="Times New Roman"/>
                        <a:cs typeface="Arial" panose="020B0604020202020204" pitchFamily="34" charset="0"/>
                      </a:endParaRPr>
                    </a:p>
                  </a:txBody>
                  <a:tcPr marL="35327" marR="70034" marT="70034" marB="70034"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lumMod val="50000"/>
                        <a:lumOff val="50000"/>
                      </a:schemeClr>
                    </a:solidFill>
                  </a:tcPr>
                </a:tc>
                <a:tc>
                  <a:txBody>
                    <a:bodyPr/>
                    <a:lstStyle/>
                    <a:p>
                      <a:pPr marL="0" algn="ctr" defTabSz="457200" rtl="0" eaLnBrk="1" latinLnBrk="0" hangingPunct="1">
                        <a:lnSpc>
                          <a:spcPct val="130000"/>
                        </a:lnSpc>
                        <a:spcAft>
                          <a:spcPts val="0"/>
                        </a:spcAft>
                      </a:pPr>
                      <a:r>
                        <a:rPr lang="en-GB" sz="1000" b="1" kern="1200">
                          <a:solidFill>
                            <a:srgbClr val="FFFFFF"/>
                          </a:solidFill>
                          <a:effectLst/>
                          <a:latin typeface="Arial" panose="020B0604020202020204" pitchFamily="34" charset="0"/>
                          <a:ea typeface="Times New Roman"/>
                          <a:cs typeface="Arial" panose="020B0604020202020204" pitchFamily="34" charset="0"/>
                        </a:rPr>
                        <a:t>Market value at </a:t>
                      </a:r>
                    </a:p>
                    <a:p>
                      <a:pPr algn="ctr">
                        <a:lnSpc>
                          <a:spcPct val="130000"/>
                        </a:lnSpc>
                        <a:spcAft>
                          <a:spcPts val="0"/>
                        </a:spcAft>
                      </a:pPr>
                      <a:r>
                        <a:rPr lang="en-GB" sz="1000" b="1">
                          <a:solidFill>
                            <a:srgbClr val="FFFFFF"/>
                          </a:solidFill>
                          <a:effectLst/>
                          <a:latin typeface="Arial" panose="020B0604020202020204" pitchFamily="34" charset="0"/>
                          <a:ea typeface="Times New Roman"/>
                          <a:cs typeface="Arial" panose="020B0604020202020204" pitchFamily="34" charset="0"/>
                        </a:rPr>
                        <a:t>31 March 2025</a:t>
                      </a:r>
                      <a:endParaRPr lang="en-GB" sz="1000">
                        <a:effectLst/>
                        <a:latin typeface="Arial" panose="020B0604020202020204" pitchFamily="34" charset="0"/>
                        <a:ea typeface="Times New Roman"/>
                        <a:cs typeface="Arial" panose="020B0604020202020204" pitchFamily="34" charset="0"/>
                      </a:endParaRPr>
                    </a:p>
                  </a:txBody>
                  <a:tcPr marL="35327" marR="70034" marT="70034" marB="70034"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lumMod val="50000"/>
                        <a:lumOff val="50000"/>
                      </a:schemeClr>
                    </a:solidFill>
                  </a:tcPr>
                </a:tc>
                <a:tc>
                  <a:txBody>
                    <a:bodyPr/>
                    <a:lstStyle/>
                    <a:p>
                      <a:pPr algn="ctr">
                        <a:lnSpc>
                          <a:spcPct val="130000"/>
                        </a:lnSpc>
                        <a:spcAft>
                          <a:spcPts val="0"/>
                        </a:spcAft>
                      </a:pPr>
                      <a:r>
                        <a:rPr lang="en-GB" sz="1000" b="1">
                          <a:solidFill>
                            <a:srgbClr val="F79646"/>
                          </a:solidFill>
                          <a:effectLst/>
                          <a:latin typeface="Arial" panose="020B0604020202020204" pitchFamily="34" charset="0"/>
                          <a:ea typeface="Times New Roman"/>
                          <a:cs typeface="Arial" panose="020B0604020202020204" pitchFamily="34" charset="0"/>
                        </a:rPr>
                        <a:t>*Contribution to Group PBT 31 March 2024</a:t>
                      </a:r>
                    </a:p>
                  </a:txBody>
                  <a:tcPr marL="52681" marR="526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10000"/>
                  </a:ext>
                </a:extLst>
              </a:tr>
              <a:tr h="305861">
                <a:tc>
                  <a:txBody>
                    <a:bodyPr/>
                    <a:lstStyle/>
                    <a:p>
                      <a:pPr marL="0" algn="l" defTabSz="457200" rtl="0" eaLnBrk="1" latinLnBrk="0" hangingPunct="1">
                        <a:lnSpc>
                          <a:spcPct val="130000"/>
                        </a:lnSpc>
                        <a:spcAft>
                          <a:spcPts val="0"/>
                        </a:spcAft>
                      </a:pPr>
                      <a:r>
                        <a:rPr lang="en-GB" sz="1000" kern="1200">
                          <a:solidFill>
                            <a:srgbClr val="595959"/>
                          </a:solidFill>
                          <a:effectLst/>
                          <a:latin typeface="Arial" panose="020B0604020202020204" pitchFamily="34" charset="0"/>
                          <a:ea typeface="Times New Roman"/>
                          <a:cs typeface="Arial" panose="020B0604020202020204" pitchFamily="34" charset="0"/>
                        </a:rPr>
                        <a:t>Poland, Gdynia</a:t>
                      </a:r>
                    </a:p>
                  </a:txBody>
                  <a:tcPr marL="52681" marR="526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l" defTabSz="457200" rtl="0" eaLnBrk="1" latinLnBrk="0" hangingPunct="1">
                        <a:lnSpc>
                          <a:spcPct val="130000"/>
                        </a:lnSpc>
                        <a:spcAft>
                          <a:spcPts val="0"/>
                        </a:spcAft>
                      </a:pPr>
                      <a:r>
                        <a:rPr lang="en-GB" sz="1000" kern="1200">
                          <a:solidFill>
                            <a:srgbClr val="595959"/>
                          </a:solidFill>
                          <a:effectLst/>
                          <a:latin typeface="Arial" panose="020B0604020202020204" pitchFamily="34" charset="0"/>
                          <a:ea typeface="Times New Roman"/>
                          <a:cs typeface="Arial" panose="020B0604020202020204" pitchFamily="34" charset="0"/>
                        </a:rPr>
                        <a:t>Offices</a:t>
                      </a:r>
                    </a:p>
                  </a:txBody>
                  <a:tcPr marL="52681" marR="526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1</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£10.04m</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£10.04m</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£0.97m</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10001"/>
                  </a:ext>
                </a:extLst>
              </a:tr>
              <a:tr h="300842">
                <a:tc>
                  <a:txBody>
                    <a:bodyPr/>
                    <a:lstStyle/>
                    <a:p>
                      <a:pPr marL="0" algn="l" defTabSz="457200" rtl="0" eaLnBrk="1" latinLnBrk="0" hangingPunct="1">
                        <a:lnSpc>
                          <a:spcPct val="130000"/>
                        </a:lnSpc>
                        <a:spcAft>
                          <a:spcPts val="0"/>
                        </a:spcAft>
                      </a:pPr>
                      <a:r>
                        <a:rPr lang="en-GB" sz="1000" kern="1200">
                          <a:solidFill>
                            <a:srgbClr val="595959"/>
                          </a:solidFill>
                          <a:effectLst/>
                          <a:latin typeface="Arial" panose="020B0604020202020204" pitchFamily="34" charset="0"/>
                          <a:ea typeface="Times New Roman"/>
                          <a:cs typeface="Arial" panose="020B0604020202020204" pitchFamily="34" charset="0"/>
                        </a:rPr>
                        <a:t>Poland, Warsaw</a:t>
                      </a:r>
                    </a:p>
                  </a:txBody>
                  <a:tcPr marL="52681" marR="526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l" defTabSz="457200" rtl="0" eaLnBrk="1" latinLnBrk="0" hangingPunct="1">
                        <a:lnSpc>
                          <a:spcPct val="130000"/>
                        </a:lnSpc>
                        <a:spcAft>
                          <a:spcPts val="0"/>
                        </a:spcAft>
                      </a:pPr>
                      <a:r>
                        <a:rPr lang="en-GB" sz="1000" kern="1200">
                          <a:solidFill>
                            <a:srgbClr val="595959"/>
                          </a:solidFill>
                          <a:effectLst/>
                          <a:latin typeface="Arial" panose="020B0604020202020204" pitchFamily="34" charset="0"/>
                          <a:ea typeface="Times New Roman"/>
                          <a:cs typeface="Arial" panose="020B0604020202020204" pitchFamily="34" charset="0"/>
                        </a:rPr>
                        <a:t>Offices</a:t>
                      </a:r>
                    </a:p>
                  </a:txBody>
                  <a:tcPr marL="52681" marR="526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1</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£24.34m</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£30.46m</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(£0.21m)</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3324636742"/>
                  </a:ext>
                </a:extLst>
              </a:tr>
              <a:tr h="300842">
                <a:tc>
                  <a:txBody>
                    <a:bodyPr/>
                    <a:lstStyle/>
                    <a:p>
                      <a:pPr marL="0" algn="l" defTabSz="457200" rtl="0" eaLnBrk="1" latinLnBrk="0" hangingPunct="1">
                        <a:lnSpc>
                          <a:spcPct val="130000"/>
                        </a:lnSpc>
                        <a:spcAft>
                          <a:spcPts val="0"/>
                        </a:spcAft>
                      </a:pPr>
                      <a:r>
                        <a:rPr lang="en-GB" sz="1000" kern="1200">
                          <a:solidFill>
                            <a:srgbClr val="595959"/>
                          </a:solidFill>
                          <a:effectLst/>
                          <a:latin typeface="Arial" panose="020B0604020202020204" pitchFamily="34" charset="0"/>
                          <a:ea typeface="Times New Roman"/>
                          <a:cs typeface="Arial" panose="020B0604020202020204" pitchFamily="34" charset="0"/>
                        </a:rPr>
                        <a:t>Poland</a:t>
                      </a:r>
                    </a:p>
                  </a:txBody>
                  <a:tcPr marL="52681" marR="526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l" defTabSz="457200" rtl="0" eaLnBrk="1" latinLnBrk="0" hangingPunct="1">
                        <a:lnSpc>
                          <a:spcPct val="130000"/>
                        </a:lnSpc>
                        <a:spcAft>
                          <a:spcPts val="0"/>
                        </a:spcAft>
                      </a:pPr>
                      <a:r>
                        <a:rPr lang="en-GB" sz="1000" kern="1200">
                          <a:solidFill>
                            <a:srgbClr val="595959"/>
                          </a:solidFill>
                          <a:effectLst/>
                          <a:latin typeface="Arial" panose="020B0604020202020204" pitchFamily="34" charset="0"/>
                          <a:ea typeface="Times New Roman"/>
                          <a:cs typeface="Arial" panose="020B0604020202020204" pitchFamily="34" charset="0"/>
                        </a:rPr>
                        <a:t>Supermarkets</a:t>
                      </a:r>
                    </a:p>
                  </a:txBody>
                  <a:tcPr marL="52681" marR="526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1</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£2.06m</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£3.14m</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£0.08m</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10002"/>
                  </a:ext>
                </a:extLst>
              </a:tr>
              <a:tr h="352484">
                <a:tc>
                  <a:txBody>
                    <a:bodyPr/>
                    <a:lstStyle/>
                    <a:p>
                      <a:pPr algn="l">
                        <a:lnSpc>
                          <a:spcPct val="130000"/>
                        </a:lnSpc>
                        <a:spcAft>
                          <a:spcPts val="0"/>
                        </a:spcAft>
                      </a:pPr>
                      <a:r>
                        <a:rPr lang="en-GB" sz="1000" kern="1200">
                          <a:solidFill>
                            <a:srgbClr val="595959"/>
                          </a:solidFill>
                          <a:effectLst/>
                          <a:latin typeface="Arial" panose="020B0604020202020204" pitchFamily="34" charset="0"/>
                          <a:ea typeface="Times New Roman"/>
                          <a:cs typeface="Arial" panose="020B0604020202020204" pitchFamily="34" charset="0"/>
                        </a:rPr>
                        <a:t>Romania</a:t>
                      </a:r>
                    </a:p>
                  </a:txBody>
                  <a:tcPr marL="52681" marR="526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l">
                        <a:lnSpc>
                          <a:spcPct val="130000"/>
                        </a:lnSpc>
                        <a:spcAft>
                          <a:spcPts val="0"/>
                        </a:spcAft>
                      </a:pPr>
                      <a:r>
                        <a:rPr lang="en-GB" sz="1000" kern="1200">
                          <a:solidFill>
                            <a:srgbClr val="595959"/>
                          </a:solidFill>
                          <a:effectLst/>
                          <a:latin typeface="Arial" panose="020B0604020202020204" pitchFamily="34" charset="0"/>
                          <a:ea typeface="Times New Roman"/>
                          <a:cs typeface="Arial" panose="020B0604020202020204" pitchFamily="34" charset="0"/>
                        </a:rPr>
                        <a:t>Offices</a:t>
                      </a:r>
                    </a:p>
                  </a:txBody>
                  <a:tcPr marL="52681" marR="526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1</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£2.20m</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£3.43m</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£0.27m</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10003"/>
                  </a:ext>
                </a:extLst>
              </a:tr>
              <a:tr h="352484">
                <a:tc>
                  <a:txBody>
                    <a:bodyPr/>
                    <a:lstStyle/>
                    <a:p>
                      <a:pPr algn="l">
                        <a:lnSpc>
                          <a:spcPct val="130000"/>
                        </a:lnSpc>
                        <a:spcAft>
                          <a:spcPts val="0"/>
                        </a:spcAft>
                      </a:pPr>
                      <a:r>
                        <a:rPr lang="en-GB" sz="1000" kern="1200">
                          <a:solidFill>
                            <a:srgbClr val="595959"/>
                          </a:solidFill>
                          <a:effectLst/>
                          <a:latin typeface="Arial" panose="020B0604020202020204" pitchFamily="34" charset="0"/>
                          <a:ea typeface="Times New Roman"/>
                          <a:cs typeface="Arial" panose="020B0604020202020204" pitchFamily="34" charset="0"/>
                        </a:rPr>
                        <a:t>Poland </a:t>
                      </a:r>
                    </a:p>
                  </a:txBody>
                  <a:tcPr marL="52681" marR="526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l">
                        <a:lnSpc>
                          <a:spcPct val="130000"/>
                        </a:lnSpc>
                        <a:spcAft>
                          <a:spcPts val="0"/>
                        </a:spcAft>
                      </a:pPr>
                      <a:r>
                        <a:rPr lang="en-GB" sz="1000" kern="1200">
                          <a:solidFill>
                            <a:srgbClr val="595959"/>
                          </a:solidFill>
                          <a:effectLst/>
                          <a:latin typeface="Arial" panose="020B0604020202020204" pitchFamily="34" charset="0"/>
                          <a:ea typeface="Times New Roman"/>
                          <a:cs typeface="Arial" panose="020B0604020202020204" pitchFamily="34" charset="0"/>
                        </a:rPr>
                        <a:t>Multi use</a:t>
                      </a:r>
                    </a:p>
                  </a:txBody>
                  <a:tcPr marL="52681" marR="526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3</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£8.12m</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£8.97m</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£0.42m</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622381682"/>
                  </a:ext>
                </a:extLst>
              </a:tr>
              <a:tr h="352484">
                <a:tc>
                  <a:txBody>
                    <a:bodyPr/>
                    <a:lstStyle/>
                    <a:p>
                      <a:pPr algn="l">
                        <a:lnSpc>
                          <a:spcPct val="130000"/>
                        </a:lnSpc>
                        <a:spcAft>
                          <a:spcPts val="0"/>
                        </a:spcAft>
                      </a:pPr>
                      <a:r>
                        <a:rPr lang="en-GB" sz="1000" b="1" kern="1200">
                          <a:solidFill>
                            <a:srgbClr val="595959"/>
                          </a:solidFill>
                          <a:effectLst/>
                          <a:latin typeface="Arial" panose="020B0604020202020204" pitchFamily="34" charset="0"/>
                          <a:ea typeface="Times New Roman"/>
                          <a:cs typeface="Arial" panose="020B0604020202020204" pitchFamily="34" charset="0"/>
                        </a:rPr>
                        <a:t>Total*</a:t>
                      </a:r>
                    </a:p>
                  </a:txBody>
                  <a:tcPr marL="52681" marR="526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l">
                        <a:lnSpc>
                          <a:spcPct val="130000"/>
                        </a:lnSpc>
                        <a:spcAft>
                          <a:spcPts val="0"/>
                        </a:spcAft>
                      </a:pPr>
                      <a:endParaRPr lang="en-GB" sz="1000" b="1" kern="1200">
                        <a:solidFill>
                          <a:srgbClr val="595959"/>
                        </a:solidFill>
                        <a:effectLst/>
                        <a:latin typeface="Arial" panose="020B0604020202020204" pitchFamily="34" charset="0"/>
                        <a:ea typeface="Times New Roman"/>
                        <a:cs typeface="Arial" panose="020B0604020202020204" pitchFamily="34" charset="0"/>
                      </a:endParaRPr>
                    </a:p>
                  </a:txBody>
                  <a:tcPr marL="52681" marR="526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endParaRPr lang="en-GB" sz="1000" b="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endParaRPr lang="en-GB" sz="1000" b="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endParaRPr lang="en-GB" sz="1000" b="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r>
                        <a:rPr lang="en-GB" sz="1000" b="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£1.53m</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880673091"/>
                  </a:ext>
                </a:extLst>
              </a:tr>
              <a:tr h="269142">
                <a:tc>
                  <a:txBody>
                    <a:bodyPr/>
                    <a:lstStyle/>
                    <a:p>
                      <a:pPr marL="0" algn="l" defTabSz="457200" rtl="0" eaLnBrk="1" latinLnBrk="0" hangingPunct="1">
                        <a:lnSpc>
                          <a:spcPct val="130000"/>
                        </a:lnSpc>
                        <a:spcAft>
                          <a:spcPts val="0"/>
                        </a:spcAft>
                      </a:pPr>
                      <a:r>
                        <a:rPr lang="en-GB" sz="1000" kern="1200">
                          <a:solidFill>
                            <a:srgbClr val="595959"/>
                          </a:solidFill>
                          <a:effectLst/>
                          <a:latin typeface="Arial" panose="020B0604020202020204" pitchFamily="34" charset="0"/>
                          <a:ea typeface="Times New Roman"/>
                          <a:cs typeface="Arial" panose="020B0604020202020204" pitchFamily="34" charset="0"/>
                        </a:rPr>
                        <a:t>Property Impairment</a:t>
                      </a:r>
                    </a:p>
                  </a:txBody>
                  <a:tcPr marL="52681" marR="526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l">
                        <a:lnSpc>
                          <a:spcPct val="130000"/>
                        </a:lnSpc>
                        <a:spcAft>
                          <a:spcPts val="0"/>
                        </a:spcAft>
                      </a:pPr>
                      <a:r>
                        <a:rPr lang="en-GB" sz="1000" kern="1200">
                          <a:solidFill>
                            <a:srgbClr val="595959"/>
                          </a:solidFill>
                          <a:effectLst/>
                          <a:latin typeface="Arial" panose="020B0604020202020204" pitchFamily="34" charset="0"/>
                          <a:ea typeface="Times New Roman"/>
                          <a:cs typeface="Arial" panose="020B0604020202020204" pitchFamily="34" charset="0"/>
                        </a:rPr>
                        <a:t>-</a:t>
                      </a:r>
                    </a:p>
                  </a:txBody>
                  <a:tcPr marL="52681" marR="526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algn="ctr" defTabSz="457200" rtl="0" eaLnBrk="1" latinLnBrk="0" hangingPunct="1">
                        <a:lnSpc>
                          <a:spcPct val="130000"/>
                        </a:lnSpc>
                        <a:spcAft>
                          <a:spcPts val="0"/>
                        </a:spcAft>
                      </a:pPr>
                      <a:r>
                        <a:rPr lang="en-GB" sz="1000" kern="1200">
                          <a:solidFill>
                            <a:srgbClr val="595959"/>
                          </a:solidFill>
                          <a:effectLst/>
                          <a:latin typeface="Arial" panose="020B0604020202020204" pitchFamily="34" charset="0"/>
                          <a:ea typeface="Times New Roman" panose="02020603050405020304" pitchFamily="18" charset="0"/>
                          <a:cs typeface="Arial" panose="020B0604020202020204" pitchFamily="34" charset="0"/>
                        </a:rPr>
                        <a:t>(£0.24m)</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1094176426"/>
                  </a:ext>
                </a:extLst>
              </a:tr>
              <a:tr h="624689">
                <a:tc>
                  <a:txBody>
                    <a:bodyPr/>
                    <a:lstStyle/>
                    <a:p>
                      <a:pPr algn="l">
                        <a:lnSpc>
                          <a:spcPct val="130000"/>
                        </a:lnSpc>
                        <a:spcAft>
                          <a:spcPts val="0"/>
                        </a:spcAft>
                      </a:pPr>
                      <a:r>
                        <a:rPr lang="en-GB" sz="1000" kern="1200">
                          <a:solidFill>
                            <a:srgbClr val="595959"/>
                          </a:solidFill>
                          <a:effectLst/>
                          <a:latin typeface="Arial" panose="020B0604020202020204" pitchFamily="34" charset="0"/>
                          <a:ea typeface="Times New Roman"/>
                          <a:cs typeface="Arial" panose="020B0604020202020204" pitchFamily="34" charset="0"/>
                        </a:rPr>
                        <a:t>Other overhead costs allocated to the direct property division</a:t>
                      </a:r>
                    </a:p>
                  </a:txBody>
                  <a:tcPr marL="52681" marR="526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l">
                        <a:lnSpc>
                          <a:spcPct val="130000"/>
                        </a:lnSpc>
                        <a:spcAft>
                          <a:spcPts val="0"/>
                        </a:spcAft>
                      </a:pPr>
                      <a:r>
                        <a:rPr lang="en-GB" sz="1000" kern="1200">
                          <a:solidFill>
                            <a:srgbClr val="595959"/>
                          </a:solidFill>
                          <a:effectLst/>
                          <a:latin typeface="Arial" panose="020B0604020202020204" pitchFamily="34" charset="0"/>
                          <a:ea typeface="Times New Roman"/>
                          <a:cs typeface="Arial" panose="020B0604020202020204" pitchFamily="34" charset="0"/>
                        </a:rPr>
                        <a:t>-</a:t>
                      </a:r>
                    </a:p>
                  </a:txBody>
                  <a:tcPr marL="52681" marR="526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r>
                        <a:rPr lang="en-GB" sz="100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(£1.34m)</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3080893501"/>
                  </a:ext>
                </a:extLst>
              </a:tr>
              <a:tr h="300842">
                <a:tc>
                  <a:txBody>
                    <a:bodyPr/>
                    <a:lstStyle/>
                    <a:p>
                      <a:pPr algn="l">
                        <a:lnSpc>
                          <a:spcPct val="130000"/>
                        </a:lnSpc>
                        <a:spcAft>
                          <a:spcPts val="0"/>
                        </a:spcAft>
                      </a:pPr>
                      <a:r>
                        <a:rPr lang="en-GB" sz="1000" b="1">
                          <a:solidFill>
                            <a:srgbClr val="FFFFFF"/>
                          </a:solidFill>
                          <a:effectLst/>
                          <a:latin typeface="Arial" panose="020B0604020202020204" pitchFamily="34" charset="0"/>
                          <a:ea typeface="Times New Roman"/>
                          <a:cs typeface="Arial" panose="020B0604020202020204" pitchFamily="34" charset="0"/>
                        </a:rPr>
                        <a:t>Total</a:t>
                      </a:r>
                      <a:endParaRPr lang="en-GB" sz="1000" b="1">
                        <a:effectLst/>
                        <a:latin typeface="Arial" panose="020B0604020202020204" pitchFamily="34" charset="0"/>
                        <a:ea typeface="Times New Roman"/>
                        <a:cs typeface="Arial" panose="020B0604020202020204" pitchFamily="34" charset="0"/>
                      </a:endParaRPr>
                    </a:p>
                  </a:txBody>
                  <a:tcPr marL="52681" marR="526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A44E"/>
                    </a:solidFill>
                  </a:tcPr>
                </a:tc>
                <a:tc>
                  <a:txBody>
                    <a:bodyPr/>
                    <a:lstStyle/>
                    <a:p>
                      <a:pPr algn="l">
                        <a:lnSpc>
                          <a:spcPct val="130000"/>
                        </a:lnSpc>
                        <a:spcAft>
                          <a:spcPts val="0"/>
                        </a:spcAft>
                      </a:pPr>
                      <a:endParaRPr lang="en-GB" sz="1000" b="1">
                        <a:effectLst/>
                        <a:latin typeface="Arial" panose="020B0604020202020204" pitchFamily="34" charset="0"/>
                        <a:ea typeface="Times New Roman"/>
                        <a:cs typeface="Arial" panose="020B0604020202020204" pitchFamily="34" charset="0"/>
                      </a:endParaRPr>
                    </a:p>
                  </a:txBody>
                  <a:tcPr marL="52681" marR="526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A44E"/>
                    </a:solidFill>
                  </a:tcPr>
                </a:tc>
                <a:tc>
                  <a:txBody>
                    <a:bodyPr/>
                    <a:lstStyle/>
                    <a:p>
                      <a:pPr algn="ctr">
                        <a:spcAft>
                          <a:spcPts val="0"/>
                        </a:spcAft>
                      </a:pPr>
                      <a:r>
                        <a:rPr lang="en-GB" sz="1000" b="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7</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A44E"/>
                    </a:solidFill>
                  </a:tcPr>
                </a:tc>
                <a:tc>
                  <a:txBody>
                    <a:bodyPr/>
                    <a:lstStyle/>
                    <a:p>
                      <a:pPr algn="ctr">
                        <a:spcAft>
                          <a:spcPts val="0"/>
                        </a:spcAft>
                      </a:pPr>
                      <a:r>
                        <a:rPr lang="en-GB" sz="1000" b="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£46.76m</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A44E"/>
                    </a:solidFill>
                  </a:tcPr>
                </a:tc>
                <a:tc>
                  <a:txBody>
                    <a:bodyPr/>
                    <a:lstStyle/>
                    <a:p>
                      <a:pPr algn="ctr">
                        <a:spcAft>
                          <a:spcPts val="0"/>
                        </a:spcAft>
                      </a:pPr>
                      <a:r>
                        <a:rPr lang="en-GB" sz="1000" b="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£56.04m</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A44E"/>
                    </a:solidFill>
                  </a:tcPr>
                </a:tc>
                <a:tc>
                  <a:txBody>
                    <a:bodyPr/>
                    <a:lstStyle/>
                    <a:p>
                      <a:pPr algn="ctr">
                        <a:spcAft>
                          <a:spcPts val="0"/>
                        </a:spcAft>
                      </a:pPr>
                      <a:r>
                        <a:rPr lang="en-GB" sz="1000" b="1">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(£0.05m)</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A44E"/>
                    </a:solidFill>
                  </a:tcPr>
                </a:tc>
                <a:extLst>
                  <a:ext uri="{0D108BD9-81ED-4DB2-BD59-A6C34878D82A}">
                    <a16:rowId xmlns:a16="http://schemas.microsoft.com/office/drawing/2014/main" val="10004"/>
                  </a:ext>
                </a:extLst>
              </a:tr>
            </a:tbl>
          </a:graphicData>
        </a:graphic>
      </p:graphicFrame>
      <p:sp>
        <p:nvSpPr>
          <p:cNvPr id="4" name="Rectangle 3"/>
          <p:cNvSpPr/>
          <p:nvPr/>
        </p:nvSpPr>
        <p:spPr>
          <a:xfrm>
            <a:off x="987942" y="6070390"/>
            <a:ext cx="8463876" cy="238014"/>
          </a:xfrm>
          <a:prstGeom prst="rect">
            <a:avLst/>
          </a:prstGeom>
        </p:spPr>
        <p:txBody>
          <a:bodyPr wrap="square" lIns="91440" tIns="45720" rIns="91440" bIns="45720" anchor="t">
            <a:spAutoFit/>
          </a:bodyPr>
          <a:lstStyle/>
          <a:p>
            <a:pPr>
              <a:lnSpc>
                <a:spcPct val="115000"/>
              </a:lnSpc>
            </a:pPr>
            <a:r>
              <a:rPr lang="en-GB" sz="900">
                <a:solidFill>
                  <a:schemeClr val="tx1">
                    <a:lumMod val="65000"/>
                    <a:lumOff val="35000"/>
                  </a:schemeClr>
                </a:solidFill>
                <a:latin typeface="Arial"/>
                <a:cs typeface="Arial"/>
              </a:rPr>
              <a:t>*Prior to the deduction of direct overhead and unallocated central overhead expenses;</a:t>
            </a:r>
            <a:endParaRPr lang="en-GB" sz="1000">
              <a:solidFill>
                <a:schemeClr val="tx1">
                  <a:lumMod val="50000"/>
                  <a:lumOff val="50000"/>
                </a:schemeClr>
              </a:solidFill>
              <a:ea typeface="Times New Roman" panose="02020603050405020304" pitchFamily="18" charset="0"/>
              <a:cs typeface="Arial" panose="020B0604020202020204" pitchFamily="34" charset="0"/>
            </a:endParaRPr>
          </a:p>
        </p:txBody>
      </p:sp>
      <p:sp>
        <p:nvSpPr>
          <p:cNvPr id="9" name="Rectangle 1">
            <a:extLst>
              <a:ext uri="{FF2B5EF4-FFF2-40B4-BE49-F238E27FC236}">
                <a16:creationId xmlns:a16="http://schemas.microsoft.com/office/drawing/2014/main" id="{6864E396-615A-46D7-ABDE-32C2064D7EAA}"/>
              </a:ext>
            </a:extLst>
          </p:cNvPr>
          <p:cNvSpPr>
            <a:spLocks/>
          </p:cNvSpPr>
          <p:nvPr/>
        </p:nvSpPr>
        <p:spPr bwMode="auto">
          <a:xfrm>
            <a:off x="1891554" y="1003205"/>
            <a:ext cx="7391376"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r>
              <a:rPr lang="en-US" sz="1800">
                <a:solidFill>
                  <a:schemeClr val="bg1"/>
                </a:solidFill>
                <a:cs typeface="Arial" pitchFamily="34" charset="0"/>
                <a:sym typeface="Arial" pitchFamily="34" charset="0"/>
              </a:rPr>
              <a:t>Segmental Analysis: Group Properties</a:t>
            </a:r>
            <a:endParaRPr lang="en-US" sz="1800">
              <a:solidFill>
                <a:srgbClr val="FFFFFF"/>
              </a:solidFill>
              <a:cs typeface="Arial" pitchFamily="34" charset="0"/>
              <a:sym typeface="Arial" pitchFamily="34" charset="0"/>
            </a:endParaRPr>
          </a:p>
          <a:p>
            <a:pPr algn="r" defTabSz="673100"/>
            <a:r>
              <a:rPr lang="en-US" sz="1800">
                <a:solidFill>
                  <a:srgbClr val="F58B00"/>
                </a:solidFill>
                <a:cs typeface="Arial" pitchFamily="34" charset="0"/>
                <a:sym typeface="Arial" pitchFamily="34" charset="0"/>
              </a:rPr>
              <a:t>7 directly owned properties</a:t>
            </a:r>
          </a:p>
        </p:txBody>
      </p:sp>
    </p:spTree>
    <p:extLst>
      <p:ext uri="{BB962C8B-B14F-4D97-AF65-F5344CB8AC3E}">
        <p14:creationId xmlns:p14="http://schemas.microsoft.com/office/powerpoint/2010/main" val="16708735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37</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336012362"/>
              </p:ext>
            </p:extLst>
          </p:nvPr>
        </p:nvGraphicFramePr>
        <p:xfrm>
          <a:off x="729465" y="2068377"/>
          <a:ext cx="8744144" cy="2984665"/>
        </p:xfrm>
        <a:graphic>
          <a:graphicData uri="http://schemas.openxmlformats.org/drawingml/2006/table">
            <a:tbl>
              <a:tblPr firstRow="1" firstCol="1" bandRow="1"/>
              <a:tblGrid>
                <a:gridCol w="3819978">
                  <a:extLst>
                    <a:ext uri="{9D8B030D-6E8A-4147-A177-3AD203B41FA5}">
                      <a16:colId xmlns:a16="http://schemas.microsoft.com/office/drawing/2014/main" val="20000"/>
                    </a:ext>
                  </a:extLst>
                </a:gridCol>
                <a:gridCol w="2689950">
                  <a:extLst>
                    <a:ext uri="{9D8B030D-6E8A-4147-A177-3AD203B41FA5}">
                      <a16:colId xmlns:a16="http://schemas.microsoft.com/office/drawing/2014/main" val="20003"/>
                    </a:ext>
                  </a:extLst>
                </a:gridCol>
                <a:gridCol w="2234216">
                  <a:extLst>
                    <a:ext uri="{9D8B030D-6E8A-4147-A177-3AD203B41FA5}">
                      <a16:colId xmlns:a16="http://schemas.microsoft.com/office/drawing/2014/main" val="20004"/>
                    </a:ext>
                  </a:extLst>
                </a:gridCol>
              </a:tblGrid>
              <a:tr h="558789">
                <a:tc>
                  <a:txBody>
                    <a:bodyPr/>
                    <a:lstStyle/>
                    <a:p>
                      <a:pPr algn="r">
                        <a:lnSpc>
                          <a:spcPct val="130000"/>
                        </a:lnSpc>
                        <a:spcAft>
                          <a:spcPts val="0"/>
                        </a:spcAft>
                      </a:pPr>
                      <a:endParaRPr lang="en-GB" sz="2400" dirty="0">
                        <a:effectLst/>
                        <a:latin typeface="Arial" panose="020B0604020202020204" pitchFamily="34" charset="0"/>
                        <a:ea typeface="Times New Roman"/>
                        <a:cs typeface="Arial" panose="020B0604020202020204" pitchFamily="34" charset="0"/>
                      </a:endParaRPr>
                    </a:p>
                  </a:txBody>
                  <a:tcPr marL="52681" marR="526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lumMod val="50000"/>
                        <a:lumOff val="50000"/>
                      </a:schemeClr>
                    </a:solidFill>
                  </a:tcPr>
                </a:tc>
                <a:tc>
                  <a:txBody>
                    <a:bodyPr/>
                    <a:lstStyle/>
                    <a:p>
                      <a:pPr algn="ctr">
                        <a:lnSpc>
                          <a:spcPct val="130000"/>
                        </a:lnSpc>
                        <a:spcAft>
                          <a:spcPts val="0"/>
                        </a:spcAft>
                      </a:pPr>
                      <a:r>
                        <a:rPr lang="en-GB" sz="1800" b="1">
                          <a:solidFill>
                            <a:srgbClr val="F7A54E"/>
                          </a:solidFill>
                          <a:effectLst/>
                          <a:latin typeface="Arial" panose="020B0604020202020204" pitchFamily="34" charset="0"/>
                          <a:ea typeface="Times New Roman"/>
                          <a:cs typeface="Arial" panose="020B0604020202020204" pitchFamily="34" charset="0"/>
                        </a:rPr>
                        <a:t>31 March 2025</a:t>
                      </a:r>
                      <a:endParaRPr lang="en-GB" sz="2400">
                        <a:solidFill>
                          <a:srgbClr val="F7A54E"/>
                        </a:solidFill>
                        <a:effectLst/>
                        <a:latin typeface="Arial" panose="020B0604020202020204" pitchFamily="34" charset="0"/>
                        <a:ea typeface="Times New Roman"/>
                        <a:cs typeface="Arial" panose="020B0604020202020204" pitchFamily="34" charset="0"/>
                      </a:endParaRPr>
                    </a:p>
                  </a:txBody>
                  <a:tcPr marL="35327" marR="70034" marT="70034" marB="70034"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lumMod val="50000"/>
                        <a:lumOff val="50000"/>
                      </a:schemeClr>
                    </a:solidFill>
                  </a:tcPr>
                </a:tc>
                <a:tc>
                  <a:txBody>
                    <a:bodyPr/>
                    <a:lstStyle/>
                    <a:p>
                      <a:pPr algn="ctr">
                        <a:lnSpc>
                          <a:spcPct val="130000"/>
                        </a:lnSpc>
                        <a:spcAft>
                          <a:spcPts val="0"/>
                        </a:spcAft>
                      </a:pPr>
                      <a:r>
                        <a:rPr lang="en-GB" sz="1800" b="1">
                          <a:solidFill>
                            <a:srgbClr val="F7A54E"/>
                          </a:solidFill>
                          <a:effectLst/>
                          <a:latin typeface="Arial" panose="020B0604020202020204" pitchFamily="34" charset="0"/>
                          <a:ea typeface="Times New Roman"/>
                          <a:cs typeface="Arial" panose="020B0604020202020204" pitchFamily="34" charset="0"/>
                        </a:rPr>
                        <a:t>31 March 2024</a:t>
                      </a:r>
                      <a:endParaRPr lang="en-GB" sz="2400">
                        <a:solidFill>
                          <a:srgbClr val="F7A54E"/>
                        </a:solidFill>
                        <a:effectLst/>
                        <a:latin typeface="Arial" panose="020B0604020202020204" pitchFamily="34" charset="0"/>
                        <a:ea typeface="Times New Roman"/>
                        <a:cs typeface="Arial" panose="020B0604020202020204" pitchFamily="34" charset="0"/>
                      </a:endParaRPr>
                    </a:p>
                  </a:txBody>
                  <a:tcPr marL="35327" marR="70034" marT="70034" marB="70034"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10000"/>
                  </a:ext>
                </a:extLst>
              </a:tr>
              <a:tr h="362495">
                <a:tc>
                  <a:txBody>
                    <a:bodyPr/>
                    <a:lstStyle/>
                    <a:p>
                      <a:pPr>
                        <a:spcAft>
                          <a:spcPts val="0"/>
                        </a:spcAft>
                      </a:pPr>
                      <a:r>
                        <a:rPr lang="en-GB" sz="1400"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Book value </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ctr">
                        <a:spcAft>
                          <a:spcPts val="0"/>
                        </a:spcAft>
                      </a:pPr>
                      <a:r>
                        <a:rPr lang="en-GB" sz="140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£46.76m</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r>
                        <a:rPr lang="en-GB" sz="140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£45.76m</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1"/>
                  </a:ext>
                </a:extLst>
              </a:tr>
              <a:tr h="362495">
                <a:tc>
                  <a:txBody>
                    <a:bodyPr/>
                    <a:lstStyle/>
                    <a:p>
                      <a:pPr>
                        <a:spcAft>
                          <a:spcPts val="0"/>
                        </a:spcAft>
                      </a:pPr>
                      <a:r>
                        <a:rPr lang="en-GB" sz="1400"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Market value </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ctr">
                        <a:spcAft>
                          <a:spcPts val="0"/>
                        </a:spcAft>
                      </a:pPr>
                      <a:r>
                        <a:rPr lang="en-GB" sz="140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£56.04m</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r>
                        <a:rPr lang="en-GB" sz="140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£51.90m</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2"/>
                  </a:ext>
                </a:extLst>
              </a:tr>
              <a:tr h="424722">
                <a:tc>
                  <a:txBody>
                    <a:bodyPr/>
                    <a:lstStyle/>
                    <a:p>
                      <a:pPr>
                        <a:spcAft>
                          <a:spcPts val="0"/>
                        </a:spcAft>
                      </a:pPr>
                      <a:r>
                        <a:rPr lang="en-GB" sz="1400"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Gross debt (including £17.10m of non-interest bearing deferred consideration) </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ctr">
                        <a:spcAft>
                          <a:spcPts val="0"/>
                        </a:spcAft>
                      </a:pPr>
                      <a:r>
                        <a:rPr lang="en-GB" sz="140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£24.37m</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r>
                        <a:rPr lang="en-GB" sz="140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£27.62m</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3"/>
                  </a:ext>
                </a:extLst>
              </a:tr>
              <a:tr h="424722">
                <a:tc>
                  <a:txBody>
                    <a:bodyPr/>
                    <a:lstStyle/>
                    <a:p>
                      <a:pPr>
                        <a:spcAft>
                          <a:spcPts val="0"/>
                        </a:spcAft>
                      </a:pPr>
                      <a:r>
                        <a:rPr lang="en-GB" sz="1400"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LTV at book value %</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ctr">
                        <a:spcAft>
                          <a:spcPts val="0"/>
                        </a:spcAft>
                      </a:pPr>
                      <a:r>
                        <a:rPr lang="en-GB" sz="140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52.12%</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r>
                        <a:rPr lang="en-GB" sz="140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60.36%</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2186898383"/>
                  </a:ext>
                </a:extLst>
              </a:tr>
              <a:tr h="424722">
                <a:tc>
                  <a:txBody>
                    <a:bodyPr/>
                    <a:lstStyle/>
                    <a:p>
                      <a:pPr>
                        <a:spcAft>
                          <a:spcPts val="0"/>
                        </a:spcAft>
                      </a:pPr>
                      <a:r>
                        <a:rPr lang="en-GB" sz="1400"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LTV at market value %</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ctr">
                        <a:spcAft>
                          <a:spcPts val="0"/>
                        </a:spcAft>
                      </a:pPr>
                      <a:r>
                        <a:rPr lang="en-GB" sz="140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43.49%</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r>
                        <a:rPr lang="en-GB" sz="140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53.22%</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444661530"/>
                  </a:ext>
                </a:extLst>
              </a:tr>
              <a:tr h="424722">
                <a:tc>
                  <a:txBody>
                    <a:bodyPr/>
                    <a:lstStyle/>
                    <a:p>
                      <a:pPr>
                        <a:spcAft>
                          <a:spcPts val="0"/>
                        </a:spcAft>
                      </a:pPr>
                      <a:r>
                        <a:rPr lang="en-GB" sz="140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Weighted average borrowing cost</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ctr">
                        <a:spcAft>
                          <a:spcPts val="0"/>
                        </a:spcAft>
                      </a:pPr>
                      <a:r>
                        <a:rPr lang="en-GB" sz="140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2.8%</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0"/>
                        </a:spcAft>
                      </a:pPr>
                      <a:r>
                        <a:rPr lang="en-GB" sz="1400"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2.8%</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22844394"/>
                  </a:ext>
                </a:extLst>
              </a:tr>
            </a:tbl>
          </a:graphicData>
        </a:graphic>
      </p:graphicFrame>
      <p:sp>
        <p:nvSpPr>
          <p:cNvPr id="10" name="Rectangle 1">
            <a:extLst>
              <a:ext uri="{FF2B5EF4-FFF2-40B4-BE49-F238E27FC236}">
                <a16:creationId xmlns:a16="http://schemas.microsoft.com/office/drawing/2014/main" id="{1D7DBB16-84C2-4947-AD86-EDAAD70FDA6E}"/>
              </a:ext>
            </a:extLst>
          </p:cNvPr>
          <p:cNvSpPr>
            <a:spLocks/>
          </p:cNvSpPr>
          <p:nvPr/>
        </p:nvSpPr>
        <p:spPr bwMode="auto">
          <a:xfrm>
            <a:off x="3748904" y="1003205"/>
            <a:ext cx="5534025"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r>
              <a:rPr lang="en-US" sz="1800">
                <a:solidFill>
                  <a:schemeClr val="bg1"/>
                </a:solidFill>
                <a:cs typeface="Arial" pitchFamily="34" charset="0"/>
                <a:sym typeface="Arial" pitchFamily="34" charset="0"/>
              </a:rPr>
              <a:t>Segmental Analysis: Group Properties</a:t>
            </a:r>
            <a:endParaRPr lang="en-US" sz="1800">
              <a:solidFill>
                <a:srgbClr val="FFFFFF"/>
              </a:solidFill>
              <a:cs typeface="Arial" pitchFamily="34" charset="0"/>
              <a:sym typeface="Arial" pitchFamily="34" charset="0"/>
            </a:endParaRPr>
          </a:p>
          <a:p>
            <a:pPr algn="r" defTabSz="673100"/>
            <a:r>
              <a:rPr lang="en-US" sz="1800">
                <a:solidFill>
                  <a:srgbClr val="F58B00"/>
                </a:solidFill>
                <a:cs typeface="Arial" pitchFamily="34" charset="0"/>
                <a:sym typeface="Arial" pitchFamily="34" charset="0"/>
              </a:rPr>
              <a:t>7 directly owned properties</a:t>
            </a:r>
          </a:p>
        </p:txBody>
      </p:sp>
      <p:sp>
        <p:nvSpPr>
          <p:cNvPr id="2" name="TextBox 1">
            <a:extLst>
              <a:ext uri="{FF2B5EF4-FFF2-40B4-BE49-F238E27FC236}">
                <a16:creationId xmlns:a16="http://schemas.microsoft.com/office/drawing/2014/main" id="{F922D90D-7CAF-391B-808F-F7A3F3A91014}"/>
              </a:ext>
            </a:extLst>
          </p:cNvPr>
          <p:cNvSpPr txBox="1"/>
          <p:nvPr/>
        </p:nvSpPr>
        <p:spPr>
          <a:xfrm>
            <a:off x="718150" y="5388261"/>
            <a:ext cx="8744144" cy="646331"/>
          </a:xfrm>
          <a:prstGeom prst="rect">
            <a:avLst/>
          </a:prstGeom>
          <a:noFill/>
        </p:spPr>
        <p:txBody>
          <a:bodyPr wrap="square" rtlCol="0">
            <a:spAutoFit/>
          </a:bodyPr>
          <a:lstStyle/>
          <a:p>
            <a:pPr marL="171450" indent="-171450" defTabSz="457200">
              <a:spcAft>
                <a:spcPts val="0"/>
              </a:spcAft>
              <a:buFont typeface="Arial" panose="020B0604020202020204" pitchFamily="34" charset="0"/>
              <a:buChar char="•"/>
            </a:pPr>
            <a:r>
              <a:rPr lang="en-GB" sz="1200">
                <a:solidFill>
                  <a:schemeClr val="tx1">
                    <a:lumMod val="50000"/>
                    <a:lumOff val="50000"/>
                  </a:schemeClr>
                </a:solidFill>
                <a:cs typeface="Arial" panose="020B0604020202020204" pitchFamily="34" charset="0"/>
              </a:rPr>
              <a:t>All debt is no recourse to the Group. </a:t>
            </a:r>
          </a:p>
          <a:p>
            <a:pPr marL="171450" indent="-171450" defTabSz="457200">
              <a:spcAft>
                <a:spcPts val="0"/>
              </a:spcAft>
              <a:buFont typeface="Arial" panose="020B0604020202020204" pitchFamily="34" charset="0"/>
              <a:buChar char="•"/>
            </a:pPr>
            <a:r>
              <a:rPr lang="en-GB" sz="1200">
                <a:solidFill>
                  <a:schemeClr val="tx1">
                    <a:lumMod val="50000"/>
                    <a:lumOff val="50000"/>
                  </a:schemeClr>
                </a:solidFill>
                <a:cs typeface="Arial" panose="020B0604020202020204" pitchFamily="34" charset="0"/>
              </a:rPr>
              <a:t>All bank loans are denominated in Euros, and all are used to finance properties valued in Euros.</a:t>
            </a:r>
          </a:p>
          <a:p>
            <a:pPr marL="171450" indent="-171450" defTabSz="457200">
              <a:spcAft>
                <a:spcPts val="0"/>
              </a:spcAft>
              <a:buFont typeface="Arial" panose="020B0604020202020204" pitchFamily="34" charset="0"/>
              <a:buChar char="•"/>
            </a:pPr>
            <a:r>
              <a:rPr lang="en-GB" sz="1200">
                <a:solidFill>
                  <a:schemeClr val="tx1">
                    <a:lumMod val="50000"/>
                    <a:lumOff val="50000"/>
                  </a:schemeClr>
                </a:solidFill>
                <a:cs typeface="Arial" panose="020B0604020202020204" pitchFamily="34" charset="0"/>
              </a:rPr>
              <a:t>The deferred consideration is in respect of Blue Tower (£4.88m) and the property in Gdynia (£10.04m). </a:t>
            </a:r>
          </a:p>
        </p:txBody>
      </p:sp>
    </p:spTree>
    <p:extLst>
      <p:ext uri="{BB962C8B-B14F-4D97-AF65-F5344CB8AC3E}">
        <p14:creationId xmlns:p14="http://schemas.microsoft.com/office/powerpoint/2010/main" val="14932298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p:cNvSpPr>
          <p:nvPr/>
        </p:nvSpPr>
        <p:spPr bwMode="auto">
          <a:xfrm>
            <a:off x="2228851" y="1028372"/>
            <a:ext cx="705408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r>
              <a:rPr lang="en-US" sz="1800">
                <a:solidFill>
                  <a:schemeClr val="bg1"/>
                </a:solidFill>
                <a:cs typeface="Arial" pitchFamily="34" charset="0"/>
                <a:sym typeface="Arial" pitchFamily="34" charset="0"/>
              </a:rPr>
              <a:t>Segmental Analysis: Group Properties</a:t>
            </a:r>
          </a:p>
          <a:p>
            <a:pPr algn="r" defTabSz="673100">
              <a:lnSpc>
                <a:spcPct val="120000"/>
              </a:lnSpc>
            </a:pPr>
            <a:r>
              <a:rPr lang="en-US" sz="1800">
                <a:solidFill>
                  <a:srgbClr val="F58B00"/>
                </a:solidFill>
                <a:cs typeface="Arial" pitchFamily="34" charset="0"/>
                <a:sym typeface="Arial" pitchFamily="34" charset="0"/>
              </a:rPr>
              <a:t>Blue Tower (23,550 m</a:t>
            </a:r>
            <a:r>
              <a:rPr lang="en-US" sz="1800" baseline="30000">
                <a:solidFill>
                  <a:srgbClr val="F58B00"/>
                </a:solidFill>
                <a:cs typeface="Arial" pitchFamily="34" charset="0"/>
                <a:sym typeface="Arial" pitchFamily="34" charset="0"/>
              </a:rPr>
              <a:t>2 </a:t>
            </a:r>
            <a:r>
              <a:rPr lang="en-US" sz="1800">
                <a:solidFill>
                  <a:srgbClr val="F58B00"/>
                </a:solidFill>
                <a:cs typeface="Arial" pitchFamily="34" charset="0"/>
                <a:sym typeface="Arial" pitchFamily="34" charset="0"/>
              </a:rPr>
              <a:t>over 24 floors of offices), Warsaw</a:t>
            </a:r>
          </a:p>
        </p:txBody>
      </p:sp>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38</a:t>
            </a:fld>
            <a:endParaRPr lang="en-US"/>
          </a:p>
        </p:txBody>
      </p:sp>
      <p:sp>
        <p:nvSpPr>
          <p:cNvPr id="8" name="Text Box 125"/>
          <p:cNvSpPr txBox="1">
            <a:spLocks noChangeArrowheads="1"/>
          </p:cNvSpPr>
          <p:nvPr/>
        </p:nvSpPr>
        <p:spPr bwMode="auto">
          <a:xfrm>
            <a:off x="623069" y="1777345"/>
            <a:ext cx="4756325" cy="4377131"/>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342900" indent="-342900">
              <a:lnSpc>
                <a:spcPct val="115000"/>
              </a:lnSpc>
              <a:spcAft>
                <a:spcPts val="0"/>
              </a:spcAft>
              <a:buClr>
                <a:srgbClr val="F68B1F"/>
              </a:buClr>
              <a:buSzPts val="1100"/>
              <a:buFont typeface="Wingdings"/>
              <a:buChar char=""/>
            </a:pPr>
            <a:r>
              <a:rPr lang="en-GB" sz="1200">
                <a:solidFill>
                  <a:schemeClr val="tx1">
                    <a:lumMod val="65000"/>
                    <a:lumOff val="35000"/>
                  </a:schemeClr>
                </a:solidFill>
                <a:latin typeface="Arial"/>
                <a:ea typeface="Times New Roman"/>
                <a:cs typeface="Times New Roman"/>
              </a:rPr>
              <a:t>Prime location in Warsaw’s CBD above a subway station and at the main junction of the city’s bus and tram network.</a:t>
            </a:r>
          </a:p>
          <a:p>
            <a:pPr marL="342900" lvl="0" indent="-342900">
              <a:lnSpc>
                <a:spcPct val="115000"/>
              </a:lnSpc>
              <a:spcAft>
                <a:spcPts val="0"/>
              </a:spcAft>
              <a:buClr>
                <a:srgbClr val="F68B1F"/>
              </a:buClr>
              <a:buSzPts val="1100"/>
              <a:buFont typeface="Wingdings"/>
              <a:buChar char=""/>
            </a:pPr>
            <a:endParaRPr lang="en-GB" sz="1200">
              <a:solidFill>
                <a:schemeClr val="tx1">
                  <a:lumMod val="65000"/>
                  <a:lumOff val="35000"/>
                </a:schemeClr>
              </a:solidFill>
              <a:latin typeface="Arial"/>
              <a:ea typeface="Times New Roman"/>
              <a:cs typeface="Times New Roman"/>
            </a:endParaRPr>
          </a:p>
          <a:p>
            <a:pPr marL="342900" lvl="0" indent="-342900">
              <a:lnSpc>
                <a:spcPct val="115000"/>
              </a:lnSpc>
              <a:spcAft>
                <a:spcPts val="0"/>
              </a:spcAft>
              <a:buClr>
                <a:srgbClr val="F68B1F"/>
              </a:buClr>
              <a:buSzPts val="1100"/>
              <a:buFont typeface="Wingdings"/>
              <a:buChar char=""/>
            </a:pPr>
            <a:r>
              <a:rPr lang="en-GB" sz="1200">
                <a:solidFill>
                  <a:schemeClr val="tx1">
                    <a:lumMod val="65000"/>
                    <a:lumOff val="35000"/>
                  </a:schemeClr>
                </a:solidFill>
                <a:latin typeface="Arial"/>
                <a:ea typeface="Times New Roman"/>
                <a:cs typeface="Times New Roman"/>
              </a:rPr>
              <a:t>The Group owns:</a:t>
            </a:r>
          </a:p>
          <a:p>
            <a:pPr marL="800100" lvl="1" indent="-342900">
              <a:lnSpc>
                <a:spcPct val="115000"/>
              </a:lnSpc>
              <a:spcAft>
                <a:spcPts val="0"/>
              </a:spcAft>
              <a:buClr>
                <a:srgbClr val="F68B1F"/>
              </a:buClr>
              <a:buSzPts val="1100"/>
              <a:buFont typeface="Wingdings" panose="05000000000000000000" pitchFamily="2" charset="2"/>
              <a:buChar char="§"/>
            </a:pPr>
            <a:r>
              <a:rPr lang="en-GB" sz="1200">
                <a:solidFill>
                  <a:schemeClr val="tx1">
                    <a:lumMod val="65000"/>
                    <a:lumOff val="35000"/>
                  </a:schemeClr>
                </a:solidFill>
                <a:latin typeface="Arial"/>
                <a:ea typeface="Times New Roman"/>
                <a:cs typeface="Times New Roman"/>
              </a:rPr>
              <a:t>80.3% of the tower (c19,000 m</a:t>
            </a:r>
            <a:r>
              <a:rPr lang="en-GB" sz="1200" baseline="30000">
                <a:solidFill>
                  <a:schemeClr val="tx1">
                    <a:lumMod val="65000"/>
                    <a:lumOff val="35000"/>
                  </a:schemeClr>
                </a:solidFill>
                <a:latin typeface="Arial"/>
                <a:ea typeface="Times New Roman"/>
                <a:cs typeface="Times New Roman"/>
              </a:rPr>
              <a:t>2</a:t>
            </a:r>
            <a:r>
              <a:rPr lang="en-GB" sz="1200">
                <a:solidFill>
                  <a:schemeClr val="tx1">
                    <a:lumMod val="65000"/>
                    <a:lumOff val="35000"/>
                  </a:schemeClr>
                </a:solidFill>
                <a:latin typeface="Arial"/>
                <a:ea typeface="Times New Roman"/>
                <a:cs typeface="Times New Roman"/>
              </a:rPr>
              <a:t> over 18 office floors):</a:t>
            </a:r>
          </a:p>
          <a:p>
            <a:pPr marL="800100" lvl="1" indent="-342900">
              <a:lnSpc>
                <a:spcPct val="115000"/>
              </a:lnSpc>
              <a:spcAft>
                <a:spcPts val="600"/>
              </a:spcAft>
              <a:buClr>
                <a:srgbClr val="F68B1F"/>
              </a:buClr>
              <a:buSzPts val="1100"/>
              <a:buFont typeface="Wingdings" panose="05000000000000000000" pitchFamily="2" charset="2"/>
              <a:buChar char="§"/>
            </a:pPr>
            <a:r>
              <a:rPr lang="en-GB" sz="1200">
                <a:solidFill>
                  <a:schemeClr val="tx1">
                    <a:lumMod val="65000"/>
                    <a:lumOff val="35000"/>
                  </a:schemeClr>
                </a:solidFill>
                <a:latin typeface="Arial"/>
                <a:ea typeface="Times New Roman"/>
                <a:cs typeface="Times New Roman"/>
              </a:rPr>
              <a:t>90% of Corp Sp. z </a:t>
            </a:r>
            <a:r>
              <a:rPr lang="en-GB" sz="1200" err="1">
                <a:solidFill>
                  <a:schemeClr val="tx1">
                    <a:lumMod val="65000"/>
                    <a:lumOff val="35000"/>
                  </a:schemeClr>
                </a:solidFill>
                <a:latin typeface="Arial"/>
                <a:ea typeface="Times New Roman"/>
                <a:cs typeface="Times New Roman"/>
              </a:rPr>
              <a:t>o.o.</a:t>
            </a:r>
            <a:r>
              <a:rPr lang="en-GB" sz="1200">
                <a:solidFill>
                  <a:schemeClr val="tx1">
                    <a:lumMod val="65000"/>
                    <a:lumOff val="35000"/>
                  </a:schemeClr>
                </a:solidFill>
                <a:latin typeface="Arial"/>
                <a:ea typeface="Times New Roman"/>
                <a:cs typeface="Times New Roman"/>
              </a:rPr>
              <a:t>, the company which is constitutionally tied to manage the building. </a:t>
            </a:r>
          </a:p>
          <a:p>
            <a:pPr marL="342900" lvl="0" indent="-342900">
              <a:lnSpc>
                <a:spcPct val="115000"/>
              </a:lnSpc>
              <a:spcAft>
                <a:spcPts val="300"/>
              </a:spcAft>
              <a:buClr>
                <a:srgbClr val="F68B1F"/>
              </a:buClr>
              <a:buSzPts val="1100"/>
              <a:buFont typeface="Wingdings"/>
              <a:buChar char=""/>
            </a:pPr>
            <a:r>
              <a:rPr lang="en-GB" sz="1200">
                <a:solidFill>
                  <a:schemeClr val="tx1">
                    <a:lumMod val="65000"/>
                    <a:lumOff val="35000"/>
                  </a:schemeClr>
                </a:solidFill>
                <a:latin typeface="Arial"/>
                <a:ea typeface="Times New Roman"/>
                <a:cs typeface="Times New Roman"/>
              </a:rPr>
              <a:t>Leasing:</a:t>
            </a:r>
          </a:p>
          <a:p>
            <a:pPr marL="800100" lvl="1" indent="-342900">
              <a:lnSpc>
                <a:spcPct val="115000"/>
              </a:lnSpc>
              <a:spcAft>
                <a:spcPts val="0"/>
              </a:spcAft>
              <a:buClr>
                <a:srgbClr val="F68B1F"/>
              </a:buClr>
              <a:buSzPts val="1100"/>
              <a:buFont typeface="Wingdings" panose="05000000000000000000" pitchFamily="2" charset="2"/>
              <a:buChar char="§"/>
            </a:pPr>
            <a:r>
              <a:rPr lang="en-GB" sz="1200">
                <a:solidFill>
                  <a:schemeClr val="tx1">
                    <a:lumMod val="65000"/>
                    <a:lumOff val="35000"/>
                  </a:schemeClr>
                </a:solidFill>
                <a:latin typeface="Arial"/>
                <a:ea typeface="Times New Roman"/>
                <a:cs typeface="Times New Roman"/>
              </a:rPr>
              <a:t>Vacancy Rate: 10%</a:t>
            </a:r>
          </a:p>
          <a:p>
            <a:pPr marL="800100" lvl="1" indent="-342900">
              <a:lnSpc>
                <a:spcPct val="115000"/>
              </a:lnSpc>
              <a:spcAft>
                <a:spcPts val="0"/>
              </a:spcAft>
              <a:buClr>
                <a:srgbClr val="F68B1F"/>
              </a:buClr>
              <a:buSzPts val="1100"/>
              <a:buFont typeface="Wingdings" panose="05000000000000000000" pitchFamily="2" charset="2"/>
              <a:buChar char="§"/>
            </a:pPr>
            <a:r>
              <a:rPr lang="en-GB" sz="1200">
                <a:solidFill>
                  <a:schemeClr val="tx1">
                    <a:lumMod val="65000"/>
                    <a:lumOff val="35000"/>
                  </a:schemeClr>
                </a:solidFill>
                <a:latin typeface="Arial"/>
                <a:ea typeface="Times New Roman"/>
                <a:cs typeface="Times New Roman"/>
              </a:rPr>
              <a:t>NOI: €1.3m p.a. </a:t>
            </a:r>
          </a:p>
          <a:p>
            <a:pPr marL="800100" lvl="1" indent="-342900">
              <a:lnSpc>
                <a:spcPct val="115000"/>
              </a:lnSpc>
              <a:spcAft>
                <a:spcPts val="600"/>
              </a:spcAft>
              <a:buClr>
                <a:srgbClr val="F68B1F"/>
              </a:buClr>
              <a:buSzPts val="1100"/>
              <a:buFont typeface="Wingdings" panose="05000000000000000000" pitchFamily="2" charset="2"/>
              <a:buChar char="§"/>
            </a:pPr>
            <a:r>
              <a:rPr lang="en-GB" sz="1200">
                <a:solidFill>
                  <a:schemeClr val="tx1">
                    <a:lumMod val="65000"/>
                    <a:lumOff val="35000"/>
                  </a:schemeClr>
                </a:solidFill>
                <a:latin typeface="Arial"/>
                <a:ea typeface="Times New Roman"/>
                <a:cs typeface="Times New Roman"/>
              </a:rPr>
              <a:t>WAULT: 4 years, 5 months</a:t>
            </a:r>
          </a:p>
          <a:p>
            <a:pPr marL="342900" indent="-342900">
              <a:lnSpc>
                <a:spcPct val="115000"/>
              </a:lnSpc>
              <a:spcAft>
                <a:spcPts val="600"/>
              </a:spcAft>
              <a:buClr>
                <a:srgbClr val="F68B1F"/>
              </a:buClr>
              <a:buSzPts val="1100"/>
              <a:buFont typeface="Wingdings"/>
              <a:buChar char=""/>
            </a:pPr>
            <a:r>
              <a:rPr lang="en-GB" sz="1200">
                <a:solidFill>
                  <a:schemeClr val="tx1">
                    <a:lumMod val="65000"/>
                    <a:lumOff val="35000"/>
                  </a:schemeClr>
                </a:solidFill>
                <a:latin typeface="Arial"/>
                <a:ea typeface="Times New Roman"/>
                <a:cs typeface="Times New Roman"/>
              </a:rPr>
              <a:t>Book value: </a:t>
            </a:r>
            <a:r>
              <a:rPr lang="it-IT" sz="1200">
                <a:solidFill>
                  <a:schemeClr val="tx1">
                    <a:lumMod val="65000"/>
                    <a:lumOff val="35000"/>
                  </a:schemeClr>
                </a:solidFill>
                <a:latin typeface="Arial"/>
                <a:ea typeface="Times New Roman"/>
                <a:cs typeface="Times New Roman"/>
              </a:rPr>
              <a:t>£24.34m (£1,281 per m</a:t>
            </a:r>
            <a:r>
              <a:rPr lang="it-IT" sz="1200" baseline="30000">
                <a:solidFill>
                  <a:schemeClr val="tx1">
                    <a:lumMod val="65000"/>
                    <a:lumOff val="35000"/>
                  </a:schemeClr>
                </a:solidFill>
                <a:latin typeface="Arial"/>
                <a:ea typeface="Times New Roman"/>
                <a:cs typeface="Times New Roman"/>
              </a:rPr>
              <a:t>2</a:t>
            </a:r>
            <a:r>
              <a:rPr lang="it-IT" sz="1200">
                <a:solidFill>
                  <a:schemeClr val="tx1">
                    <a:lumMod val="65000"/>
                    <a:lumOff val="35000"/>
                  </a:schemeClr>
                </a:solidFill>
                <a:latin typeface="Arial"/>
                <a:ea typeface="Times New Roman"/>
                <a:cs typeface="Times New Roman"/>
              </a:rPr>
              <a:t>)</a:t>
            </a:r>
          </a:p>
          <a:p>
            <a:pPr marL="342900" indent="-342900">
              <a:lnSpc>
                <a:spcPct val="115000"/>
              </a:lnSpc>
              <a:spcAft>
                <a:spcPts val="600"/>
              </a:spcAft>
              <a:buClr>
                <a:srgbClr val="F68B1F"/>
              </a:buClr>
              <a:buSzPts val="1100"/>
              <a:buFont typeface="Wingdings"/>
              <a:buChar char=""/>
            </a:pPr>
            <a:r>
              <a:rPr lang="it-IT" sz="1200">
                <a:solidFill>
                  <a:schemeClr val="tx1">
                    <a:lumMod val="65000"/>
                    <a:lumOff val="35000"/>
                  </a:schemeClr>
                </a:solidFill>
                <a:latin typeface="Arial"/>
                <a:ea typeface="Times New Roman"/>
                <a:cs typeface="Times New Roman"/>
              </a:rPr>
              <a:t>Market value: €36.40m (£30.46m)</a:t>
            </a:r>
          </a:p>
          <a:p>
            <a:pPr marL="342900" lvl="0" indent="-342900">
              <a:lnSpc>
                <a:spcPct val="115000"/>
              </a:lnSpc>
              <a:spcAft>
                <a:spcPts val="1200"/>
              </a:spcAft>
              <a:buClr>
                <a:srgbClr val="F68B1F"/>
              </a:buClr>
              <a:buSzPts val="1100"/>
              <a:buFont typeface="Wingdings"/>
              <a:buChar char=""/>
            </a:pPr>
            <a:endParaRPr lang="en-GB" sz="1200">
              <a:solidFill>
                <a:schemeClr val="tx1">
                  <a:lumMod val="65000"/>
                  <a:lumOff val="35000"/>
                </a:schemeClr>
              </a:solidFill>
              <a:latin typeface="Arial"/>
              <a:ea typeface="Times New Roman"/>
              <a:cs typeface="Times New Roman"/>
            </a:endParaRPr>
          </a:p>
          <a:p>
            <a:pPr marL="342900" lvl="0" indent="-342900">
              <a:lnSpc>
                <a:spcPct val="115000"/>
              </a:lnSpc>
              <a:spcAft>
                <a:spcPts val="1200"/>
              </a:spcAft>
              <a:buClr>
                <a:srgbClr val="F68B1F"/>
              </a:buClr>
              <a:buSzPts val="1100"/>
              <a:buFont typeface="Wingdings"/>
              <a:buChar char=""/>
            </a:pPr>
            <a:endParaRPr lang="en-GB" sz="1200">
              <a:solidFill>
                <a:schemeClr val="tx1">
                  <a:lumMod val="65000"/>
                  <a:lumOff val="35000"/>
                </a:schemeClr>
              </a:solidFill>
              <a:latin typeface="Arial"/>
              <a:ea typeface="Times New Roman"/>
              <a:cs typeface="Times New Roman"/>
            </a:endParaRPr>
          </a:p>
          <a:p>
            <a:pPr lvl="0">
              <a:lnSpc>
                <a:spcPct val="115000"/>
              </a:lnSpc>
              <a:spcAft>
                <a:spcPts val="1200"/>
              </a:spcAft>
              <a:buClr>
                <a:srgbClr val="F68B1F"/>
              </a:buClr>
              <a:buSzPts val="1100"/>
            </a:pPr>
            <a:endParaRPr lang="en-GB" sz="1200">
              <a:solidFill>
                <a:schemeClr val="tx2">
                  <a:lumMod val="65000"/>
                  <a:lumOff val="35000"/>
                </a:schemeClr>
              </a:solidFill>
              <a:highlight>
                <a:srgbClr val="FFFF00"/>
              </a:highlight>
              <a:latin typeface="Arial"/>
              <a:cs typeface="Times New Roman"/>
            </a:endParaRPr>
          </a:p>
          <a:p>
            <a:pPr lvl="0">
              <a:lnSpc>
                <a:spcPct val="115000"/>
              </a:lnSpc>
              <a:spcAft>
                <a:spcPts val="1200"/>
              </a:spcAft>
              <a:buClr>
                <a:srgbClr val="F68B1F"/>
              </a:buClr>
              <a:buSzPts val="1100"/>
            </a:pPr>
            <a:endParaRPr lang="en-GB" sz="1200">
              <a:solidFill>
                <a:schemeClr val="tx2">
                  <a:lumMod val="65000"/>
                  <a:lumOff val="35000"/>
                </a:schemeClr>
              </a:solidFill>
              <a:highlight>
                <a:srgbClr val="FFFF00"/>
              </a:highlight>
              <a:latin typeface="Arial"/>
              <a:cs typeface="Times New Roman"/>
            </a:endParaRPr>
          </a:p>
          <a:p>
            <a:pPr marL="342900" lvl="0" indent="-342900" algn="just">
              <a:lnSpc>
                <a:spcPct val="115000"/>
              </a:lnSpc>
              <a:spcAft>
                <a:spcPts val="1200"/>
              </a:spcAft>
              <a:buClr>
                <a:srgbClr val="F68B1F"/>
              </a:buClr>
              <a:buSzPts val="1100"/>
              <a:buFont typeface="Wingdings"/>
              <a:buChar char=""/>
            </a:pPr>
            <a:endParaRPr lang="en-GB">
              <a:solidFill>
                <a:schemeClr val="tx1">
                  <a:lumMod val="65000"/>
                  <a:lumOff val="35000"/>
                </a:schemeClr>
              </a:solidFill>
              <a:latin typeface="Arial"/>
              <a:ea typeface="Times New Roman"/>
              <a:cs typeface="Times New Roman"/>
            </a:endParaRPr>
          </a:p>
          <a:p>
            <a:pPr marL="342900" lvl="0" indent="-342900" algn="just">
              <a:lnSpc>
                <a:spcPct val="115000"/>
              </a:lnSpc>
              <a:spcAft>
                <a:spcPts val="1200"/>
              </a:spcAft>
              <a:buClr>
                <a:srgbClr val="F68B1F"/>
              </a:buClr>
              <a:buSzPts val="1100"/>
              <a:buFont typeface="Wingdings"/>
              <a:buChar char=""/>
            </a:pPr>
            <a:endParaRPr lang="en-GB">
              <a:solidFill>
                <a:schemeClr val="tx1">
                  <a:lumMod val="65000"/>
                  <a:lumOff val="35000"/>
                </a:schemeClr>
              </a:solidFill>
              <a:latin typeface="Arial"/>
              <a:ea typeface="Times New Roman"/>
              <a:cs typeface="Times New Roman"/>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0697" y="1777346"/>
            <a:ext cx="3392234" cy="4377132"/>
          </a:xfrm>
          <a:prstGeom prst="rect">
            <a:avLst/>
          </a:prstGeom>
        </p:spPr>
      </p:pic>
    </p:spTree>
    <p:extLst>
      <p:ext uri="{BB962C8B-B14F-4D97-AF65-F5344CB8AC3E}">
        <p14:creationId xmlns:p14="http://schemas.microsoft.com/office/powerpoint/2010/main" val="141139549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p:cNvSpPr>
          <p:nvPr/>
        </p:nvSpPr>
        <p:spPr bwMode="auto">
          <a:xfrm>
            <a:off x="2228851" y="1028372"/>
            <a:ext cx="705408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r>
              <a:rPr lang="en-US" sz="1800">
                <a:solidFill>
                  <a:schemeClr val="bg1"/>
                </a:solidFill>
                <a:cs typeface="Arial" pitchFamily="34" charset="0"/>
                <a:sym typeface="Arial" pitchFamily="34" charset="0"/>
              </a:rPr>
              <a:t>Segmental Analysis: Group Properties</a:t>
            </a:r>
          </a:p>
          <a:p>
            <a:pPr algn="r" defTabSz="673100">
              <a:lnSpc>
                <a:spcPct val="120000"/>
              </a:lnSpc>
            </a:pPr>
            <a:r>
              <a:rPr lang="en-US" sz="1800">
                <a:solidFill>
                  <a:srgbClr val="F58B00"/>
                </a:solidFill>
                <a:cs typeface="Arial" pitchFamily="34" charset="0"/>
                <a:sym typeface="Arial" pitchFamily="34" charset="0"/>
              </a:rPr>
              <a:t>Office Building (c13,500 m</a:t>
            </a:r>
            <a:r>
              <a:rPr lang="en-US" sz="1800" baseline="30000">
                <a:solidFill>
                  <a:srgbClr val="F58B00"/>
                </a:solidFill>
                <a:cs typeface="Arial" pitchFamily="34" charset="0"/>
                <a:sym typeface="Arial" pitchFamily="34" charset="0"/>
              </a:rPr>
              <a:t>2</a:t>
            </a:r>
            <a:r>
              <a:rPr lang="en-US" sz="1800">
                <a:solidFill>
                  <a:srgbClr val="F58B00"/>
                </a:solidFill>
                <a:cs typeface="Arial" pitchFamily="34" charset="0"/>
                <a:sym typeface="Arial" pitchFamily="34" charset="0"/>
              </a:rPr>
              <a:t>), Gdynia, Poland</a:t>
            </a:r>
          </a:p>
        </p:txBody>
      </p:sp>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39</a:t>
            </a:fld>
            <a:endParaRPr lang="en-US"/>
          </a:p>
        </p:txBody>
      </p:sp>
      <p:sp>
        <p:nvSpPr>
          <p:cNvPr id="8" name="Text Box 125"/>
          <p:cNvSpPr txBox="1">
            <a:spLocks noChangeArrowheads="1"/>
          </p:cNvSpPr>
          <p:nvPr/>
        </p:nvSpPr>
        <p:spPr bwMode="auto">
          <a:xfrm>
            <a:off x="554182" y="1838526"/>
            <a:ext cx="3851564" cy="4357991"/>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342900" lvl="0" indent="-342900">
              <a:lnSpc>
                <a:spcPct val="115000"/>
              </a:lnSpc>
              <a:spcAft>
                <a:spcPts val="600"/>
              </a:spcAft>
              <a:buClr>
                <a:srgbClr val="F68B1F"/>
              </a:buClr>
              <a:buSzPts val="1100"/>
              <a:buFont typeface="Wingdings"/>
              <a:buChar char=""/>
            </a:pPr>
            <a:r>
              <a:rPr lang="en-GB" sz="1200" dirty="0">
                <a:solidFill>
                  <a:schemeClr val="tx1">
                    <a:lumMod val="65000"/>
                    <a:lumOff val="35000"/>
                  </a:schemeClr>
                </a:solidFill>
                <a:latin typeface="Arial"/>
                <a:ea typeface="Times New Roman"/>
                <a:cs typeface="Times New Roman"/>
              </a:rPr>
              <a:t>Prime location in Gdynia city centre/CBD;</a:t>
            </a:r>
          </a:p>
          <a:p>
            <a:pPr marL="342900" lvl="0" indent="-342900">
              <a:lnSpc>
                <a:spcPct val="115000"/>
              </a:lnSpc>
              <a:spcAft>
                <a:spcPts val="600"/>
              </a:spcAft>
              <a:buClr>
                <a:srgbClr val="F68B1F"/>
              </a:buClr>
              <a:buSzPts val="1100"/>
              <a:buFont typeface="Wingdings"/>
              <a:buChar char=""/>
            </a:pPr>
            <a:r>
              <a:rPr lang="en-GB" sz="1200" dirty="0">
                <a:solidFill>
                  <a:schemeClr val="tx1">
                    <a:lumMod val="65000"/>
                    <a:lumOff val="35000"/>
                  </a:schemeClr>
                </a:solidFill>
                <a:latin typeface="Arial"/>
                <a:ea typeface="Times New Roman"/>
                <a:cs typeface="Times New Roman"/>
              </a:rPr>
              <a:t>Purchase price (Mar-2021): €16 million </a:t>
            </a:r>
            <a:br>
              <a:rPr lang="en-GB" sz="1200" dirty="0">
                <a:solidFill>
                  <a:schemeClr val="tx1">
                    <a:lumMod val="65000"/>
                    <a:lumOff val="35000"/>
                  </a:schemeClr>
                </a:solidFill>
                <a:latin typeface="Arial"/>
                <a:ea typeface="Times New Roman"/>
                <a:cs typeface="Times New Roman"/>
              </a:rPr>
            </a:br>
            <a:r>
              <a:rPr lang="en-GB" sz="1200" dirty="0">
                <a:solidFill>
                  <a:schemeClr val="tx1">
                    <a:lumMod val="65000"/>
                    <a:lumOff val="35000"/>
                  </a:schemeClr>
                </a:solidFill>
                <a:latin typeface="Arial"/>
                <a:ea typeface="Times New Roman"/>
                <a:cs typeface="Times New Roman"/>
              </a:rPr>
              <a:t>(€1,194 per m</a:t>
            </a:r>
            <a:r>
              <a:rPr lang="en-GB" sz="1200" baseline="30000" dirty="0">
                <a:solidFill>
                  <a:schemeClr val="tx1">
                    <a:lumMod val="65000"/>
                    <a:lumOff val="35000"/>
                  </a:schemeClr>
                </a:solidFill>
                <a:latin typeface="Arial"/>
                <a:ea typeface="Times New Roman"/>
                <a:cs typeface="Times New Roman"/>
              </a:rPr>
              <a:t>2</a:t>
            </a:r>
            <a:r>
              <a:rPr lang="en-GB" sz="1200" dirty="0">
                <a:solidFill>
                  <a:schemeClr val="tx1">
                    <a:lumMod val="65000"/>
                    <a:lumOff val="35000"/>
                  </a:schemeClr>
                </a:solidFill>
                <a:latin typeface="Arial"/>
                <a:ea typeface="Times New Roman"/>
                <a:cs typeface="Times New Roman"/>
              </a:rPr>
              <a:t>);</a:t>
            </a:r>
          </a:p>
          <a:p>
            <a:pPr marL="342900" lvl="0" indent="-342900">
              <a:lnSpc>
                <a:spcPct val="115000"/>
              </a:lnSpc>
              <a:spcAft>
                <a:spcPts val="600"/>
              </a:spcAft>
              <a:buClr>
                <a:srgbClr val="F68B1F"/>
              </a:buClr>
              <a:buSzPts val="1100"/>
              <a:buFont typeface="Wingdings"/>
              <a:buChar char=""/>
            </a:pPr>
            <a:r>
              <a:rPr lang="en-GB" sz="1200" dirty="0">
                <a:solidFill>
                  <a:schemeClr val="tx1">
                    <a:lumMod val="65000"/>
                    <a:lumOff val="35000"/>
                  </a:schemeClr>
                </a:solidFill>
                <a:latin typeface="Arial"/>
                <a:ea typeface="Times New Roman"/>
                <a:cs typeface="Times New Roman"/>
              </a:rPr>
              <a:t>Equity invested: €4 million;</a:t>
            </a:r>
          </a:p>
          <a:p>
            <a:pPr marL="342900" lvl="0" indent="-342900">
              <a:lnSpc>
                <a:spcPct val="115000"/>
              </a:lnSpc>
              <a:spcAft>
                <a:spcPts val="300"/>
              </a:spcAft>
              <a:buClr>
                <a:srgbClr val="F68B1F"/>
              </a:buClr>
              <a:buSzPts val="1100"/>
              <a:buFont typeface="Wingdings"/>
              <a:buChar char=""/>
            </a:pPr>
            <a:r>
              <a:rPr lang="en-GB" sz="1200" dirty="0">
                <a:solidFill>
                  <a:schemeClr val="tx1">
                    <a:lumMod val="65000"/>
                    <a:lumOff val="35000"/>
                  </a:schemeClr>
                </a:solidFill>
                <a:latin typeface="Arial"/>
                <a:ea typeface="Times New Roman"/>
                <a:cs typeface="Times New Roman"/>
              </a:rPr>
              <a:t>Leverage:</a:t>
            </a:r>
          </a:p>
          <a:p>
            <a:pPr marL="800100" lvl="1" indent="-342900">
              <a:lnSpc>
                <a:spcPct val="115000"/>
              </a:lnSpc>
              <a:spcAft>
                <a:spcPts val="0"/>
              </a:spcAft>
              <a:buClr>
                <a:srgbClr val="F68B1F"/>
              </a:buClr>
              <a:buSzPts val="1100"/>
              <a:buFont typeface="Wingdings" panose="05000000000000000000" pitchFamily="2" charset="2"/>
              <a:buChar char="§"/>
            </a:pPr>
            <a:r>
              <a:rPr lang="en-GB" sz="1200" dirty="0">
                <a:solidFill>
                  <a:schemeClr val="tx1">
                    <a:lumMod val="65000"/>
                    <a:lumOff val="35000"/>
                  </a:schemeClr>
                </a:solidFill>
                <a:latin typeface="Arial"/>
                <a:cs typeface="Times New Roman"/>
              </a:rPr>
              <a:t>Interest bearing debt: nil</a:t>
            </a:r>
          </a:p>
          <a:p>
            <a:pPr marL="800100" lvl="1" indent="-342900">
              <a:lnSpc>
                <a:spcPct val="115000"/>
              </a:lnSpc>
              <a:spcAft>
                <a:spcPts val="600"/>
              </a:spcAft>
              <a:buClr>
                <a:srgbClr val="F68B1F"/>
              </a:buClr>
              <a:buSzPts val="1100"/>
              <a:buFont typeface="Wingdings" panose="05000000000000000000" pitchFamily="2" charset="2"/>
              <a:buChar char="§"/>
            </a:pPr>
            <a:r>
              <a:rPr lang="en-GB" sz="1200" dirty="0">
                <a:solidFill>
                  <a:schemeClr val="tx1">
                    <a:lumMod val="65000"/>
                    <a:lumOff val="35000"/>
                  </a:schemeClr>
                </a:solidFill>
                <a:latin typeface="Arial"/>
                <a:cs typeface="Times New Roman"/>
              </a:rPr>
              <a:t>Deferred consideration: €12m (due FY 2025);</a:t>
            </a:r>
          </a:p>
          <a:p>
            <a:pPr marL="342900" lvl="0" indent="-342900">
              <a:lnSpc>
                <a:spcPct val="115000"/>
              </a:lnSpc>
              <a:spcAft>
                <a:spcPts val="300"/>
              </a:spcAft>
              <a:buClr>
                <a:srgbClr val="F68B1F"/>
              </a:buClr>
              <a:buSzPts val="1100"/>
              <a:buFont typeface="Wingdings"/>
              <a:buChar char=""/>
            </a:pPr>
            <a:r>
              <a:rPr lang="en-GB" sz="1200" dirty="0">
                <a:solidFill>
                  <a:schemeClr val="tx1">
                    <a:lumMod val="65000"/>
                    <a:lumOff val="35000"/>
                  </a:schemeClr>
                </a:solidFill>
                <a:latin typeface="Arial"/>
                <a:ea typeface="Times New Roman"/>
                <a:cs typeface="Times New Roman"/>
              </a:rPr>
              <a:t>Vacancy rate: </a:t>
            </a:r>
          </a:p>
          <a:p>
            <a:pPr marL="800100" lvl="1" indent="-342900">
              <a:lnSpc>
                <a:spcPct val="115000"/>
              </a:lnSpc>
              <a:spcAft>
                <a:spcPts val="0"/>
              </a:spcAft>
              <a:buClr>
                <a:srgbClr val="F68B1F"/>
              </a:buClr>
              <a:buSzPts val="1100"/>
              <a:buFont typeface="Wingdings" panose="05000000000000000000" pitchFamily="2" charset="2"/>
              <a:buChar char="§"/>
            </a:pPr>
            <a:r>
              <a:rPr lang="en-GB" sz="1200" dirty="0">
                <a:solidFill>
                  <a:schemeClr val="tx1">
                    <a:lumMod val="65000"/>
                    <a:lumOff val="35000"/>
                  </a:schemeClr>
                </a:solidFill>
                <a:latin typeface="Arial"/>
                <a:ea typeface="Times New Roman"/>
                <a:cs typeface="Times New Roman"/>
              </a:rPr>
              <a:t>At purchase (Mar 2021): 98%</a:t>
            </a:r>
          </a:p>
          <a:p>
            <a:pPr marL="800100" lvl="1" indent="-342900">
              <a:lnSpc>
                <a:spcPct val="115000"/>
              </a:lnSpc>
              <a:spcAft>
                <a:spcPts val="0"/>
              </a:spcAft>
              <a:buClr>
                <a:srgbClr val="F68B1F"/>
              </a:buClr>
              <a:buSzPts val="1100"/>
              <a:buFont typeface="Wingdings" panose="05000000000000000000" pitchFamily="2" charset="2"/>
              <a:buChar char="§"/>
            </a:pPr>
            <a:r>
              <a:rPr lang="en-GB" sz="1200" dirty="0">
                <a:solidFill>
                  <a:schemeClr val="tx1">
                    <a:lumMod val="65000"/>
                    <a:lumOff val="35000"/>
                  </a:schemeClr>
                </a:solidFill>
                <a:latin typeface="Arial"/>
                <a:ea typeface="Times New Roman"/>
                <a:cs typeface="Times New Roman"/>
              </a:rPr>
              <a:t>31 Mar 2025: 69%</a:t>
            </a:r>
          </a:p>
          <a:p>
            <a:pPr marL="800100" lvl="1" indent="-342900">
              <a:lnSpc>
                <a:spcPct val="115000"/>
              </a:lnSpc>
              <a:spcAft>
                <a:spcPts val="0"/>
              </a:spcAft>
              <a:buClr>
                <a:srgbClr val="F68B1F"/>
              </a:buClr>
              <a:buSzPts val="1100"/>
              <a:buFont typeface="Wingdings" panose="05000000000000000000" pitchFamily="2" charset="2"/>
              <a:buChar char="§"/>
            </a:pPr>
            <a:r>
              <a:rPr lang="en-GB" sz="1200" dirty="0">
                <a:solidFill>
                  <a:schemeClr val="tx1">
                    <a:lumMod val="65000"/>
                    <a:lumOff val="35000"/>
                  </a:schemeClr>
                </a:solidFill>
                <a:latin typeface="Arial"/>
                <a:cs typeface="Times New Roman"/>
              </a:rPr>
              <a:t>31 Mar 2024: 71% </a:t>
            </a:r>
          </a:p>
          <a:p>
            <a:pPr marL="342900" lvl="0" indent="-342900">
              <a:lnSpc>
                <a:spcPct val="115000"/>
              </a:lnSpc>
              <a:spcAft>
                <a:spcPts val="300"/>
              </a:spcAft>
              <a:buClr>
                <a:srgbClr val="F68B1F"/>
              </a:buClr>
              <a:buSzPts val="1100"/>
              <a:buFont typeface="Wingdings"/>
              <a:buChar char=""/>
            </a:pPr>
            <a:r>
              <a:rPr lang="en-GB" sz="1200" dirty="0">
                <a:solidFill>
                  <a:schemeClr val="tx1">
                    <a:lumMod val="65000"/>
                    <a:lumOff val="35000"/>
                  </a:schemeClr>
                </a:solidFill>
                <a:latin typeface="Arial"/>
                <a:ea typeface="Times New Roman"/>
                <a:cs typeface="Times New Roman"/>
              </a:rPr>
              <a:t>Net operating income (NOI): </a:t>
            </a:r>
          </a:p>
          <a:p>
            <a:pPr marL="800100" lvl="1" indent="-342900">
              <a:lnSpc>
                <a:spcPct val="115000"/>
              </a:lnSpc>
              <a:spcAft>
                <a:spcPts val="0"/>
              </a:spcAft>
              <a:buClr>
                <a:srgbClr val="F68B1F"/>
              </a:buClr>
              <a:buSzPts val="1100"/>
              <a:buFont typeface="Wingdings" panose="05000000000000000000" pitchFamily="2" charset="2"/>
              <a:buChar char="§"/>
            </a:pPr>
            <a:r>
              <a:rPr lang="en-GB" sz="1200" dirty="0">
                <a:solidFill>
                  <a:schemeClr val="tx1">
                    <a:lumMod val="65000"/>
                    <a:lumOff val="35000"/>
                  </a:schemeClr>
                </a:solidFill>
                <a:latin typeface="Arial"/>
                <a:cs typeface="Times New Roman"/>
              </a:rPr>
              <a:t>31 Mar 2025: €8,800 p.a.;</a:t>
            </a:r>
          </a:p>
          <a:p>
            <a:pPr marL="800100" lvl="1" indent="-342900">
              <a:lnSpc>
                <a:spcPct val="115000"/>
              </a:lnSpc>
              <a:spcAft>
                <a:spcPts val="600"/>
              </a:spcAft>
              <a:buClr>
                <a:srgbClr val="F68B1F"/>
              </a:buClr>
              <a:buSzPts val="1100"/>
              <a:buFont typeface="Wingdings" panose="05000000000000000000" pitchFamily="2" charset="2"/>
              <a:buChar char="§"/>
            </a:pPr>
            <a:r>
              <a:rPr lang="en-GB" sz="1200" dirty="0">
                <a:solidFill>
                  <a:schemeClr val="tx1">
                    <a:lumMod val="65000"/>
                    <a:lumOff val="35000"/>
                  </a:schemeClr>
                </a:solidFill>
                <a:latin typeface="Arial"/>
                <a:cs typeface="Times New Roman"/>
              </a:rPr>
              <a:t>If fully let: €2.2m p.a.</a:t>
            </a:r>
          </a:p>
          <a:p>
            <a:pPr marL="342900" lvl="0" indent="-342900">
              <a:lnSpc>
                <a:spcPct val="115000"/>
              </a:lnSpc>
              <a:spcAft>
                <a:spcPts val="300"/>
              </a:spcAft>
              <a:buClr>
                <a:srgbClr val="F68B1F"/>
              </a:buClr>
              <a:buSzPts val="1100"/>
              <a:buFont typeface="Wingdings"/>
              <a:buChar char=""/>
            </a:pPr>
            <a:r>
              <a:rPr lang="en-GB" sz="1200" dirty="0">
                <a:solidFill>
                  <a:schemeClr val="tx1">
                    <a:lumMod val="65000"/>
                    <a:lumOff val="35000"/>
                  </a:schemeClr>
                </a:solidFill>
                <a:latin typeface="Arial"/>
                <a:ea typeface="Times New Roman"/>
                <a:cs typeface="Times New Roman"/>
              </a:rPr>
              <a:t>WAULT: </a:t>
            </a:r>
            <a:r>
              <a:rPr lang="en-GB" sz="1200" dirty="0">
                <a:solidFill>
                  <a:schemeClr val="tx1">
                    <a:lumMod val="65000"/>
                    <a:lumOff val="35000"/>
                  </a:schemeClr>
                </a:solidFill>
                <a:latin typeface="Arial"/>
                <a:cs typeface="Times New Roman"/>
              </a:rPr>
              <a:t>31 Mar 2025: 2 yrs, 6 </a:t>
            </a:r>
            <a:r>
              <a:rPr lang="en-GB" sz="1200" dirty="0" err="1">
                <a:solidFill>
                  <a:schemeClr val="tx1">
                    <a:lumMod val="65000"/>
                    <a:lumOff val="35000"/>
                  </a:schemeClr>
                </a:solidFill>
                <a:latin typeface="Arial"/>
                <a:cs typeface="Times New Roman"/>
              </a:rPr>
              <a:t>mths</a:t>
            </a:r>
            <a:endParaRPr lang="en-GB" sz="1200" dirty="0">
              <a:solidFill>
                <a:schemeClr val="tx1">
                  <a:lumMod val="65000"/>
                  <a:lumOff val="35000"/>
                </a:schemeClr>
              </a:solidFill>
              <a:latin typeface="Arial"/>
              <a:cs typeface="Times New Roman"/>
            </a:endParaRPr>
          </a:p>
          <a:p>
            <a:pPr marL="342900" lvl="0" indent="-342900">
              <a:lnSpc>
                <a:spcPct val="115000"/>
              </a:lnSpc>
              <a:spcAft>
                <a:spcPts val="600"/>
              </a:spcAft>
              <a:buClr>
                <a:srgbClr val="F68B1F"/>
              </a:buClr>
              <a:buSzPts val="1100"/>
              <a:buFont typeface="Wingdings"/>
              <a:buChar char=""/>
            </a:pPr>
            <a:endParaRPr lang="en-GB" sz="1200" dirty="0">
              <a:solidFill>
                <a:schemeClr val="tx1">
                  <a:lumMod val="65000"/>
                  <a:lumOff val="35000"/>
                </a:schemeClr>
              </a:solidFill>
              <a:latin typeface="Arial"/>
              <a:ea typeface="Times New Roman"/>
              <a:cs typeface="Times New Roman"/>
            </a:endParaRPr>
          </a:p>
          <a:p>
            <a:pPr marL="342900" lvl="0" indent="-342900">
              <a:lnSpc>
                <a:spcPct val="115000"/>
              </a:lnSpc>
              <a:spcAft>
                <a:spcPts val="600"/>
              </a:spcAft>
              <a:buClr>
                <a:srgbClr val="F68B1F"/>
              </a:buClr>
              <a:buSzPts val="1100"/>
              <a:buFont typeface="Wingdings"/>
              <a:buChar char=""/>
            </a:pPr>
            <a:endParaRPr lang="en-GB" sz="1200" dirty="0">
              <a:solidFill>
                <a:schemeClr val="tx1">
                  <a:lumMod val="65000"/>
                  <a:lumOff val="35000"/>
                </a:schemeClr>
              </a:solidFill>
              <a:latin typeface="Arial"/>
              <a:ea typeface="Times New Roman"/>
              <a:cs typeface="Times New Roman"/>
            </a:endParaRPr>
          </a:p>
          <a:p>
            <a:pPr lvl="0" algn="just">
              <a:lnSpc>
                <a:spcPct val="115000"/>
              </a:lnSpc>
              <a:spcAft>
                <a:spcPts val="1200"/>
              </a:spcAft>
              <a:buClr>
                <a:srgbClr val="F68B1F"/>
              </a:buClr>
              <a:buSzPts val="1100"/>
            </a:pPr>
            <a:endParaRPr lang="en-GB" dirty="0">
              <a:solidFill>
                <a:schemeClr val="tx1">
                  <a:lumMod val="65000"/>
                  <a:lumOff val="35000"/>
                </a:schemeClr>
              </a:solidFill>
              <a:latin typeface="Arial"/>
              <a:ea typeface="Times New Roman"/>
              <a:cs typeface="Times New Roman"/>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256" r="9459"/>
          <a:stretch/>
        </p:blipFill>
        <p:spPr>
          <a:xfrm>
            <a:off x="4888748" y="1838527"/>
            <a:ext cx="4527626" cy="4357991"/>
          </a:xfrm>
          <a:prstGeom prst="rect">
            <a:avLst/>
          </a:prstGeom>
        </p:spPr>
      </p:pic>
    </p:spTree>
    <p:extLst>
      <p:ext uri="{BB962C8B-B14F-4D97-AF65-F5344CB8AC3E}">
        <p14:creationId xmlns:p14="http://schemas.microsoft.com/office/powerpoint/2010/main" val="323681964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Rectangle 1"/>
          <p:cNvSpPr>
            <a:spLocks/>
          </p:cNvSpPr>
          <p:nvPr/>
        </p:nvSpPr>
        <p:spPr bwMode="auto">
          <a:xfrm>
            <a:off x="3748904" y="1003205"/>
            <a:ext cx="5534025"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r>
              <a:rPr lang="en-US" sz="1800">
                <a:solidFill>
                  <a:schemeClr val="bg1"/>
                </a:solidFill>
                <a:cs typeface="Arial" pitchFamily="34" charset="0"/>
                <a:sym typeface="Arial" pitchFamily="34" charset="0"/>
              </a:rPr>
              <a:t>First Property Group plc</a:t>
            </a:r>
            <a:endParaRPr lang="en-US" sz="1800">
              <a:solidFill>
                <a:srgbClr val="FFFFFF"/>
              </a:solidFill>
              <a:cs typeface="Arial" pitchFamily="34" charset="0"/>
              <a:sym typeface="Arial" pitchFamily="34" charset="0"/>
            </a:endParaRPr>
          </a:p>
          <a:p>
            <a:pPr algn="r" defTabSz="673100"/>
            <a:r>
              <a:rPr lang="en-US" sz="1800">
                <a:solidFill>
                  <a:srgbClr val="F58B00"/>
                </a:solidFill>
                <a:cs typeface="Arial" pitchFamily="34" charset="0"/>
                <a:sym typeface="Arial" pitchFamily="34" charset="0"/>
              </a:rPr>
              <a:t>Group Structure</a:t>
            </a:r>
          </a:p>
        </p:txBody>
      </p:sp>
      <p:sp>
        <p:nvSpPr>
          <p:cNvPr id="4"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4</a:t>
            </a:fld>
            <a:endParaRPr lang="en-US"/>
          </a:p>
        </p:txBody>
      </p:sp>
      <p:sp>
        <p:nvSpPr>
          <p:cNvPr id="10" name="Rectangle 15"/>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22"/>
          <p:cNvSpPr>
            <a:spLocks noChangeArrowheads="1"/>
          </p:cNvSpPr>
          <p:nvPr/>
        </p:nvSpPr>
        <p:spPr bwMode="auto">
          <a:xfrm>
            <a:off x="0" y="2962275"/>
            <a:ext cx="9906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6" name="TextBox 5">
            <a:extLst>
              <a:ext uri="{FF2B5EF4-FFF2-40B4-BE49-F238E27FC236}">
                <a16:creationId xmlns:a16="http://schemas.microsoft.com/office/drawing/2014/main" id="{1D4768DB-9379-901B-E15C-7DB55911067C}"/>
              </a:ext>
            </a:extLst>
          </p:cNvPr>
          <p:cNvSpPr txBox="1"/>
          <p:nvPr/>
        </p:nvSpPr>
        <p:spPr>
          <a:xfrm>
            <a:off x="7933154" y="1804057"/>
            <a:ext cx="1547851" cy="830997"/>
          </a:xfrm>
          <a:prstGeom prst="rect">
            <a:avLst/>
          </a:prstGeom>
          <a:noFill/>
          <a:ln>
            <a:solidFill>
              <a:srgbClr val="002060"/>
            </a:solidFill>
          </a:ln>
        </p:spPr>
        <p:txBody>
          <a:bodyPr wrap="square" rtlCol="0">
            <a:spAutoFit/>
          </a:bodyPr>
          <a:lstStyle/>
          <a:p>
            <a:r>
              <a:rPr lang="en-GB" sz="1200" b="1">
                <a:solidFill>
                  <a:schemeClr val="accent6"/>
                </a:solidFill>
              </a:rPr>
              <a:t>Market Capitalisation at 13p per share:</a:t>
            </a:r>
          </a:p>
          <a:p>
            <a:r>
              <a:rPr lang="en-GB" sz="1200" b="1">
                <a:solidFill>
                  <a:schemeClr val="accent6"/>
                </a:solidFill>
              </a:rPr>
              <a:t>£19m</a:t>
            </a:r>
          </a:p>
        </p:txBody>
      </p:sp>
      <p:grpSp>
        <p:nvGrpSpPr>
          <p:cNvPr id="8" name="Group 7">
            <a:extLst>
              <a:ext uri="{FF2B5EF4-FFF2-40B4-BE49-F238E27FC236}">
                <a16:creationId xmlns:a16="http://schemas.microsoft.com/office/drawing/2014/main" id="{2EBD866C-167F-41C2-832F-B33FD227F4A4}"/>
              </a:ext>
            </a:extLst>
          </p:cNvPr>
          <p:cNvGrpSpPr/>
          <p:nvPr/>
        </p:nvGrpSpPr>
        <p:grpSpPr>
          <a:xfrm>
            <a:off x="1622664" y="1524094"/>
            <a:ext cx="5873282" cy="3793937"/>
            <a:chOff x="-436549" y="0"/>
            <a:chExt cx="6699211" cy="4315101"/>
          </a:xfrm>
        </p:grpSpPr>
        <p:grpSp>
          <p:nvGrpSpPr>
            <p:cNvPr id="9" name="Group 8">
              <a:extLst>
                <a:ext uri="{FF2B5EF4-FFF2-40B4-BE49-F238E27FC236}">
                  <a16:creationId xmlns:a16="http://schemas.microsoft.com/office/drawing/2014/main" id="{43691A82-315A-4B4D-A545-560C2EF8280A}"/>
                </a:ext>
              </a:extLst>
            </p:cNvPr>
            <p:cNvGrpSpPr/>
            <p:nvPr/>
          </p:nvGrpSpPr>
          <p:grpSpPr>
            <a:xfrm>
              <a:off x="-436549" y="598920"/>
              <a:ext cx="6699211" cy="3716181"/>
              <a:chOff x="-355330" y="598920"/>
              <a:chExt cx="5452841" cy="3716181"/>
            </a:xfrm>
          </p:grpSpPr>
          <p:cxnSp>
            <p:nvCxnSpPr>
              <p:cNvPr id="14" name="Straight Connector 6">
                <a:extLst>
                  <a:ext uri="{FF2B5EF4-FFF2-40B4-BE49-F238E27FC236}">
                    <a16:creationId xmlns:a16="http://schemas.microsoft.com/office/drawing/2014/main" id="{CEBE096E-1DDA-4C48-AB6C-61D47A807B5D}"/>
                  </a:ext>
                </a:extLst>
              </p:cNvPr>
              <p:cNvCxnSpPr>
                <a:cxnSpLocks/>
              </p:cNvCxnSpPr>
              <p:nvPr/>
            </p:nvCxnSpPr>
            <p:spPr>
              <a:xfrm flipV="1">
                <a:off x="2928178" y="606104"/>
                <a:ext cx="656356" cy="868"/>
              </a:xfrm>
              <a:prstGeom prst="straightConnector1">
                <a:avLst/>
              </a:prstGeom>
              <a:noFill/>
              <a:ln w="19046" cap="flat">
                <a:solidFill>
                  <a:srgbClr val="E46C0A"/>
                </a:solidFill>
                <a:prstDash val="solid"/>
                <a:miter/>
              </a:ln>
            </p:spPr>
          </p:cxnSp>
          <p:cxnSp>
            <p:nvCxnSpPr>
              <p:cNvPr id="15" name="Straight Connector 7">
                <a:extLst>
                  <a:ext uri="{FF2B5EF4-FFF2-40B4-BE49-F238E27FC236}">
                    <a16:creationId xmlns:a16="http://schemas.microsoft.com/office/drawing/2014/main" id="{1C47CF2F-F26F-4372-8EAE-7B247C80FD37}"/>
                  </a:ext>
                </a:extLst>
              </p:cNvPr>
              <p:cNvCxnSpPr/>
              <p:nvPr/>
            </p:nvCxnSpPr>
            <p:spPr>
              <a:xfrm flipV="1">
                <a:off x="883741" y="606104"/>
                <a:ext cx="654372" cy="731"/>
              </a:xfrm>
              <a:prstGeom prst="straightConnector1">
                <a:avLst/>
              </a:prstGeom>
              <a:noFill/>
              <a:ln w="15873" cap="flat">
                <a:solidFill>
                  <a:srgbClr val="59058D"/>
                </a:solidFill>
                <a:prstDash val="solid"/>
                <a:miter/>
              </a:ln>
            </p:spPr>
          </p:cxnSp>
          <p:sp>
            <p:nvSpPr>
              <p:cNvPr id="16" name="Rectangle 15">
                <a:extLst>
                  <a:ext uri="{FF2B5EF4-FFF2-40B4-BE49-F238E27FC236}">
                    <a16:creationId xmlns:a16="http://schemas.microsoft.com/office/drawing/2014/main" id="{17B562D6-DF81-478B-8762-5B553FAF7876}"/>
                  </a:ext>
                </a:extLst>
              </p:cNvPr>
              <p:cNvSpPr/>
              <p:nvPr/>
            </p:nvSpPr>
            <p:spPr>
              <a:xfrm>
                <a:off x="-332064" y="1219497"/>
                <a:ext cx="2407980" cy="609603"/>
              </a:xfrm>
              <a:prstGeom prst="rect">
                <a:avLst/>
              </a:prstGeom>
              <a:solidFill>
                <a:srgbClr val="8581BD"/>
              </a:solidFill>
              <a:ln w="25402" cap="flat">
                <a:noFill/>
                <a:prstDash val="solid"/>
                <a:miter/>
              </a:ln>
            </p:spPr>
            <p:txBody>
              <a:bodyPr vert="horz" wrap="square" lIns="91440" tIns="45720" rIns="91440" bIns="45720" anchor="ctr" anchorCtr="0" compatLnSpc="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a:solidFill>
                      <a:srgbClr val="59058D"/>
                    </a:solidFill>
                    <a:uFillTx/>
                    <a:latin typeface="Arial" pitchFamily="34"/>
                    <a:cs typeface="Arial" pitchFamily="34"/>
                  </a:rPr>
                  <a:t>Fund Management Division (FPAM)</a:t>
                </a:r>
              </a:p>
            </p:txBody>
          </p:sp>
          <p:sp>
            <p:nvSpPr>
              <p:cNvPr id="17" name="Rectangle 16">
                <a:extLst>
                  <a:ext uri="{FF2B5EF4-FFF2-40B4-BE49-F238E27FC236}">
                    <a16:creationId xmlns:a16="http://schemas.microsoft.com/office/drawing/2014/main" id="{94D0F7BB-B9B5-411B-BDC5-C691A02931EC}"/>
                  </a:ext>
                </a:extLst>
              </p:cNvPr>
              <p:cNvSpPr/>
              <p:nvPr/>
            </p:nvSpPr>
            <p:spPr>
              <a:xfrm>
                <a:off x="2415241" y="1219507"/>
                <a:ext cx="2682268" cy="607856"/>
              </a:xfrm>
              <a:prstGeom prst="rect">
                <a:avLst/>
              </a:prstGeom>
              <a:solidFill>
                <a:srgbClr val="F6A44E"/>
              </a:solidFill>
              <a:ln w="25402" cap="flat">
                <a:noFill/>
                <a:prstDash val="solid"/>
                <a:miter/>
              </a:ln>
            </p:spPr>
            <p:txBody>
              <a:bodyPr vert="horz" wrap="square" lIns="91440" tIns="45720" rIns="91440" bIns="45720" anchor="ctr" anchorCtr="0" compatLnSpc="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0" cap="none" spc="0" baseline="0">
                    <a:solidFill>
                      <a:schemeClr val="bg1"/>
                    </a:solidFill>
                    <a:uFillTx/>
                    <a:latin typeface="Arial" pitchFamily="34"/>
                    <a:cs typeface="Arial" pitchFamily="34"/>
                  </a:rPr>
                  <a:t>Group Properties Division</a:t>
                </a:r>
              </a:p>
            </p:txBody>
          </p:sp>
          <p:sp>
            <p:nvSpPr>
              <p:cNvPr id="18" name="Rectangle 17">
                <a:extLst>
                  <a:ext uri="{FF2B5EF4-FFF2-40B4-BE49-F238E27FC236}">
                    <a16:creationId xmlns:a16="http://schemas.microsoft.com/office/drawing/2014/main" id="{D11ABAEA-7164-4CFC-B99E-94731E7B6979}"/>
                  </a:ext>
                </a:extLst>
              </p:cNvPr>
              <p:cNvSpPr/>
              <p:nvPr/>
            </p:nvSpPr>
            <p:spPr>
              <a:xfrm>
                <a:off x="-355330" y="2271403"/>
                <a:ext cx="2407979" cy="2043698"/>
              </a:xfrm>
              <a:prstGeom prst="rect">
                <a:avLst/>
              </a:prstGeom>
              <a:solidFill>
                <a:srgbClr val="8581BD"/>
              </a:solidFill>
              <a:ln w="25402" cap="flat">
                <a:noFill/>
                <a:prstDash val="solid"/>
                <a:miter/>
              </a:ln>
            </p:spPr>
            <p:txBody>
              <a:bodyPr vert="horz" wrap="square" lIns="91440" tIns="45720" rIns="91440" bIns="45720" anchor="t" anchorCtr="0" compatLnSpc="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1450" marR="0" lvl="0" indent="-171450" defTabSz="914400" fontAlgn="auto" hangingPunct="1">
                  <a:lnSpc>
                    <a:spcPct val="100000"/>
                  </a:lnSpc>
                  <a:spcBef>
                    <a:spcPts val="0"/>
                  </a:spcBef>
                  <a:spcAft>
                    <a:spcPts val="0"/>
                  </a:spcAft>
                  <a:buFont typeface="Wingdings" panose="05000000000000000000" pitchFamily="2" charset="2"/>
                  <a:buChar char="§"/>
                  <a:tabLst/>
                  <a:defRPr sz="1800" b="0" i="0" u="none" strike="noStrike" kern="0" cap="none" spc="0" baseline="0">
                    <a:solidFill>
                      <a:srgbClr val="000000"/>
                    </a:solidFill>
                    <a:uFillTx/>
                  </a:defRPr>
                </a:pPr>
                <a:r>
                  <a:rPr lang="en-GB" sz="1000" kern="0">
                    <a:solidFill>
                      <a:srgbClr val="59058D"/>
                    </a:solidFill>
                    <a:latin typeface="Arial" pitchFamily="34"/>
                    <a:cs typeface="Arial" pitchFamily="34"/>
                  </a:rPr>
                  <a:t>11 funds;</a:t>
                </a:r>
              </a:p>
              <a:p>
                <a:pPr marL="171450" marR="0" lvl="0" indent="-171450" defTabSz="914400" fontAlgn="auto" hangingPunct="1">
                  <a:lnSpc>
                    <a:spcPct val="100000"/>
                  </a:lnSpc>
                  <a:spcBef>
                    <a:spcPts val="0"/>
                  </a:spcBef>
                  <a:spcAft>
                    <a:spcPts val="0"/>
                  </a:spcAft>
                  <a:buFont typeface="Wingdings" panose="05000000000000000000" pitchFamily="2" charset="2"/>
                  <a:buChar char="§"/>
                  <a:tabLst/>
                  <a:defRPr sz="1800" b="0" i="0" u="none" strike="noStrike" kern="0" cap="none" spc="0" baseline="0">
                    <a:solidFill>
                      <a:srgbClr val="000000"/>
                    </a:solidFill>
                    <a:uFillTx/>
                  </a:defRPr>
                </a:pPr>
                <a:r>
                  <a:rPr lang="en-GB" sz="1000" kern="0">
                    <a:solidFill>
                      <a:srgbClr val="59058D"/>
                    </a:solidFill>
                    <a:latin typeface="Arial" pitchFamily="34"/>
                    <a:cs typeface="Arial" pitchFamily="34"/>
                  </a:rPr>
                  <a:t>18 properties;</a:t>
                </a:r>
              </a:p>
              <a:p>
                <a:pPr marL="171450" marR="0" lvl="0" indent="-171450" defTabSz="914400" fontAlgn="auto" hangingPunct="1">
                  <a:lnSpc>
                    <a:spcPct val="100000"/>
                  </a:lnSpc>
                  <a:spcBef>
                    <a:spcPts val="0"/>
                  </a:spcBef>
                  <a:spcAft>
                    <a:spcPts val="0"/>
                  </a:spcAft>
                  <a:buFont typeface="Wingdings" panose="05000000000000000000" pitchFamily="2" charset="2"/>
                  <a:buChar char="§"/>
                  <a:tabLst/>
                  <a:defRPr sz="1800" b="0" i="0" u="none" strike="noStrike" kern="0" cap="none" spc="0" baseline="0">
                    <a:solidFill>
                      <a:srgbClr val="000000"/>
                    </a:solidFill>
                    <a:uFillTx/>
                  </a:defRPr>
                </a:pPr>
                <a:r>
                  <a:rPr lang="en-GB" sz="1000" kern="0">
                    <a:solidFill>
                      <a:srgbClr val="59058D"/>
                    </a:solidFill>
                    <a:latin typeface="Arial" pitchFamily="34"/>
                    <a:cs typeface="Arial" pitchFamily="34"/>
                  </a:rPr>
                  <a:t>Invested across the UK, Poland &amp; Romania</a:t>
                </a:r>
              </a:p>
              <a:p>
                <a:pPr marL="171450" marR="0" lvl="0" indent="-171450" defTabSz="914400" fontAlgn="auto" hangingPunct="1">
                  <a:lnSpc>
                    <a:spcPct val="100000"/>
                  </a:lnSpc>
                  <a:spcBef>
                    <a:spcPts val="0"/>
                  </a:spcBef>
                  <a:spcAft>
                    <a:spcPts val="0"/>
                  </a:spcAft>
                  <a:buFont typeface="Wingdings" panose="05000000000000000000" pitchFamily="2" charset="2"/>
                  <a:buChar char="§"/>
                  <a:tabLst/>
                  <a:defRPr sz="1800" b="0" i="0" u="none" strike="noStrike" kern="0" cap="none" spc="0" baseline="0">
                    <a:solidFill>
                      <a:srgbClr val="000000"/>
                    </a:solidFill>
                    <a:uFillTx/>
                  </a:defRPr>
                </a:pPr>
                <a:r>
                  <a:rPr lang="en-GB" sz="1000" kern="0">
                    <a:solidFill>
                      <a:srgbClr val="59058D"/>
                    </a:solidFill>
                    <a:latin typeface="Arial" pitchFamily="34"/>
                    <a:cs typeface="Arial" pitchFamily="34"/>
                  </a:rPr>
                  <a:t>Fee income annualised: £1.19m (EXCLUDING performance fees and the profit share from Fprop Offices LP);</a:t>
                </a:r>
              </a:p>
              <a:p>
                <a:pPr marL="171450" marR="0" lvl="0" indent="-171450" defTabSz="914400" fontAlgn="auto" hangingPunct="1">
                  <a:lnSpc>
                    <a:spcPct val="100000"/>
                  </a:lnSpc>
                  <a:spcBef>
                    <a:spcPts val="0"/>
                  </a:spcBef>
                  <a:spcAft>
                    <a:spcPts val="0"/>
                  </a:spcAft>
                  <a:buFont typeface="Wingdings" panose="05000000000000000000" pitchFamily="2" charset="2"/>
                  <a:buChar char="§"/>
                  <a:tabLst/>
                  <a:defRPr sz="1800" b="0" i="0" u="none" strike="noStrike" kern="0" cap="none" spc="0" baseline="0">
                    <a:solidFill>
                      <a:srgbClr val="000000"/>
                    </a:solidFill>
                    <a:uFillTx/>
                  </a:defRPr>
                </a:pPr>
                <a:r>
                  <a:rPr lang="en-GB" sz="1000" kern="0">
                    <a:solidFill>
                      <a:srgbClr val="59058D"/>
                    </a:solidFill>
                    <a:latin typeface="Arial" pitchFamily="34"/>
                    <a:cs typeface="Arial" pitchFamily="34"/>
                  </a:rPr>
                  <a:t>FCA regulated and AIFMD approved (full scope). </a:t>
                </a:r>
              </a:p>
              <a:p>
                <a:pPr marL="171450" marR="0" lvl="0" indent="-171450" defTabSz="914400" fontAlgn="auto" hangingPunct="1">
                  <a:lnSpc>
                    <a:spcPct val="100000"/>
                  </a:lnSpc>
                  <a:spcBef>
                    <a:spcPts val="0"/>
                  </a:spcBef>
                  <a:spcAft>
                    <a:spcPts val="0"/>
                  </a:spcAft>
                  <a:buFont typeface="Wingdings" panose="05000000000000000000" pitchFamily="2" charset="2"/>
                  <a:buChar char="§"/>
                  <a:tabLst/>
                  <a:defRPr sz="1800" b="0" i="0" u="none" strike="noStrike" kern="0" cap="none" spc="0" baseline="0">
                    <a:solidFill>
                      <a:srgbClr val="000000"/>
                    </a:solidFill>
                    <a:uFillTx/>
                  </a:defRPr>
                </a:pPr>
                <a:endParaRPr lang="en-GB" sz="1000" kern="0">
                  <a:solidFill>
                    <a:srgbClr val="59058D"/>
                  </a:solidFill>
                  <a:latin typeface="Arial" pitchFamily="34"/>
                  <a:cs typeface="Arial" pitchFamily="34"/>
                </a:endParaRPr>
              </a:p>
            </p:txBody>
          </p:sp>
          <p:sp>
            <p:nvSpPr>
              <p:cNvPr id="26" name="Rectangle 25">
                <a:extLst>
                  <a:ext uri="{FF2B5EF4-FFF2-40B4-BE49-F238E27FC236}">
                    <a16:creationId xmlns:a16="http://schemas.microsoft.com/office/drawing/2014/main" id="{0F0DC835-8481-48CD-8A44-DF707458B014}"/>
                  </a:ext>
                </a:extLst>
              </p:cNvPr>
              <p:cNvSpPr/>
              <p:nvPr/>
            </p:nvSpPr>
            <p:spPr>
              <a:xfrm>
                <a:off x="2422762" y="2271401"/>
                <a:ext cx="2674749" cy="1040365"/>
              </a:xfrm>
              <a:prstGeom prst="rect">
                <a:avLst/>
              </a:prstGeom>
              <a:solidFill>
                <a:srgbClr val="F6A44E"/>
              </a:solidFill>
              <a:ln w="25402" cap="flat">
                <a:noFill/>
                <a:prstDash val="solid"/>
                <a:miter/>
              </a:ln>
            </p:spPr>
            <p:txBody>
              <a:bodyPr vert="horz" wrap="square" lIns="91440" tIns="45720" rIns="91440" bIns="45720" anchor="t" anchorCtr="0" compatLnSpc="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auto">
                  <a:spcBef>
                    <a:spcPts val="0"/>
                  </a:spcBef>
                  <a:spcAft>
                    <a:spcPts val="0"/>
                  </a:spcAft>
                  <a:defRPr sz="1800" b="0" i="0" u="none" strike="noStrike" kern="0" cap="none" spc="0" baseline="0">
                    <a:solidFill>
                      <a:srgbClr val="000000"/>
                    </a:solidFill>
                    <a:uFillTx/>
                  </a:defRPr>
                </a:pPr>
                <a:r>
                  <a:rPr lang="en-GB" sz="1000" b="1" kern="0">
                    <a:solidFill>
                      <a:schemeClr val="bg1"/>
                    </a:solidFill>
                    <a:latin typeface="Arial" pitchFamily="34"/>
                    <a:cs typeface="Arial" pitchFamily="34"/>
                  </a:rPr>
                  <a:t>7 directly owned properties</a:t>
                </a:r>
                <a:endParaRPr lang="en-GB" sz="1000" kern="0">
                  <a:solidFill>
                    <a:schemeClr val="bg1"/>
                  </a:solidFill>
                  <a:latin typeface="Arial" pitchFamily="34"/>
                  <a:cs typeface="Arial" pitchFamily="34"/>
                </a:endParaRPr>
              </a:p>
              <a:p>
                <a:pPr marL="171450" indent="-171450" fontAlgn="auto">
                  <a:spcBef>
                    <a:spcPts val="0"/>
                  </a:spcBef>
                  <a:spcAft>
                    <a:spcPts val="0"/>
                  </a:spcAft>
                  <a:buFont typeface="Wingdings" panose="05000000000000000000" pitchFamily="2" charset="2"/>
                  <a:buChar char="§"/>
                  <a:defRPr sz="1800" b="0" i="0" u="none" strike="noStrike" kern="0" cap="none" spc="0" baseline="0">
                    <a:solidFill>
                      <a:srgbClr val="000000"/>
                    </a:solidFill>
                    <a:uFillTx/>
                  </a:defRPr>
                </a:pPr>
                <a:r>
                  <a:rPr lang="en-GB" sz="1000" kern="0">
                    <a:solidFill>
                      <a:schemeClr val="bg1"/>
                    </a:solidFill>
                    <a:latin typeface="Arial" pitchFamily="34"/>
                    <a:cs typeface="Arial" pitchFamily="34"/>
                  </a:rPr>
                  <a:t>6 in Poland, 1 in Romania;</a:t>
                </a:r>
              </a:p>
              <a:p>
                <a:pPr marL="171450" indent="-171450" fontAlgn="auto">
                  <a:spcBef>
                    <a:spcPts val="0"/>
                  </a:spcBef>
                  <a:spcAft>
                    <a:spcPts val="0"/>
                  </a:spcAft>
                  <a:buFont typeface="Wingdings" panose="05000000000000000000" pitchFamily="2" charset="2"/>
                  <a:buChar char="§"/>
                  <a:defRPr sz="1800" b="0" i="0" u="none" strike="noStrike" kern="0" cap="none" spc="0" baseline="0">
                    <a:solidFill>
                      <a:srgbClr val="000000"/>
                    </a:solidFill>
                    <a:uFillTx/>
                  </a:defRPr>
                </a:pPr>
                <a:r>
                  <a:rPr lang="en-GB" sz="1000" kern="0">
                    <a:solidFill>
                      <a:schemeClr val="bg1"/>
                    </a:solidFill>
                    <a:latin typeface="Arial" pitchFamily="34"/>
                    <a:cs typeface="Arial" pitchFamily="34"/>
                  </a:rPr>
                  <a:t>Gross properties at market value: £56.04m;</a:t>
                </a:r>
              </a:p>
              <a:p>
                <a:pPr marL="171450" indent="-171450" fontAlgn="auto">
                  <a:spcBef>
                    <a:spcPts val="0"/>
                  </a:spcBef>
                  <a:spcAft>
                    <a:spcPts val="0"/>
                  </a:spcAft>
                  <a:buFont typeface="Wingdings" panose="05000000000000000000" pitchFamily="2" charset="2"/>
                  <a:buChar char="§"/>
                  <a:defRPr sz="1800" b="0" i="0" u="none" strike="noStrike" kern="0" cap="none" spc="0" baseline="0">
                    <a:solidFill>
                      <a:srgbClr val="000000"/>
                    </a:solidFill>
                    <a:uFillTx/>
                  </a:defRPr>
                </a:pPr>
                <a:r>
                  <a:rPr lang="en-GB" sz="1000" kern="0">
                    <a:solidFill>
                      <a:schemeClr val="bg1"/>
                    </a:solidFill>
                    <a:latin typeface="Arial" pitchFamily="34"/>
                    <a:cs typeface="Arial" pitchFamily="34"/>
                  </a:rPr>
                  <a:t>Gross debt: £24.37m (43% LTV)</a:t>
                </a:r>
              </a:p>
              <a:p>
                <a:pPr marL="171450" indent="-171450" fontAlgn="auto">
                  <a:spcBef>
                    <a:spcPts val="0"/>
                  </a:spcBef>
                  <a:spcAft>
                    <a:spcPts val="0"/>
                  </a:spcAft>
                  <a:buFont typeface="Wingdings" panose="05000000000000000000" pitchFamily="2" charset="2"/>
                  <a:buChar char="§"/>
                  <a:defRPr sz="1800" b="0" i="0" u="none" strike="noStrike" kern="0" cap="none" spc="0" baseline="0">
                    <a:solidFill>
                      <a:srgbClr val="000000"/>
                    </a:solidFill>
                    <a:uFillTx/>
                  </a:defRPr>
                </a:pPr>
                <a:r>
                  <a:rPr lang="en-GB" sz="1000" kern="0">
                    <a:solidFill>
                      <a:schemeClr val="bg1"/>
                    </a:solidFill>
                    <a:latin typeface="Arial" pitchFamily="34"/>
                    <a:cs typeface="Arial" pitchFamily="34"/>
                  </a:rPr>
                  <a:t>Net equity: £31.67m.</a:t>
                </a:r>
              </a:p>
              <a:p>
                <a:pPr marL="171450" indent="-171450" fontAlgn="auto">
                  <a:spcBef>
                    <a:spcPts val="0"/>
                  </a:spcBef>
                  <a:spcAft>
                    <a:spcPts val="0"/>
                  </a:spcAft>
                  <a:buFont typeface="Wingdings" panose="05000000000000000000" pitchFamily="2" charset="2"/>
                  <a:buChar char="§"/>
                  <a:defRPr sz="1800" b="0" i="0" u="none" strike="noStrike" kern="0" cap="none" spc="0" baseline="0">
                    <a:solidFill>
                      <a:srgbClr val="000000"/>
                    </a:solidFill>
                    <a:uFillTx/>
                  </a:defRPr>
                </a:pPr>
                <a:endParaRPr lang="en-GB" sz="1000" kern="0">
                  <a:solidFill>
                    <a:schemeClr val="bg1"/>
                  </a:solidFill>
                  <a:latin typeface="Arial" pitchFamily="34"/>
                  <a:cs typeface="Arial" pitchFamily="34"/>
                </a:endParaRPr>
              </a:p>
            </p:txBody>
          </p:sp>
          <p:cxnSp>
            <p:nvCxnSpPr>
              <p:cNvPr id="29" name="Straight Arrow Connector 28">
                <a:extLst>
                  <a:ext uri="{FF2B5EF4-FFF2-40B4-BE49-F238E27FC236}">
                    <a16:creationId xmlns:a16="http://schemas.microsoft.com/office/drawing/2014/main" id="{2073F0EC-FE25-44D8-AA05-2E23DA1E9A99}"/>
                  </a:ext>
                </a:extLst>
              </p:cNvPr>
              <p:cNvCxnSpPr>
                <a:cxnSpLocks/>
              </p:cNvCxnSpPr>
              <p:nvPr/>
            </p:nvCxnSpPr>
            <p:spPr>
              <a:xfrm flipH="1">
                <a:off x="882141" y="1877090"/>
                <a:ext cx="1" cy="375262"/>
              </a:xfrm>
              <a:prstGeom prst="straightConnector1">
                <a:avLst/>
              </a:prstGeom>
              <a:noFill/>
              <a:ln w="15873" cap="flat">
                <a:solidFill>
                  <a:srgbClr val="59058D"/>
                </a:solidFill>
                <a:prstDash val="solid"/>
                <a:miter/>
                <a:tailEnd type="arrow"/>
              </a:ln>
            </p:spPr>
          </p:cxnSp>
          <p:cxnSp>
            <p:nvCxnSpPr>
              <p:cNvPr id="30" name="Straight Arrow Connector 29">
                <a:extLst>
                  <a:ext uri="{FF2B5EF4-FFF2-40B4-BE49-F238E27FC236}">
                    <a16:creationId xmlns:a16="http://schemas.microsoft.com/office/drawing/2014/main" id="{C07F0889-9F07-465C-BA7E-A54607E80753}"/>
                  </a:ext>
                </a:extLst>
              </p:cNvPr>
              <p:cNvCxnSpPr/>
              <p:nvPr/>
            </p:nvCxnSpPr>
            <p:spPr>
              <a:xfrm flipH="1">
                <a:off x="3584534" y="598920"/>
                <a:ext cx="5514" cy="537412"/>
              </a:xfrm>
              <a:prstGeom prst="straightConnector1">
                <a:avLst/>
              </a:prstGeom>
              <a:noFill/>
              <a:ln w="15873" cap="flat">
                <a:solidFill>
                  <a:srgbClr val="E46C0A"/>
                </a:solidFill>
                <a:prstDash val="solid"/>
                <a:miter/>
                <a:tailEnd type="arrow"/>
              </a:ln>
            </p:spPr>
          </p:cxnSp>
          <p:cxnSp>
            <p:nvCxnSpPr>
              <p:cNvPr id="31" name="Straight Arrow Connector 30">
                <a:extLst>
                  <a:ext uri="{FF2B5EF4-FFF2-40B4-BE49-F238E27FC236}">
                    <a16:creationId xmlns:a16="http://schemas.microsoft.com/office/drawing/2014/main" id="{422D4043-1AB4-4AEE-BA4B-7CAD8FD6CB27}"/>
                  </a:ext>
                </a:extLst>
              </p:cNvPr>
              <p:cNvCxnSpPr/>
              <p:nvPr/>
            </p:nvCxnSpPr>
            <p:spPr>
              <a:xfrm flipH="1">
                <a:off x="879544" y="601197"/>
                <a:ext cx="869" cy="533397"/>
              </a:xfrm>
              <a:prstGeom prst="straightConnector1">
                <a:avLst/>
              </a:prstGeom>
              <a:noFill/>
              <a:ln w="15873" cap="flat">
                <a:solidFill>
                  <a:srgbClr val="59058D"/>
                </a:solidFill>
                <a:prstDash val="solid"/>
                <a:miter/>
                <a:tailEnd type="arrow"/>
              </a:ln>
            </p:spPr>
          </p:cxnSp>
        </p:grpSp>
        <p:pic>
          <p:nvPicPr>
            <p:cNvPr id="11" name="Picture 10">
              <a:extLst>
                <a:ext uri="{FF2B5EF4-FFF2-40B4-BE49-F238E27FC236}">
                  <a16:creationId xmlns:a16="http://schemas.microsoft.com/office/drawing/2014/main" id="{6A951A37-1F9D-44D0-8CA6-2BAA5B8485A4}"/>
                </a:ext>
              </a:extLst>
            </p:cNvPr>
            <p:cNvPicPr>
              <a:picLocks noChangeAspect="1"/>
            </p:cNvPicPr>
            <p:nvPr/>
          </p:nvPicPr>
          <p:blipFill>
            <a:blip r:embed="rId2"/>
            <a:stretch>
              <a:fillRect/>
            </a:stretch>
          </p:blipFill>
          <p:spPr>
            <a:xfrm>
              <a:off x="2095065" y="0"/>
              <a:ext cx="1295400" cy="1190625"/>
            </a:xfrm>
            <a:prstGeom prst="rect">
              <a:avLst/>
            </a:prstGeom>
          </p:spPr>
        </p:pic>
        <p:cxnSp>
          <p:nvCxnSpPr>
            <p:cNvPr id="13" name="Straight Arrow Connector 12">
              <a:extLst>
                <a:ext uri="{FF2B5EF4-FFF2-40B4-BE49-F238E27FC236}">
                  <a16:creationId xmlns:a16="http://schemas.microsoft.com/office/drawing/2014/main" id="{8C663583-0830-4B4E-9D2A-6364A3A8F96B}"/>
                </a:ext>
              </a:extLst>
            </p:cNvPr>
            <p:cNvCxnSpPr>
              <a:cxnSpLocks/>
            </p:cNvCxnSpPr>
            <p:nvPr/>
          </p:nvCxnSpPr>
          <p:spPr>
            <a:xfrm flipH="1">
              <a:off x="4407485" y="1880875"/>
              <a:ext cx="1" cy="371477"/>
            </a:xfrm>
            <a:prstGeom prst="straightConnector1">
              <a:avLst/>
            </a:prstGeom>
            <a:noFill/>
            <a:ln w="15873" cap="flat">
              <a:solidFill>
                <a:srgbClr val="E46C0A"/>
              </a:solidFill>
              <a:prstDash val="solid"/>
              <a:miter/>
              <a:tailEnd type="arrow"/>
            </a:ln>
          </p:spPr>
        </p:cxnSp>
      </p:grpSp>
      <p:cxnSp>
        <p:nvCxnSpPr>
          <p:cNvPr id="32" name="Straight Arrow Connector 31">
            <a:extLst>
              <a:ext uri="{FF2B5EF4-FFF2-40B4-BE49-F238E27FC236}">
                <a16:creationId xmlns:a16="http://schemas.microsoft.com/office/drawing/2014/main" id="{20382E4E-6493-AF82-1B8D-1618A1AFD69F}"/>
              </a:ext>
            </a:extLst>
          </p:cNvPr>
          <p:cNvCxnSpPr>
            <a:cxnSpLocks/>
          </p:cNvCxnSpPr>
          <p:nvPr/>
        </p:nvCxnSpPr>
        <p:spPr>
          <a:xfrm flipH="1">
            <a:off x="5866019" y="4435875"/>
            <a:ext cx="292" cy="167201"/>
          </a:xfrm>
          <a:prstGeom prst="straightConnector1">
            <a:avLst/>
          </a:prstGeom>
          <a:noFill/>
          <a:ln w="15873" cap="flat">
            <a:solidFill>
              <a:srgbClr val="E46C0A"/>
            </a:solidFill>
            <a:prstDash val="solid"/>
            <a:miter/>
            <a:tailEnd type="arrow"/>
          </a:ln>
        </p:spPr>
      </p:cxnSp>
      <p:sp>
        <p:nvSpPr>
          <p:cNvPr id="33" name="Rectangle 32">
            <a:extLst>
              <a:ext uri="{FF2B5EF4-FFF2-40B4-BE49-F238E27FC236}">
                <a16:creationId xmlns:a16="http://schemas.microsoft.com/office/drawing/2014/main" id="{FA751204-CE09-4988-9CF2-74DAEBF25572}"/>
              </a:ext>
            </a:extLst>
          </p:cNvPr>
          <p:cNvSpPr/>
          <p:nvPr/>
        </p:nvSpPr>
        <p:spPr>
          <a:xfrm>
            <a:off x="4606865" y="4651279"/>
            <a:ext cx="2889084" cy="666750"/>
          </a:xfrm>
          <a:prstGeom prst="rect">
            <a:avLst/>
          </a:prstGeom>
          <a:solidFill>
            <a:srgbClr val="F6A44E"/>
          </a:solidFill>
          <a:ln w="25402" cap="flat">
            <a:noFill/>
            <a:prstDash val="solid"/>
            <a:miter/>
          </a:ln>
        </p:spPr>
        <p:txBody>
          <a:bodyPr vert="horz" wrap="square" lIns="91440" tIns="45720" rIns="91440" bIns="45720" anchor="t" anchorCtr="0" compatLnSpc="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auto">
              <a:spcBef>
                <a:spcPts val="0"/>
              </a:spcBef>
              <a:spcAft>
                <a:spcPts val="0"/>
              </a:spcAft>
              <a:defRPr sz="1800" b="0" i="0" u="none" strike="noStrike" kern="0" cap="none" spc="0" baseline="0">
                <a:solidFill>
                  <a:srgbClr val="000000"/>
                </a:solidFill>
                <a:uFillTx/>
              </a:defRPr>
            </a:pPr>
            <a:r>
              <a:rPr lang="en-GB" sz="1000" b="1" kern="0">
                <a:solidFill>
                  <a:schemeClr val="bg1"/>
                </a:solidFill>
                <a:latin typeface="Arial" pitchFamily="34"/>
                <a:cs typeface="Arial" pitchFamily="34"/>
              </a:rPr>
              <a:t>Associates and Investments</a:t>
            </a:r>
            <a:endParaRPr lang="en-GB" sz="1000" kern="0">
              <a:solidFill>
                <a:schemeClr val="bg1"/>
              </a:solidFill>
              <a:latin typeface="Arial" pitchFamily="34"/>
              <a:cs typeface="Arial" pitchFamily="34"/>
            </a:endParaRPr>
          </a:p>
          <a:p>
            <a:pPr marL="171450" indent="-171450" fontAlgn="auto">
              <a:spcBef>
                <a:spcPts val="0"/>
              </a:spcBef>
              <a:spcAft>
                <a:spcPts val="0"/>
              </a:spcAft>
              <a:buFont typeface="Wingdings" panose="05000000000000000000" pitchFamily="2" charset="2"/>
              <a:buChar char="§"/>
              <a:defRPr sz="1800" b="0" i="0" u="none" strike="noStrike" kern="0" cap="none" spc="0" baseline="0">
                <a:solidFill>
                  <a:srgbClr val="000000"/>
                </a:solidFill>
                <a:uFillTx/>
              </a:defRPr>
            </a:pPr>
            <a:r>
              <a:rPr lang="en-GB" sz="1000" kern="0">
                <a:solidFill>
                  <a:schemeClr val="bg1"/>
                </a:solidFill>
                <a:latin typeface="Arial" pitchFamily="34"/>
                <a:cs typeface="Arial" pitchFamily="34"/>
              </a:rPr>
              <a:t>Non-controlling</a:t>
            </a:r>
            <a:r>
              <a:rPr lang="en-GB" sz="1000" kern="0" baseline="0">
                <a:solidFill>
                  <a:schemeClr val="bg1"/>
                </a:solidFill>
                <a:latin typeface="Arial" pitchFamily="34"/>
                <a:cs typeface="Arial" pitchFamily="34"/>
              </a:rPr>
              <a:t> interests in </a:t>
            </a:r>
            <a:r>
              <a:rPr lang="en-GB" sz="1000" kern="0">
                <a:solidFill>
                  <a:schemeClr val="bg1"/>
                </a:solidFill>
                <a:latin typeface="Arial" pitchFamily="34"/>
                <a:cs typeface="Arial" pitchFamily="34"/>
              </a:rPr>
              <a:t>9</a:t>
            </a:r>
            <a:r>
              <a:rPr lang="en-GB" sz="1000" kern="0" baseline="0">
                <a:solidFill>
                  <a:schemeClr val="bg1"/>
                </a:solidFill>
                <a:latin typeface="Arial" pitchFamily="34"/>
                <a:cs typeface="Arial" pitchFamily="34"/>
              </a:rPr>
              <a:t> of the 11 funds managed by FPAM;</a:t>
            </a:r>
          </a:p>
          <a:p>
            <a:pPr marL="171450" indent="-171450" fontAlgn="auto">
              <a:spcBef>
                <a:spcPts val="0"/>
              </a:spcBef>
              <a:spcAft>
                <a:spcPts val="0"/>
              </a:spcAft>
              <a:buFont typeface="Wingdings" panose="05000000000000000000" pitchFamily="2" charset="2"/>
              <a:buChar char="§"/>
              <a:defRPr sz="1800" b="0" i="0" u="none" strike="noStrike" kern="0" cap="none" spc="0" baseline="0">
                <a:solidFill>
                  <a:srgbClr val="000000"/>
                </a:solidFill>
                <a:uFillTx/>
              </a:defRPr>
            </a:pPr>
            <a:r>
              <a:rPr lang="en-GB" sz="1000" kern="0" baseline="0">
                <a:solidFill>
                  <a:schemeClr val="bg1"/>
                </a:solidFill>
                <a:latin typeface="Arial" pitchFamily="34"/>
                <a:cs typeface="Arial" pitchFamily="34"/>
              </a:rPr>
              <a:t>Market value: £22.61m.</a:t>
            </a:r>
            <a:endParaRPr lang="en-GB" sz="1000" kern="0">
              <a:solidFill>
                <a:schemeClr val="bg1"/>
              </a:solidFill>
              <a:latin typeface="Arial" pitchFamily="34"/>
              <a:cs typeface="Arial" pitchFamily="34"/>
            </a:endParaRPr>
          </a:p>
        </p:txBody>
      </p:sp>
      <p:cxnSp>
        <p:nvCxnSpPr>
          <p:cNvPr id="37" name="Straight Arrow Connector 36">
            <a:extLst>
              <a:ext uri="{FF2B5EF4-FFF2-40B4-BE49-F238E27FC236}">
                <a16:creationId xmlns:a16="http://schemas.microsoft.com/office/drawing/2014/main" id="{9F992DF2-486F-4692-82A3-E154ED1BB393}"/>
              </a:ext>
            </a:extLst>
          </p:cNvPr>
          <p:cNvCxnSpPr>
            <a:cxnSpLocks/>
          </p:cNvCxnSpPr>
          <p:nvPr/>
        </p:nvCxnSpPr>
        <p:spPr>
          <a:xfrm>
            <a:off x="5845838" y="5718586"/>
            <a:ext cx="390525" cy="0"/>
          </a:xfrm>
          <a:prstGeom prst="straightConnector1">
            <a:avLst/>
          </a:prstGeom>
          <a:noFill/>
          <a:ln w="15873" cap="flat">
            <a:solidFill>
              <a:srgbClr val="E46C0A"/>
            </a:solidFill>
            <a:prstDash val="solid"/>
            <a:miter/>
            <a:tailEnd type="arrow"/>
          </a:ln>
        </p:spPr>
      </p:cxnSp>
      <p:sp>
        <p:nvSpPr>
          <p:cNvPr id="40" name="TextBox 68">
            <a:extLst>
              <a:ext uri="{FF2B5EF4-FFF2-40B4-BE49-F238E27FC236}">
                <a16:creationId xmlns:a16="http://schemas.microsoft.com/office/drawing/2014/main" id="{6893FA6D-911A-50A6-C321-FDDF5A3638C2}"/>
              </a:ext>
            </a:extLst>
          </p:cNvPr>
          <p:cNvSpPr txBox="1"/>
          <p:nvPr/>
        </p:nvSpPr>
        <p:spPr>
          <a:xfrm>
            <a:off x="4606865" y="5533426"/>
            <a:ext cx="817619" cy="533400"/>
          </a:xfrm>
          <a:prstGeom prst="rect">
            <a:avLst/>
          </a:prstGeom>
          <a:solidFill>
            <a:srgbClr val="F6A44E"/>
          </a:solid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ysClr val="window" lastClr="FFFFFF"/>
                </a:solidFill>
                <a:effectLst/>
                <a:uLnTx/>
                <a:uFillTx/>
                <a:latin typeface="Arial" panose="020B0604020202020204" pitchFamily="34" charset="0"/>
                <a:ea typeface="+mn-ea"/>
                <a:cs typeface="Arial" panose="020B0604020202020204" pitchFamily="34" charset="0"/>
              </a:rPr>
              <a:t>Cash: £</a:t>
            </a:r>
            <a:r>
              <a:rPr lang="en-GB" sz="1000" kern="0">
                <a:solidFill>
                  <a:sysClr val="window" lastClr="FFFFFF"/>
                </a:solidFill>
                <a:latin typeface="Arial" panose="020B0604020202020204" pitchFamily="34" charset="0"/>
                <a:cs typeface="Arial" panose="020B0604020202020204" pitchFamily="34" charset="0"/>
              </a:rPr>
              <a:t>4.82</a:t>
            </a:r>
            <a:r>
              <a:rPr kumimoji="0" lang="en-GB" sz="1000" b="0" i="0" u="none" strike="noStrike" kern="0" cap="none" spc="0" normalizeH="0" baseline="0" noProof="0">
                <a:ln>
                  <a:noFill/>
                </a:ln>
                <a:solidFill>
                  <a:sysClr val="window" lastClr="FFFFFF"/>
                </a:solidFill>
                <a:effectLst/>
                <a:uLnTx/>
                <a:uFillTx/>
                <a:latin typeface="Arial" panose="020B0604020202020204" pitchFamily="34" charset="0"/>
                <a:ea typeface="+mn-ea"/>
                <a:cs typeface="Arial" panose="020B0604020202020204" pitchFamily="34" charset="0"/>
              </a:rPr>
              <a:t>m</a:t>
            </a:r>
          </a:p>
        </p:txBody>
      </p:sp>
      <p:sp>
        <p:nvSpPr>
          <p:cNvPr id="41" name="TextBox 69">
            <a:extLst>
              <a:ext uri="{FF2B5EF4-FFF2-40B4-BE49-F238E27FC236}">
                <a16:creationId xmlns:a16="http://schemas.microsoft.com/office/drawing/2014/main" id="{5D2CA089-061B-4528-A34C-12CCAF95F67E}"/>
              </a:ext>
            </a:extLst>
          </p:cNvPr>
          <p:cNvSpPr txBox="1"/>
          <p:nvPr/>
        </p:nvSpPr>
        <p:spPr>
          <a:xfrm>
            <a:off x="6297072" y="5532103"/>
            <a:ext cx="1188399" cy="533400"/>
          </a:xfrm>
          <a:prstGeom prst="rect">
            <a:avLst/>
          </a:prstGeom>
          <a:solidFill>
            <a:srgbClr val="F6A44E"/>
          </a:solid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ysClr val="window" lastClr="FFFFFF"/>
                </a:solidFill>
                <a:effectLst/>
                <a:uLnTx/>
                <a:uFillTx/>
                <a:latin typeface="Arial" panose="020B0604020202020204" pitchFamily="34" charset="0"/>
                <a:ea typeface="+mn-ea"/>
                <a:cs typeface="Arial" panose="020B0604020202020204" pitchFamily="34" charset="0"/>
              </a:rPr>
              <a:t>Total Net Assets at Market Value: £52.99m</a:t>
            </a:r>
          </a:p>
        </p:txBody>
      </p:sp>
      <p:cxnSp>
        <p:nvCxnSpPr>
          <p:cNvPr id="43" name="Straight Arrow Connector 42">
            <a:extLst>
              <a:ext uri="{FF2B5EF4-FFF2-40B4-BE49-F238E27FC236}">
                <a16:creationId xmlns:a16="http://schemas.microsoft.com/office/drawing/2014/main" id="{FBB4D4E7-CA1A-4EE7-9C46-EF7C67475C5E}"/>
              </a:ext>
            </a:extLst>
          </p:cNvPr>
          <p:cNvCxnSpPr>
            <a:cxnSpLocks/>
          </p:cNvCxnSpPr>
          <p:nvPr/>
        </p:nvCxnSpPr>
        <p:spPr>
          <a:xfrm flipH="1">
            <a:off x="2952760" y="5379703"/>
            <a:ext cx="1" cy="304800"/>
          </a:xfrm>
          <a:prstGeom prst="straightConnector1">
            <a:avLst/>
          </a:prstGeom>
          <a:noFill/>
          <a:ln w="15873" cap="flat">
            <a:solidFill>
              <a:srgbClr val="59058D"/>
            </a:solidFill>
            <a:prstDash val="solid"/>
            <a:miter/>
            <a:tailEnd type="arrow"/>
          </a:ln>
        </p:spPr>
      </p:cxnSp>
      <p:sp>
        <p:nvSpPr>
          <p:cNvPr id="44" name="TextBox 73">
            <a:extLst>
              <a:ext uri="{FF2B5EF4-FFF2-40B4-BE49-F238E27FC236}">
                <a16:creationId xmlns:a16="http://schemas.microsoft.com/office/drawing/2014/main" id="{2D072ED4-6E9E-5F22-B0F5-E139F99A05B6}"/>
              </a:ext>
            </a:extLst>
          </p:cNvPr>
          <p:cNvSpPr txBox="1"/>
          <p:nvPr/>
        </p:nvSpPr>
        <p:spPr>
          <a:xfrm>
            <a:off x="2247981" y="5706914"/>
            <a:ext cx="1343025" cy="358590"/>
          </a:xfrm>
          <a:prstGeom prst="rect">
            <a:avLst/>
          </a:prstGeom>
          <a:solidFill>
            <a:srgbClr val="8581BD"/>
          </a:solidFill>
          <a:ln w="9525" cmpd="sng">
            <a:solidFill>
              <a:sysClr val="window" lastClr="FFFFFF">
                <a:shade val="50000"/>
              </a:sysClr>
            </a:solid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59058D"/>
                </a:solidFill>
                <a:effectLst/>
                <a:uLnTx/>
                <a:uFillTx/>
                <a:latin typeface="Arial" pitchFamily="34"/>
                <a:ea typeface="ヒラギノ角ゴ ProN W3"/>
                <a:cs typeface="Arial" pitchFamily="34"/>
                <a:sym typeface="GillSans"/>
              </a:rPr>
              <a:t>Third party AUM: £164m </a:t>
            </a:r>
          </a:p>
        </p:txBody>
      </p:sp>
      <p:cxnSp>
        <p:nvCxnSpPr>
          <p:cNvPr id="46" name="Straight Connector 45">
            <a:extLst>
              <a:ext uri="{FF2B5EF4-FFF2-40B4-BE49-F238E27FC236}">
                <a16:creationId xmlns:a16="http://schemas.microsoft.com/office/drawing/2014/main" id="{2CAABA7B-10AE-5852-17B5-A7D538FAF06E}"/>
              </a:ext>
            </a:extLst>
          </p:cNvPr>
          <p:cNvCxnSpPr/>
          <p:nvPr/>
        </p:nvCxnSpPr>
        <p:spPr>
          <a:xfrm>
            <a:off x="5845838" y="5366932"/>
            <a:ext cx="0" cy="330343"/>
          </a:xfrm>
          <a:prstGeom prst="line">
            <a:avLst/>
          </a:prstGeom>
          <a:noFill/>
          <a:ln w="19050" cap="flat" cmpd="sng" algn="ctr">
            <a:solidFill>
              <a:srgbClr val="ED7D31"/>
            </a:solidFill>
            <a:prstDash val="solid"/>
            <a:miter lim="800000"/>
          </a:ln>
          <a:effectLst/>
        </p:spPr>
      </p:cxnSp>
      <p:cxnSp>
        <p:nvCxnSpPr>
          <p:cNvPr id="7" name="Straight Arrow Connector 6">
            <a:extLst>
              <a:ext uri="{FF2B5EF4-FFF2-40B4-BE49-F238E27FC236}">
                <a16:creationId xmlns:a16="http://schemas.microsoft.com/office/drawing/2014/main" id="{5A2CC76D-B1EB-F272-3386-DCF3B47EC1CB}"/>
              </a:ext>
            </a:extLst>
          </p:cNvPr>
          <p:cNvCxnSpPr>
            <a:cxnSpLocks/>
          </p:cNvCxnSpPr>
          <p:nvPr/>
        </p:nvCxnSpPr>
        <p:spPr>
          <a:xfrm>
            <a:off x="5424484" y="5880178"/>
            <a:ext cx="872588" cy="6031"/>
          </a:xfrm>
          <a:prstGeom prst="straightConnector1">
            <a:avLst/>
          </a:prstGeom>
          <a:noFill/>
          <a:ln w="15873" cap="flat">
            <a:solidFill>
              <a:srgbClr val="E46C0A"/>
            </a:solidFill>
            <a:prstDash val="solid"/>
            <a:miter/>
            <a:tailEnd type="arrow"/>
          </a:ln>
        </p:spPr>
      </p:cxnSp>
    </p:spTree>
    <p:extLst>
      <p:ext uri="{BB962C8B-B14F-4D97-AF65-F5344CB8AC3E}">
        <p14:creationId xmlns:p14="http://schemas.microsoft.com/office/powerpoint/2010/main" val="316127860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p:cNvSpPr>
          <p:nvPr/>
        </p:nvSpPr>
        <p:spPr bwMode="auto">
          <a:xfrm>
            <a:off x="2228851" y="1028372"/>
            <a:ext cx="705408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r>
              <a:rPr lang="en-US" sz="1800">
                <a:solidFill>
                  <a:schemeClr val="bg1"/>
                </a:solidFill>
                <a:cs typeface="Arial" pitchFamily="34" charset="0"/>
                <a:sym typeface="Arial" pitchFamily="34" charset="0"/>
              </a:rPr>
              <a:t>Segmental Analysis: Group Properties</a:t>
            </a:r>
          </a:p>
          <a:p>
            <a:pPr algn="r" defTabSz="673100">
              <a:lnSpc>
                <a:spcPct val="120000"/>
              </a:lnSpc>
            </a:pPr>
            <a:r>
              <a:rPr lang="en-US" sz="1800">
                <a:solidFill>
                  <a:srgbClr val="F58B00"/>
                </a:solidFill>
                <a:cs typeface="Arial" pitchFamily="34" charset="0"/>
                <a:sym typeface="Arial" pitchFamily="34" charset="0"/>
              </a:rPr>
              <a:t>Dr Felix St, Bucharest (2,845 m</a:t>
            </a:r>
            <a:r>
              <a:rPr lang="en-US" sz="1800" baseline="30000">
                <a:solidFill>
                  <a:srgbClr val="F58B00"/>
                </a:solidFill>
                <a:cs typeface="Arial" pitchFamily="34" charset="0"/>
                <a:sym typeface="Arial" pitchFamily="34" charset="0"/>
              </a:rPr>
              <a:t>2 </a:t>
            </a:r>
            <a:r>
              <a:rPr lang="en-US" sz="1800">
                <a:solidFill>
                  <a:srgbClr val="F58B00"/>
                </a:solidFill>
                <a:cs typeface="Arial" pitchFamily="34" charset="0"/>
                <a:sym typeface="Arial" pitchFamily="34" charset="0"/>
              </a:rPr>
              <a:t>over 7 floors)</a:t>
            </a:r>
          </a:p>
        </p:txBody>
      </p:sp>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40</a:t>
            </a:fld>
            <a:endParaRPr lang="en-US"/>
          </a:p>
        </p:txBody>
      </p:sp>
      <p:sp>
        <p:nvSpPr>
          <p:cNvPr id="8" name="Text Box 125"/>
          <p:cNvSpPr txBox="1">
            <a:spLocks noChangeArrowheads="1"/>
          </p:cNvSpPr>
          <p:nvPr/>
        </p:nvSpPr>
        <p:spPr bwMode="auto">
          <a:xfrm>
            <a:off x="623069" y="1777345"/>
            <a:ext cx="4756325" cy="4377131"/>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342900" indent="-342900">
              <a:lnSpc>
                <a:spcPct val="115000"/>
              </a:lnSpc>
              <a:spcAft>
                <a:spcPts val="0"/>
              </a:spcAft>
              <a:buClr>
                <a:srgbClr val="F68B1F"/>
              </a:buClr>
              <a:buSzPts val="1100"/>
              <a:buFont typeface="Wingdings"/>
              <a:buChar char=""/>
            </a:pPr>
            <a:r>
              <a:rPr lang="en-GB" sz="1200">
                <a:solidFill>
                  <a:schemeClr val="tx1">
                    <a:lumMod val="65000"/>
                    <a:lumOff val="35000"/>
                  </a:schemeClr>
                </a:solidFill>
                <a:latin typeface="Arial"/>
                <a:ea typeface="Times New Roman"/>
                <a:cs typeface="Times New Roman"/>
              </a:rPr>
              <a:t>Prime location in Bucharest’s CBD within walking distance from </a:t>
            </a:r>
            <a:r>
              <a:rPr lang="en-GB" sz="1200" err="1">
                <a:solidFill>
                  <a:schemeClr val="tx1">
                    <a:lumMod val="65000"/>
                    <a:lumOff val="35000"/>
                  </a:schemeClr>
                </a:solidFill>
                <a:latin typeface="Arial"/>
                <a:ea typeface="Times New Roman"/>
                <a:cs typeface="Times New Roman"/>
              </a:rPr>
              <a:t>Victoriei</a:t>
            </a:r>
            <a:r>
              <a:rPr lang="en-GB" sz="1200">
                <a:solidFill>
                  <a:schemeClr val="tx1">
                    <a:lumMod val="65000"/>
                    <a:lumOff val="35000"/>
                  </a:schemeClr>
                </a:solidFill>
                <a:latin typeface="Arial"/>
                <a:ea typeface="Times New Roman"/>
                <a:cs typeface="Times New Roman"/>
              </a:rPr>
              <a:t> Square, the financial centre of Bucharest.</a:t>
            </a:r>
          </a:p>
          <a:p>
            <a:pPr marL="342900" lvl="0" indent="-342900">
              <a:lnSpc>
                <a:spcPct val="115000"/>
              </a:lnSpc>
              <a:spcAft>
                <a:spcPts val="0"/>
              </a:spcAft>
              <a:buClr>
                <a:srgbClr val="F68B1F"/>
              </a:buClr>
              <a:buSzPts val="1100"/>
              <a:buFont typeface="Wingdings"/>
              <a:buChar char=""/>
            </a:pPr>
            <a:endParaRPr lang="en-GB" sz="1200">
              <a:solidFill>
                <a:schemeClr val="tx1">
                  <a:lumMod val="65000"/>
                  <a:lumOff val="35000"/>
                </a:schemeClr>
              </a:solidFill>
              <a:latin typeface="Arial"/>
              <a:ea typeface="Times New Roman"/>
              <a:cs typeface="Times New Roman"/>
            </a:endParaRPr>
          </a:p>
          <a:p>
            <a:pPr marL="342900" lvl="0" indent="-342900">
              <a:lnSpc>
                <a:spcPct val="115000"/>
              </a:lnSpc>
              <a:spcAft>
                <a:spcPts val="300"/>
              </a:spcAft>
              <a:buClr>
                <a:srgbClr val="F68B1F"/>
              </a:buClr>
              <a:buSzPts val="1100"/>
              <a:buFont typeface="Wingdings"/>
              <a:buChar char=""/>
            </a:pPr>
            <a:r>
              <a:rPr lang="en-GB" sz="1200">
                <a:solidFill>
                  <a:schemeClr val="tx1">
                    <a:lumMod val="65000"/>
                    <a:lumOff val="35000"/>
                  </a:schemeClr>
                </a:solidFill>
                <a:latin typeface="Arial"/>
                <a:ea typeface="Times New Roman"/>
                <a:cs typeface="Times New Roman"/>
              </a:rPr>
              <a:t>Leasing:</a:t>
            </a:r>
          </a:p>
          <a:p>
            <a:pPr marL="800100" lvl="1" indent="-342900">
              <a:lnSpc>
                <a:spcPct val="115000"/>
              </a:lnSpc>
              <a:spcAft>
                <a:spcPts val="0"/>
              </a:spcAft>
              <a:buClr>
                <a:srgbClr val="F68B1F"/>
              </a:buClr>
              <a:buSzPts val="1100"/>
              <a:buFont typeface="Wingdings" panose="05000000000000000000" pitchFamily="2" charset="2"/>
              <a:buChar char="§"/>
            </a:pPr>
            <a:r>
              <a:rPr lang="en-GB" sz="1200">
                <a:solidFill>
                  <a:schemeClr val="tx1">
                    <a:lumMod val="65000"/>
                    <a:lumOff val="35000"/>
                  </a:schemeClr>
                </a:solidFill>
                <a:latin typeface="Arial"/>
                <a:ea typeface="Times New Roman"/>
                <a:cs typeface="Times New Roman"/>
              </a:rPr>
              <a:t>Vacancy Rate: 0%</a:t>
            </a:r>
          </a:p>
          <a:p>
            <a:pPr marL="800100" lvl="1" indent="-342900">
              <a:lnSpc>
                <a:spcPct val="115000"/>
              </a:lnSpc>
              <a:spcAft>
                <a:spcPts val="0"/>
              </a:spcAft>
              <a:buClr>
                <a:srgbClr val="F68B1F"/>
              </a:buClr>
              <a:buSzPts val="1100"/>
              <a:buFont typeface="Wingdings" panose="05000000000000000000" pitchFamily="2" charset="2"/>
              <a:buChar char="§"/>
            </a:pPr>
            <a:r>
              <a:rPr lang="en-GB" sz="1200">
                <a:solidFill>
                  <a:schemeClr val="tx1">
                    <a:lumMod val="65000"/>
                    <a:lumOff val="35000"/>
                  </a:schemeClr>
                </a:solidFill>
                <a:latin typeface="Arial"/>
                <a:ea typeface="Times New Roman"/>
                <a:cs typeface="Times New Roman"/>
              </a:rPr>
              <a:t>NOI: c€292k pa.</a:t>
            </a:r>
          </a:p>
          <a:p>
            <a:pPr marL="800100" lvl="1" indent="-342900">
              <a:lnSpc>
                <a:spcPct val="115000"/>
              </a:lnSpc>
              <a:spcAft>
                <a:spcPts val="0"/>
              </a:spcAft>
              <a:buClr>
                <a:srgbClr val="F68B1F"/>
              </a:buClr>
              <a:buSzPts val="1100"/>
              <a:buFont typeface="Wingdings" panose="05000000000000000000" pitchFamily="2" charset="2"/>
              <a:buChar char="§"/>
            </a:pPr>
            <a:r>
              <a:rPr lang="en-GB" sz="1200">
                <a:solidFill>
                  <a:schemeClr val="tx1">
                    <a:lumMod val="65000"/>
                    <a:lumOff val="35000"/>
                  </a:schemeClr>
                </a:solidFill>
                <a:latin typeface="Arial"/>
                <a:ea typeface="Times New Roman"/>
                <a:cs typeface="Times New Roman"/>
              </a:rPr>
              <a:t>WAULT: 6 yrs, 3 </a:t>
            </a:r>
            <a:r>
              <a:rPr lang="en-GB" sz="1200" err="1">
                <a:solidFill>
                  <a:schemeClr val="tx1">
                    <a:lumMod val="65000"/>
                    <a:lumOff val="35000"/>
                  </a:schemeClr>
                </a:solidFill>
                <a:latin typeface="Arial"/>
                <a:ea typeface="Times New Roman"/>
                <a:cs typeface="Times New Roman"/>
              </a:rPr>
              <a:t>mths</a:t>
            </a:r>
            <a:endParaRPr lang="en-GB" sz="1200">
              <a:solidFill>
                <a:schemeClr val="tx1">
                  <a:lumMod val="65000"/>
                  <a:lumOff val="35000"/>
                </a:schemeClr>
              </a:solidFill>
              <a:latin typeface="Arial"/>
              <a:ea typeface="Times New Roman"/>
              <a:cs typeface="Times New Roman"/>
            </a:endParaRPr>
          </a:p>
          <a:p>
            <a:pPr lvl="1">
              <a:lnSpc>
                <a:spcPct val="115000"/>
              </a:lnSpc>
              <a:spcAft>
                <a:spcPts val="0"/>
              </a:spcAft>
              <a:buClr>
                <a:srgbClr val="F68B1F"/>
              </a:buClr>
              <a:buSzPts val="1100"/>
            </a:pPr>
            <a:endParaRPr lang="en-GB" sz="1200">
              <a:solidFill>
                <a:schemeClr val="tx1">
                  <a:lumMod val="65000"/>
                  <a:lumOff val="35000"/>
                </a:schemeClr>
              </a:solidFill>
              <a:latin typeface="Arial"/>
              <a:ea typeface="Times New Roman"/>
              <a:cs typeface="Times New Roman"/>
            </a:endParaRPr>
          </a:p>
          <a:p>
            <a:pPr marL="342900" indent="-342900">
              <a:lnSpc>
                <a:spcPct val="115000"/>
              </a:lnSpc>
              <a:spcAft>
                <a:spcPts val="600"/>
              </a:spcAft>
              <a:buClr>
                <a:srgbClr val="F68B1F"/>
              </a:buClr>
              <a:buSzPts val="1100"/>
              <a:buFont typeface="Wingdings"/>
              <a:buChar char=""/>
            </a:pPr>
            <a:r>
              <a:rPr lang="en-GB" sz="1200">
                <a:solidFill>
                  <a:schemeClr val="tx1">
                    <a:lumMod val="65000"/>
                    <a:lumOff val="35000"/>
                  </a:schemeClr>
                </a:solidFill>
                <a:latin typeface="Arial"/>
                <a:ea typeface="Times New Roman"/>
                <a:cs typeface="Times New Roman"/>
              </a:rPr>
              <a:t>Book value: </a:t>
            </a:r>
            <a:r>
              <a:rPr lang="it-IT" sz="1200">
                <a:solidFill>
                  <a:schemeClr val="tx1">
                    <a:lumMod val="65000"/>
                    <a:lumOff val="35000"/>
                  </a:schemeClr>
                </a:solidFill>
                <a:latin typeface="Arial"/>
                <a:ea typeface="Times New Roman"/>
                <a:cs typeface="Times New Roman"/>
              </a:rPr>
              <a:t>£2.20m (£688 per m</a:t>
            </a:r>
            <a:r>
              <a:rPr lang="it-IT" sz="1200" baseline="30000">
                <a:solidFill>
                  <a:schemeClr val="tx1">
                    <a:lumMod val="65000"/>
                    <a:lumOff val="35000"/>
                  </a:schemeClr>
                </a:solidFill>
                <a:latin typeface="Arial"/>
                <a:ea typeface="Times New Roman"/>
                <a:cs typeface="Times New Roman"/>
              </a:rPr>
              <a:t>2</a:t>
            </a:r>
            <a:r>
              <a:rPr lang="it-IT" sz="1200">
                <a:solidFill>
                  <a:schemeClr val="tx1">
                    <a:lumMod val="65000"/>
                    <a:lumOff val="35000"/>
                  </a:schemeClr>
                </a:solidFill>
                <a:latin typeface="Arial"/>
                <a:ea typeface="Times New Roman"/>
                <a:cs typeface="Times New Roman"/>
              </a:rPr>
              <a:t>)</a:t>
            </a:r>
          </a:p>
          <a:p>
            <a:pPr marL="342900" indent="-342900">
              <a:lnSpc>
                <a:spcPct val="115000"/>
              </a:lnSpc>
              <a:spcAft>
                <a:spcPts val="600"/>
              </a:spcAft>
              <a:buClr>
                <a:srgbClr val="F68B1F"/>
              </a:buClr>
              <a:buSzPts val="1100"/>
              <a:buFont typeface="Wingdings"/>
              <a:buChar char=""/>
            </a:pPr>
            <a:r>
              <a:rPr lang="it-IT" sz="1200">
                <a:solidFill>
                  <a:schemeClr val="tx1">
                    <a:lumMod val="65000"/>
                    <a:lumOff val="35000"/>
                  </a:schemeClr>
                </a:solidFill>
                <a:latin typeface="Arial"/>
                <a:ea typeface="Times New Roman"/>
                <a:cs typeface="Times New Roman"/>
              </a:rPr>
              <a:t>Market value: €4.10m (€1,280 per m</a:t>
            </a:r>
            <a:r>
              <a:rPr lang="it-IT" sz="1200" baseline="30000">
                <a:solidFill>
                  <a:schemeClr val="tx1">
                    <a:lumMod val="65000"/>
                    <a:lumOff val="35000"/>
                  </a:schemeClr>
                </a:solidFill>
                <a:latin typeface="Arial"/>
                <a:ea typeface="Times New Roman"/>
                <a:cs typeface="Times New Roman"/>
              </a:rPr>
              <a:t>2</a:t>
            </a:r>
            <a:r>
              <a:rPr lang="it-IT" sz="1200">
                <a:solidFill>
                  <a:schemeClr val="tx1">
                    <a:lumMod val="65000"/>
                    <a:lumOff val="35000"/>
                  </a:schemeClr>
                </a:solidFill>
                <a:latin typeface="Arial"/>
                <a:ea typeface="Times New Roman"/>
                <a:cs typeface="Times New Roman"/>
              </a:rPr>
              <a:t>) </a:t>
            </a:r>
          </a:p>
          <a:p>
            <a:pPr marL="342900" indent="-342900">
              <a:lnSpc>
                <a:spcPct val="115000"/>
              </a:lnSpc>
              <a:spcAft>
                <a:spcPts val="600"/>
              </a:spcAft>
              <a:buClr>
                <a:srgbClr val="F68B1F"/>
              </a:buClr>
              <a:buSzPts val="1100"/>
              <a:buFont typeface="Wingdings"/>
              <a:buChar char=""/>
            </a:pPr>
            <a:r>
              <a:rPr lang="en-GB" sz="1200">
                <a:solidFill>
                  <a:schemeClr val="tx1">
                    <a:lumMod val="65000"/>
                    <a:lumOff val="35000"/>
                  </a:schemeClr>
                </a:solidFill>
                <a:latin typeface="Arial"/>
                <a:ea typeface="Times New Roman"/>
                <a:cs typeface="Times New Roman"/>
              </a:rPr>
              <a:t>Bank debt</a:t>
            </a:r>
            <a:r>
              <a:rPr lang="en-GB" sz="1200">
                <a:solidFill>
                  <a:schemeClr val="tx1">
                    <a:lumMod val="65000"/>
                    <a:lumOff val="35000"/>
                  </a:schemeClr>
                </a:solidFill>
                <a:latin typeface="Arial"/>
                <a:cs typeface="Times New Roman"/>
              </a:rPr>
              <a:t>: Nil</a:t>
            </a:r>
          </a:p>
          <a:p>
            <a:pPr marL="342900" lvl="0" indent="-342900">
              <a:lnSpc>
                <a:spcPct val="115000"/>
              </a:lnSpc>
              <a:spcAft>
                <a:spcPts val="1200"/>
              </a:spcAft>
              <a:buClr>
                <a:srgbClr val="F68B1F"/>
              </a:buClr>
              <a:buSzPts val="1100"/>
              <a:buFont typeface="Wingdings"/>
              <a:buChar char=""/>
            </a:pPr>
            <a:endParaRPr lang="en-GB" sz="1200">
              <a:solidFill>
                <a:schemeClr val="tx1">
                  <a:lumMod val="65000"/>
                  <a:lumOff val="35000"/>
                </a:schemeClr>
              </a:solidFill>
              <a:latin typeface="Arial"/>
              <a:ea typeface="Times New Roman"/>
              <a:cs typeface="Times New Roman"/>
            </a:endParaRPr>
          </a:p>
          <a:p>
            <a:pPr marL="342900" lvl="0" indent="-342900">
              <a:lnSpc>
                <a:spcPct val="115000"/>
              </a:lnSpc>
              <a:spcAft>
                <a:spcPts val="1200"/>
              </a:spcAft>
              <a:buClr>
                <a:srgbClr val="F68B1F"/>
              </a:buClr>
              <a:buSzPts val="1100"/>
              <a:buFont typeface="Wingdings"/>
              <a:buChar char=""/>
            </a:pPr>
            <a:endParaRPr lang="en-GB" sz="1200">
              <a:solidFill>
                <a:schemeClr val="tx1">
                  <a:lumMod val="65000"/>
                  <a:lumOff val="35000"/>
                </a:schemeClr>
              </a:solidFill>
              <a:latin typeface="Arial"/>
              <a:ea typeface="Times New Roman"/>
              <a:cs typeface="Times New Roman"/>
            </a:endParaRPr>
          </a:p>
          <a:p>
            <a:pPr lvl="0">
              <a:lnSpc>
                <a:spcPct val="115000"/>
              </a:lnSpc>
              <a:spcAft>
                <a:spcPts val="1200"/>
              </a:spcAft>
              <a:buClr>
                <a:srgbClr val="F68B1F"/>
              </a:buClr>
              <a:buSzPts val="1100"/>
            </a:pPr>
            <a:endParaRPr lang="en-GB" sz="1200">
              <a:solidFill>
                <a:schemeClr val="tx2">
                  <a:lumMod val="65000"/>
                  <a:lumOff val="35000"/>
                </a:schemeClr>
              </a:solidFill>
              <a:highlight>
                <a:srgbClr val="FFFF00"/>
              </a:highlight>
              <a:latin typeface="Arial"/>
              <a:cs typeface="Times New Roman"/>
            </a:endParaRPr>
          </a:p>
          <a:p>
            <a:pPr lvl="0">
              <a:lnSpc>
                <a:spcPct val="115000"/>
              </a:lnSpc>
              <a:spcAft>
                <a:spcPts val="1200"/>
              </a:spcAft>
              <a:buClr>
                <a:srgbClr val="F68B1F"/>
              </a:buClr>
              <a:buSzPts val="1100"/>
            </a:pPr>
            <a:endParaRPr lang="en-GB" sz="1200">
              <a:solidFill>
                <a:schemeClr val="tx2">
                  <a:lumMod val="65000"/>
                  <a:lumOff val="35000"/>
                </a:schemeClr>
              </a:solidFill>
              <a:highlight>
                <a:srgbClr val="FFFF00"/>
              </a:highlight>
              <a:latin typeface="Arial"/>
              <a:cs typeface="Times New Roman"/>
            </a:endParaRPr>
          </a:p>
          <a:p>
            <a:pPr marL="342900" lvl="0" indent="-342900" algn="just">
              <a:lnSpc>
                <a:spcPct val="115000"/>
              </a:lnSpc>
              <a:spcAft>
                <a:spcPts val="1200"/>
              </a:spcAft>
              <a:buClr>
                <a:srgbClr val="F68B1F"/>
              </a:buClr>
              <a:buSzPts val="1100"/>
              <a:buFont typeface="Wingdings"/>
              <a:buChar char=""/>
            </a:pPr>
            <a:endParaRPr lang="en-GB">
              <a:solidFill>
                <a:schemeClr val="tx1">
                  <a:lumMod val="65000"/>
                  <a:lumOff val="35000"/>
                </a:schemeClr>
              </a:solidFill>
              <a:latin typeface="Arial"/>
              <a:ea typeface="Times New Roman"/>
              <a:cs typeface="Times New Roman"/>
            </a:endParaRPr>
          </a:p>
          <a:p>
            <a:pPr marL="342900" lvl="0" indent="-342900" algn="just">
              <a:lnSpc>
                <a:spcPct val="115000"/>
              </a:lnSpc>
              <a:spcAft>
                <a:spcPts val="1200"/>
              </a:spcAft>
              <a:buClr>
                <a:srgbClr val="F68B1F"/>
              </a:buClr>
              <a:buSzPts val="1100"/>
              <a:buFont typeface="Wingdings"/>
              <a:buChar char=""/>
            </a:pPr>
            <a:endParaRPr lang="en-GB">
              <a:solidFill>
                <a:schemeClr val="tx1">
                  <a:lumMod val="65000"/>
                  <a:lumOff val="35000"/>
                </a:schemeClr>
              </a:solidFill>
              <a:latin typeface="Arial"/>
              <a:ea typeface="Times New Roman"/>
              <a:cs typeface="Times New Roman"/>
            </a:endParaRPr>
          </a:p>
        </p:txBody>
      </p:sp>
      <p:pic>
        <p:nvPicPr>
          <p:cNvPr id="4" name="Picture 3" descr="A low angle view of a building&#10;&#10;Description automatically generated with medium confidence">
            <a:extLst>
              <a:ext uri="{FF2B5EF4-FFF2-40B4-BE49-F238E27FC236}">
                <a16:creationId xmlns:a16="http://schemas.microsoft.com/office/drawing/2014/main" id="{4A803A02-5AAE-794E-877B-1B29343B190C}"/>
              </a:ext>
            </a:extLst>
          </p:cNvPr>
          <p:cNvPicPr>
            <a:picLocks noChangeAspect="1"/>
          </p:cNvPicPr>
          <p:nvPr/>
        </p:nvPicPr>
        <p:blipFill>
          <a:blip r:embed="rId2"/>
          <a:stretch>
            <a:fillRect/>
          </a:stretch>
        </p:blipFill>
        <p:spPr>
          <a:xfrm>
            <a:off x="6439547" y="1777345"/>
            <a:ext cx="2495550" cy="3324225"/>
          </a:xfrm>
          <a:prstGeom prst="rect">
            <a:avLst/>
          </a:prstGeom>
        </p:spPr>
      </p:pic>
    </p:spTree>
    <p:extLst>
      <p:ext uri="{BB962C8B-B14F-4D97-AF65-F5344CB8AC3E}">
        <p14:creationId xmlns:p14="http://schemas.microsoft.com/office/powerpoint/2010/main" val="171231743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p:cNvSpPr>
          <p:nvPr/>
        </p:nvSpPr>
        <p:spPr bwMode="auto">
          <a:xfrm>
            <a:off x="3438526" y="1003205"/>
            <a:ext cx="5844404"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r>
              <a:rPr lang="en-US" sz="1800">
                <a:solidFill>
                  <a:schemeClr val="bg1"/>
                </a:solidFill>
                <a:cs typeface="Arial" pitchFamily="34" charset="0"/>
                <a:sym typeface="Arial" pitchFamily="34" charset="0"/>
              </a:rPr>
              <a:t>5</a:t>
            </a:r>
            <a:r>
              <a:rPr lang="en-US" sz="1800" baseline="30000">
                <a:solidFill>
                  <a:schemeClr val="bg1"/>
                </a:solidFill>
                <a:cs typeface="Arial" pitchFamily="34" charset="0"/>
                <a:sym typeface="Arial" pitchFamily="34" charset="0"/>
              </a:rPr>
              <a:t>th</a:t>
            </a:r>
            <a:r>
              <a:rPr lang="en-US" sz="1800">
                <a:solidFill>
                  <a:schemeClr val="bg1"/>
                </a:solidFill>
                <a:cs typeface="Arial" pitchFamily="34" charset="0"/>
                <a:sym typeface="Arial" pitchFamily="34" charset="0"/>
              </a:rPr>
              <a:t> Property Trading Ltd (5PT)</a:t>
            </a:r>
            <a:endParaRPr lang="en-US" sz="1800">
              <a:solidFill>
                <a:srgbClr val="FFFFFF"/>
              </a:solidFill>
              <a:cs typeface="Arial" pitchFamily="34" charset="0"/>
              <a:sym typeface="Arial" pitchFamily="34" charset="0"/>
            </a:endParaRPr>
          </a:p>
          <a:p>
            <a:pPr algn="r" defTabSz="673100"/>
            <a:r>
              <a:rPr lang="en-US" sz="1800">
                <a:solidFill>
                  <a:srgbClr val="F58B00"/>
                </a:solidFill>
                <a:cs typeface="Arial" pitchFamily="34" charset="0"/>
                <a:sym typeface="Arial" pitchFamily="34" charset="0"/>
              </a:rPr>
              <a:t>Consolidated Undertaking</a:t>
            </a:r>
          </a:p>
        </p:txBody>
      </p:sp>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41</a:t>
            </a:fld>
            <a:endParaRPr lang="en-US"/>
          </a:p>
        </p:txBody>
      </p:sp>
      <p:pic>
        <p:nvPicPr>
          <p:cNvPr id="4" name="Picture 3" descr="A picture containing text, outdoor, sky, road&#10;&#10;Description automatically generated">
            <a:extLst>
              <a:ext uri="{FF2B5EF4-FFF2-40B4-BE49-F238E27FC236}">
                <a16:creationId xmlns:a16="http://schemas.microsoft.com/office/drawing/2014/main" id="{8F3D4864-4AAA-BA45-637A-E673A8D5F070}"/>
              </a:ext>
            </a:extLst>
          </p:cNvPr>
          <p:cNvPicPr>
            <a:picLocks noChangeAspect="1"/>
          </p:cNvPicPr>
          <p:nvPr/>
        </p:nvPicPr>
        <p:blipFill rotWithShape="1">
          <a:blip r:embed="rId2"/>
          <a:srcRect l="13537" r="8492"/>
          <a:stretch/>
        </p:blipFill>
        <p:spPr>
          <a:xfrm>
            <a:off x="224546" y="1926120"/>
            <a:ext cx="3078178" cy="2076955"/>
          </a:xfrm>
          <a:prstGeom prst="rect">
            <a:avLst/>
          </a:prstGeom>
        </p:spPr>
      </p:pic>
      <p:pic>
        <p:nvPicPr>
          <p:cNvPr id="7" name="Picture 6" descr="A picture containing tree, outdoor, sky, road&#10;&#10;Description automatically generated">
            <a:extLst>
              <a:ext uri="{FF2B5EF4-FFF2-40B4-BE49-F238E27FC236}">
                <a16:creationId xmlns:a16="http://schemas.microsoft.com/office/drawing/2014/main" id="{6DA5CD89-95B4-0A1F-0011-2B55CC9F6D26}"/>
              </a:ext>
            </a:extLst>
          </p:cNvPr>
          <p:cNvPicPr>
            <a:picLocks noChangeAspect="1"/>
          </p:cNvPicPr>
          <p:nvPr/>
        </p:nvPicPr>
        <p:blipFill>
          <a:blip r:embed="rId3"/>
          <a:stretch>
            <a:fillRect/>
          </a:stretch>
        </p:blipFill>
        <p:spPr>
          <a:xfrm>
            <a:off x="3678456" y="1926119"/>
            <a:ext cx="2769273" cy="2076955"/>
          </a:xfrm>
          <a:prstGeom prst="rect">
            <a:avLst/>
          </a:prstGeom>
        </p:spPr>
      </p:pic>
      <p:pic>
        <p:nvPicPr>
          <p:cNvPr id="11" name="Picture 10" descr="A picture containing grass, outdoor, building&#10;&#10;Description automatically generated">
            <a:extLst>
              <a:ext uri="{FF2B5EF4-FFF2-40B4-BE49-F238E27FC236}">
                <a16:creationId xmlns:a16="http://schemas.microsoft.com/office/drawing/2014/main" id="{98ADD87D-6B93-B383-0A9F-E8B5C38CD451}"/>
              </a:ext>
            </a:extLst>
          </p:cNvPr>
          <p:cNvPicPr>
            <a:picLocks noChangeAspect="1"/>
          </p:cNvPicPr>
          <p:nvPr/>
        </p:nvPicPr>
        <p:blipFill rotWithShape="1">
          <a:blip r:embed="rId4"/>
          <a:srcRect b="12854"/>
          <a:stretch/>
        </p:blipFill>
        <p:spPr>
          <a:xfrm>
            <a:off x="6837495" y="1926119"/>
            <a:ext cx="2823787" cy="2076955"/>
          </a:xfrm>
          <a:prstGeom prst="rect">
            <a:avLst/>
          </a:prstGeom>
        </p:spPr>
      </p:pic>
      <p:sp>
        <p:nvSpPr>
          <p:cNvPr id="2" name="TextBox 1">
            <a:extLst>
              <a:ext uri="{FF2B5EF4-FFF2-40B4-BE49-F238E27FC236}">
                <a16:creationId xmlns:a16="http://schemas.microsoft.com/office/drawing/2014/main" id="{52B210B4-B090-4C10-1DB4-484B1B93541A}"/>
              </a:ext>
            </a:extLst>
          </p:cNvPr>
          <p:cNvSpPr txBox="1"/>
          <p:nvPr/>
        </p:nvSpPr>
        <p:spPr>
          <a:xfrm>
            <a:off x="190126" y="4119326"/>
            <a:ext cx="4336607" cy="1831271"/>
          </a:xfrm>
          <a:prstGeom prst="rect">
            <a:avLst/>
          </a:prstGeom>
          <a:noFill/>
        </p:spPr>
        <p:txBody>
          <a:bodyPr wrap="square" rtlCol="0">
            <a:spAutoFit/>
          </a:bodyPr>
          <a:lstStyle/>
          <a:p>
            <a:pPr marL="285750" indent="-285750">
              <a:spcBef>
                <a:spcPts val="300"/>
              </a:spcBef>
              <a:buFont typeface="Wingdings" panose="05000000000000000000" pitchFamily="2" charset="2"/>
              <a:buChar char="§"/>
            </a:pPr>
            <a:r>
              <a:rPr lang="en-GB" sz="1200">
                <a:solidFill>
                  <a:schemeClr val="tx1">
                    <a:lumMod val="65000"/>
                    <a:lumOff val="35000"/>
                  </a:schemeClr>
                </a:solidFill>
              </a:rPr>
              <a:t>3 properties in Poland</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Market value: €10.7m (£8.97m)</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NOI: €766k p.a.</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Vacancy rate: 16%</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Main tenants: Jeronimo Martins, Siemens, Rossman</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Leverage: 32% LTV</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WAULT: 2 yrs, 6 </a:t>
            </a:r>
            <a:r>
              <a:rPr lang="en-GB" sz="1200" err="1">
                <a:solidFill>
                  <a:schemeClr val="tx1">
                    <a:lumMod val="65000"/>
                    <a:lumOff val="35000"/>
                  </a:schemeClr>
                </a:solidFill>
              </a:rPr>
              <a:t>mths</a:t>
            </a:r>
            <a:endParaRPr lang="en-GB" sz="1200">
              <a:solidFill>
                <a:schemeClr val="tx1">
                  <a:lumMod val="65000"/>
                  <a:lumOff val="35000"/>
                </a:schemeClr>
              </a:solidFill>
            </a:endParaRPr>
          </a:p>
          <a:p>
            <a:pPr marL="285750" indent="-285750">
              <a:buFont typeface="Arial" panose="020B0604020202020204" pitchFamily="34" charset="0"/>
              <a:buChar char="•"/>
            </a:pPr>
            <a:endParaRPr lang="en-GB">
              <a:solidFill>
                <a:schemeClr val="tx1">
                  <a:lumMod val="65000"/>
                  <a:lumOff val="35000"/>
                </a:schemeClr>
              </a:solidFill>
            </a:endParaRPr>
          </a:p>
        </p:txBody>
      </p:sp>
      <p:sp>
        <p:nvSpPr>
          <p:cNvPr id="6" name="TextBox 5">
            <a:extLst>
              <a:ext uri="{FF2B5EF4-FFF2-40B4-BE49-F238E27FC236}">
                <a16:creationId xmlns:a16="http://schemas.microsoft.com/office/drawing/2014/main" id="{D8426DC1-F071-CE51-D89F-04B43D9859AB}"/>
              </a:ext>
            </a:extLst>
          </p:cNvPr>
          <p:cNvSpPr txBox="1"/>
          <p:nvPr/>
        </p:nvSpPr>
        <p:spPr>
          <a:xfrm>
            <a:off x="215493" y="3438070"/>
            <a:ext cx="2311402" cy="461665"/>
          </a:xfrm>
          <a:prstGeom prst="rect">
            <a:avLst/>
          </a:prstGeom>
          <a:noFill/>
        </p:spPr>
        <p:txBody>
          <a:bodyPr wrap="none" rtlCol="0">
            <a:spAutoFit/>
          </a:bodyPr>
          <a:lstStyle/>
          <a:p>
            <a:r>
              <a:rPr lang="en-GB" sz="1200">
                <a:solidFill>
                  <a:srgbClr val="FAFFFF"/>
                </a:solidFill>
              </a:rPr>
              <a:t>Office &amp; Retail, </a:t>
            </a:r>
            <a:r>
              <a:rPr lang="en-GB" sz="1200" err="1">
                <a:solidFill>
                  <a:srgbClr val="FAFFFF"/>
                </a:solidFill>
              </a:rPr>
              <a:t>Błonie</a:t>
            </a:r>
            <a:r>
              <a:rPr lang="en-GB" sz="1200">
                <a:solidFill>
                  <a:srgbClr val="FAFFFF"/>
                </a:solidFill>
              </a:rPr>
              <a:t>, Warsaw</a:t>
            </a:r>
          </a:p>
          <a:p>
            <a:r>
              <a:rPr lang="en-GB" sz="1200">
                <a:solidFill>
                  <a:srgbClr val="FAFFFF"/>
                </a:solidFill>
              </a:rPr>
              <a:t>MV: €3.4m (c2,300 m</a:t>
            </a:r>
            <a:r>
              <a:rPr lang="en-GB" sz="1200" baseline="30000">
                <a:solidFill>
                  <a:srgbClr val="FAFFFF"/>
                </a:solidFill>
              </a:rPr>
              <a:t>2</a:t>
            </a:r>
            <a:r>
              <a:rPr lang="en-GB" sz="1200">
                <a:solidFill>
                  <a:srgbClr val="FAFFFF"/>
                </a:solidFill>
              </a:rPr>
              <a:t>)</a:t>
            </a:r>
          </a:p>
        </p:txBody>
      </p:sp>
      <p:sp>
        <p:nvSpPr>
          <p:cNvPr id="8" name="TextBox 7">
            <a:extLst>
              <a:ext uri="{FF2B5EF4-FFF2-40B4-BE49-F238E27FC236}">
                <a16:creationId xmlns:a16="http://schemas.microsoft.com/office/drawing/2014/main" id="{7662ABEC-D56E-F7C5-B601-29147845C54B}"/>
              </a:ext>
            </a:extLst>
          </p:cNvPr>
          <p:cNvSpPr txBox="1"/>
          <p:nvPr/>
        </p:nvSpPr>
        <p:spPr>
          <a:xfrm>
            <a:off x="3690512" y="3436571"/>
            <a:ext cx="1770036" cy="461665"/>
          </a:xfrm>
          <a:prstGeom prst="rect">
            <a:avLst/>
          </a:prstGeom>
          <a:noFill/>
        </p:spPr>
        <p:txBody>
          <a:bodyPr wrap="none" rtlCol="0">
            <a:spAutoFit/>
          </a:bodyPr>
          <a:lstStyle/>
          <a:p>
            <a:r>
              <a:rPr lang="en-GB" sz="1200">
                <a:solidFill>
                  <a:srgbClr val="FAFFFF"/>
                </a:solidFill>
              </a:rPr>
              <a:t>Office, </a:t>
            </a:r>
            <a:r>
              <a:rPr lang="en-GB" sz="1200" err="1">
                <a:solidFill>
                  <a:srgbClr val="FAFFFF"/>
                </a:solidFill>
              </a:rPr>
              <a:t>Tulipan</a:t>
            </a:r>
            <a:r>
              <a:rPr lang="en-GB" sz="1200">
                <a:solidFill>
                  <a:srgbClr val="FAFFFF"/>
                </a:solidFill>
              </a:rPr>
              <a:t>, </a:t>
            </a:r>
            <a:r>
              <a:rPr lang="en-GB" sz="1200" err="1">
                <a:solidFill>
                  <a:srgbClr val="FAFFFF"/>
                </a:solidFill>
              </a:rPr>
              <a:t>Poznań</a:t>
            </a:r>
            <a:endParaRPr lang="en-GB" sz="1200">
              <a:solidFill>
                <a:srgbClr val="FAFFFF"/>
              </a:solidFill>
            </a:endParaRPr>
          </a:p>
          <a:p>
            <a:r>
              <a:rPr lang="en-GB" sz="1200">
                <a:solidFill>
                  <a:srgbClr val="FAFFFF"/>
                </a:solidFill>
              </a:rPr>
              <a:t>MV: €3.3m (c1.600 m</a:t>
            </a:r>
            <a:r>
              <a:rPr lang="en-GB" sz="1200" baseline="30000">
                <a:solidFill>
                  <a:srgbClr val="FAFFFF"/>
                </a:solidFill>
              </a:rPr>
              <a:t>2</a:t>
            </a:r>
            <a:r>
              <a:rPr lang="en-GB" sz="1200">
                <a:solidFill>
                  <a:srgbClr val="FAFFFF"/>
                </a:solidFill>
              </a:rPr>
              <a:t>)</a:t>
            </a:r>
          </a:p>
        </p:txBody>
      </p:sp>
      <p:sp>
        <p:nvSpPr>
          <p:cNvPr id="9" name="TextBox 8">
            <a:extLst>
              <a:ext uri="{FF2B5EF4-FFF2-40B4-BE49-F238E27FC236}">
                <a16:creationId xmlns:a16="http://schemas.microsoft.com/office/drawing/2014/main" id="{9A7CACF5-57F6-6751-E4B1-DBEC3E82AD15}"/>
              </a:ext>
            </a:extLst>
          </p:cNvPr>
          <p:cNvSpPr txBox="1"/>
          <p:nvPr/>
        </p:nvSpPr>
        <p:spPr>
          <a:xfrm>
            <a:off x="6850171" y="3255513"/>
            <a:ext cx="2811111" cy="646331"/>
          </a:xfrm>
          <a:prstGeom prst="rect">
            <a:avLst/>
          </a:prstGeom>
          <a:noFill/>
        </p:spPr>
        <p:txBody>
          <a:bodyPr wrap="square" rtlCol="0">
            <a:spAutoFit/>
          </a:bodyPr>
          <a:lstStyle/>
          <a:p>
            <a:r>
              <a:rPr lang="en-GB" sz="1200">
                <a:solidFill>
                  <a:srgbClr val="FAFFFF"/>
                </a:solidFill>
              </a:rPr>
              <a:t>Ground floor retail units, </a:t>
            </a:r>
          </a:p>
          <a:p>
            <a:r>
              <a:rPr lang="en-GB" sz="1200">
                <a:solidFill>
                  <a:srgbClr val="FAFFFF"/>
                </a:solidFill>
              </a:rPr>
              <a:t>Mokotów, Warsaw</a:t>
            </a:r>
          </a:p>
          <a:p>
            <a:r>
              <a:rPr lang="en-GB" sz="1200">
                <a:solidFill>
                  <a:srgbClr val="FAFFFF"/>
                </a:solidFill>
              </a:rPr>
              <a:t>MV: €4.0m (c1,100 m</a:t>
            </a:r>
            <a:r>
              <a:rPr lang="en-GB" sz="1200" baseline="30000">
                <a:solidFill>
                  <a:srgbClr val="FAFFFF"/>
                </a:solidFill>
              </a:rPr>
              <a:t>2</a:t>
            </a:r>
            <a:r>
              <a:rPr lang="en-GB" sz="1200">
                <a:solidFill>
                  <a:srgbClr val="FAFFFF"/>
                </a:solidFill>
              </a:rPr>
              <a:t>)</a:t>
            </a:r>
          </a:p>
        </p:txBody>
      </p:sp>
      <p:sp>
        <p:nvSpPr>
          <p:cNvPr id="12" name="TextBox 11">
            <a:extLst>
              <a:ext uri="{FF2B5EF4-FFF2-40B4-BE49-F238E27FC236}">
                <a16:creationId xmlns:a16="http://schemas.microsoft.com/office/drawing/2014/main" id="{99DFB922-7309-C992-D6A3-FE684515FBB8}"/>
              </a:ext>
            </a:extLst>
          </p:cNvPr>
          <p:cNvSpPr txBox="1"/>
          <p:nvPr/>
        </p:nvSpPr>
        <p:spPr>
          <a:xfrm>
            <a:off x="161175" y="1545918"/>
            <a:ext cx="2704330" cy="307777"/>
          </a:xfrm>
          <a:prstGeom prst="rect">
            <a:avLst/>
          </a:prstGeom>
          <a:noFill/>
        </p:spPr>
        <p:txBody>
          <a:bodyPr wrap="none" rtlCol="0">
            <a:spAutoFit/>
          </a:bodyPr>
          <a:lstStyle/>
          <a:p>
            <a:r>
              <a:rPr lang="en-GB" b="1">
                <a:solidFill>
                  <a:schemeClr val="tx1">
                    <a:lumMod val="65000"/>
                    <a:lumOff val="35000"/>
                  </a:schemeClr>
                </a:solidFill>
              </a:rPr>
              <a:t>5</a:t>
            </a:r>
            <a:r>
              <a:rPr lang="en-GB" b="1" baseline="30000">
                <a:solidFill>
                  <a:schemeClr val="tx1">
                    <a:lumMod val="65000"/>
                    <a:lumOff val="35000"/>
                  </a:schemeClr>
                </a:solidFill>
              </a:rPr>
              <a:t>th</a:t>
            </a:r>
            <a:r>
              <a:rPr lang="en-GB" b="1">
                <a:solidFill>
                  <a:schemeClr val="tx1">
                    <a:lumMod val="65000"/>
                    <a:lumOff val="35000"/>
                  </a:schemeClr>
                </a:solidFill>
              </a:rPr>
              <a:t> Property Trading Ltd (5PT)</a:t>
            </a:r>
          </a:p>
        </p:txBody>
      </p:sp>
    </p:spTree>
    <p:extLst>
      <p:ext uri="{BB962C8B-B14F-4D97-AF65-F5344CB8AC3E}">
        <p14:creationId xmlns:p14="http://schemas.microsoft.com/office/powerpoint/2010/main" val="391507142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p:cNvSpPr>
          <p:nvPr/>
        </p:nvSpPr>
        <p:spPr bwMode="auto">
          <a:xfrm>
            <a:off x="3438526" y="1003205"/>
            <a:ext cx="5844404"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r>
              <a:rPr lang="en-US" sz="1800">
                <a:solidFill>
                  <a:schemeClr val="bg1"/>
                </a:solidFill>
                <a:cs typeface="Arial" pitchFamily="34" charset="0"/>
                <a:sym typeface="Arial" pitchFamily="34" charset="0"/>
              </a:rPr>
              <a:t>E and S Estates Ltd (E&amp;S)</a:t>
            </a:r>
            <a:endParaRPr lang="en-US" sz="1800">
              <a:solidFill>
                <a:srgbClr val="FFFFFF"/>
              </a:solidFill>
              <a:cs typeface="Arial" pitchFamily="34" charset="0"/>
              <a:sym typeface="Arial" pitchFamily="34" charset="0"/>
            </a:endParaRPr>
          </a:p>
          <a:p>
            <a:pPr algn="r" defTabSz="673100"/>
            <a:r>
              <a:rPr lang="en-US" sz="1800">
                <a:solidFill>
                  <a:srgbClr val="F58B00"/>
                </a:solidFill>
                <a:cs typeface="Arial" pitchFamily="34" charset="0"/>
                <a:sym typeface="Arial" pitchFamily="34" charset="0"/>
              </a:rPr>
              <a:t>Consolidated Undertaking</a:t>
            </a:r>
          </a:p>
        </p:txBody>
      </p:sp>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42</a:t>
            </a:fld>
            <a:endParaRPr lang="en-US"/>
          </a:p>
        </p:txBody>
      </p:sp>
      <p:sp>
        <p:nvSpPr>
          <p:cNvPr id="2" name="TextBox 1">
            <a:extLst>
              <a:ext uri="{FF2B5EF4-FFF2-40B4-BE49-F238E27FC236}">
                <a16:creationId xmlns:a16="http://schemas.microsoft.com/office/drawing/2014/main" id="{52B210B4-B090-4C10-1DB4-484B1B93541A}"/>
              </a:ext>
            </a:extLst>
          </p:cNvPr>
          <p:cNvSpPr txBox="1"/>
          <p:nvPr/>
        </p:nvSpPr>
        <p:spPr>
          <a:xfrm>
            <a:off x="253497" y="4119326"/>
            <a:ext cx="4336607" cy="1831271"/>
          </a:xfrm>
          <a:prstGeom prst="rect">
            <a:avLst/>
          </a:prstGeom>
          <a:noFill/>
        </p:spPr>
        <p:txBody>
          <a:bodyPr wrap="square" rtlCol="0">
            <a:spAutoFit/>
          </a:bodyPr>
          <a:lstStyle/>
          <a:p>
            <a:pPr marL="285750" indent="-285750">
              <a:spcBef>
                <a:spcPts val="300"/>
              </a:spcBef>
              <a:buFont typeface="Wingdings" panose="05000000000000000000" pitchFamily="2" charset="2"/>
              <a:buChar char="§"/>
            </a:pPr>
            <a:r>
              <a:rPr lang="en-GB" sz="1200">
                <a:solidFill>
                  <a:schemeClr val="tx1">
                    <a:lumMod val="65000"/>
                    <a:lumOff val="35000"/>
                  </a:schemeClr>
                </a:solidFill>
              </a:rPr>
              <a:t>1 supermarket in Praga, a suburb of Warsaw (1,338 m</a:t>
            </a:r>
            <a:r>
              <a:rPr lang="en-GB" sz="1200" baseline="30000">
                <a:solidFill>
                  <a:schemeClr val="tx1">
                    <a:lumMod val="65000"/>
                    <a:lumOff val="35000"/>
                  </a:schemeClr>
                </a:solidFill>
              </a:rPr>
              <a:t>2</a:t>
            </a:r>
            <a:r>
              <a:rPr lang="en-GB" sz="1200">
                <a:solidFill>
                  <a:schemeClr val="tx1">
                    <a:lumMod val="65000"/>
                    <a:lumOff val="35000"/>
                  </a:schemeClr>
                </a:solidFill>
              </a:rPr>
              <a:t>)</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Market Value: €3.75m (£3.14m)</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NOI: €272,000 pa</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Vacancy rate: nil</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Tenant: Jeronimo Martins</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Leverage: c43% LTV</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WAULT: 10 yrs, 7 </a:t>
            </a:r>
            <a:r>
              <a:rPr lang="en-GB" sz="1200" err="1">
                <a:solidFill>
                  <a:schemeClr val="tx1">
                    <a:lumMod val="65000"/>
                    <a:lumOff val="35000"/>
                  </a:schemeClr>
                </a:solidFill>
              </a:rPr>
              <a:t>mths</a:t>
            </a:r>
            <a:endParaRPr lang="en-GB" sz="1200">
              <a:solidFill>
                <a:schemeClr val="tx1">
                  <a:lumMod val="65000"/>
                  <a:lumOff val="35000"/>
                </a:schemeClr>
              </a:solidFill>
            </a:endParaRPr>
          </a:p>
          <a:p>
            <a:pPr marL="285750" indent="-285750">
              <a:buFont typeface="Arial" panose="020B0604020202020204" pitchFamily="34" charset="0"/>
              <a:buChar char="•"/>
            </a:pPr>
            <a:endParaRPr lang="en-GB">
              <a:solidFill>
                <a:schemeClr val="tx1">
                  <a:lumMod val="65000"/>
                  <a:lumOff val="35000"/>
                </a:schemeClr>
              </a:solidFill>
            </a:endParaRPr>
          </a:p>
        </p:txBody>
      </p:sp>
      <p:sp>
        <p:nvSpPr>
          <p:cNvPr id="12" name="TextBox 11">
            <a:extLst>
              <a:ext uri="{FF2B5EF4-FFF2-40B4-BE49-F238E27FC236}">
                <a16:creationId xmlns:a16="http://schemas.microsoft.com/office/drawing/2014/main" id="{99DFB922-7309-C992-D6A3-FE684515FBB8}"/>
              </a:ext>
            </a:extLst>
          </p:cNvPr>
          <p:cNvSpPr txBox="1"/>
          <p:nvPr/>
        </p:nvSpPr>
        <p:spPr>
          <a:xfrm>
            <a:off x="251705" y="1573077"/>
            <a:ext cx="2393604" cy="307777"/>
          </a:xfrm>
          <a:prstGeom prst="rect">
            <a:avLst/>
          </a:prstGeom>
          <a:noFill/>
        </p:spPr>
        <p:txBody>
          <a:bodyPr wrap="none" rtlCol="0">
            <a:spAutoFit/>
          </a:bodyPr>
          <a:lstStyle/>
          <a:p>
            <a:r>
              <a:rPr lang="en-GB" b="1">
                <a:solidFill>
                  <a:schemeClr val="tx1">
                    <a:lumMod val="65000"/>
                    <a:lumOff val="35000"/>
                  </a:schemeClr>
                </a:solidFill>
              </a:rPr>
              <a:t>E and S Estates Ltd (E&amp;S)</a:t>
            </a:r>
          </a:p>
        </p:txBody>
      </p:sp>
      <p:pic>
        <p:nvPicPr>
          <p:cNvPr id="13" name="Picture 12">
            <a:extLst>
              <a:ext uri="{FF2B5EF4-FFF2-40B4-BE49-F238E27FC236}">
                <a16:creationId xmlns:a16="http://schemas.microsoft.com/office/drawing/2014/main" id="{832F9860-E3DA-316D-2796-0501E64EBAD4}"/>
              </a:ext>
            </a:extLst>
          </p:cNvPr>
          <p:cNvPicPr>
            <a:picLocks noChangeAspect="1"/>
          </p:cNvPicPr>
          <p:nvPr/>
        </p:nvPicPr>
        <p:blipFill>
          <a:blip r:embed="rId2"/>
          <a:stretch>
            <a:fillRect/>
          </a:stretch>
        </p:blipFill>
        <p:spPr>
          <a:xfrm>
            <a:off x="321452" y="2018923"/>
            <a:ext cx="2430801" cy="1987269"/>
          </a:xfrm>
          <a:prstGeom prst="rect">
            <a:avLst/>
          </a:prstGeom>
        </p:spPr>
      </p:pic>
      <p:sp>
        <p:nvSpPr>
          <p:cNvPr id="14" name="TextBox 13">
            <a:extLst>
              <a:ext uri="{FF2B5EF4-FFF2-40B4-BE49-F238E27FC236}">
                <a16:creationId xmlns:a16="http://schemas.microsoft.com/office/drawing/2014/main" id="{E5D61425-7919-F481-3BCD-0827C75E12D5}"/>
              </a:ext>
            </a:extLst>
          </p:cNvPr>
          <p:cNvSpPr txBox="1"/>
          <p:nvPr/>
        </p:nvSpPr>
        <p:spPr>
          <a:xfrm>
            <a:off x="289719" y="3702858"/>
            <a:ext cx="2183611" cy="307777"/>
          </a:xfrm>
          <a:prstGeom prst="rect">
            <a:avLst/>
          </a:prstGeom>
          <a:noFill/>
        </p:spPr>
        <p:txBody>
          <a:bodyPr wrap="none" rtlCol="0">
            <a:spAutoFit/>
          </a:bodyPr>
          <a:lstStyle/>
          <a:p>
            <a:r>
              <a:rPr lang="en-GB">
                <a:solidFill>
                  <a:schemeClr val="bg1"/>
                </a:solidFill>
              </a:rPr>
              <a:t>Mini supermarket, </a:t>
            </a:r>
            <a:r>
              <a:rPr lang="en-GB" err="1">
                <a:solidFill>
                  <a:schemeClr val="bg1"/>
                </a:solidFill>
              </a:rPr>
              <a:t>Praga</a:t>
            </a:r>
            <a:r>
              <a:rPr lang="en-GB">
                <a:solidFill>
                  <a:schemeClr val="bg1"/>
                </a:solidFill>
              </a:rPr>
              <a:t> </a:t>
            </a:r>
          </a:p>
        </p:txBody>
      </p:sp>
    </p:spTree>
    <p:extLst>
      <p:ext uri="{BB962C8B-B14F-4D97-AF65-F5344CB8AC3E}">
        <p14:creationId xmlns:p14="http://schemas.microsoft.com/office/powerpoint/2010/main" val="322845988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p:cNvSpPr>
          <p:nvPr/>
        </p:nvSpPr>
        <p:spPr bwMode="auto">
          <a:xfrm>
            <a:off x="1768221" y="913539"/>
            <a:ext cx="7673206"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r>
              <a:rPr lang="en-US" sz="1800">
                <a:solidFill>
                  <a:schemeClr val="bg1"/>
                </a:solidFill>
                <a:cs typeface="Arial" pitchFamily="34" charset="0"/>
                <a:sym typeface="Arial" pitchFamily="34" charset="0"/>
              </a:rPr>
              <a:t>Segmental Analysis: Group Properties </a:t>
            </a:r>
          </a:p>
          <a:p>
            <a:pPr algn="r" defTabSz="673100">
              <a:lnSpc>
                <a:spcPct val="120000"/>
              </a:lnSpc>
            </a:pPr>
            <a:r>
              <a:rPr lang="en-US" sz="1800">
                <a:solidFill>
                  <a:srgbClr val="F58B00"/>
                </a:solidFill>
                <a:cs typeface="Arial" pitchFamily="34" charset="0"/>
                <a:sym typeface="Arial" pitchFamily="34" charset="0"/>
              </a:rPr>
              <a:t>Top 10 tenants of the 7 directly owned properties</a:t>
            </a:r>
          </a:p>
        </p:txBody>
      </p:sp>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43</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4233593766"/>
              </p:ext>
            </p:extLst>
          </p:nvPr>
        </p:nvGraphicFramePr>
        <p:xfrm>
          <a:off x="698500" y="1622171"/>
          <a:ext cx="8241397" cy="3613658"/>
        </p:xfrm>
        <a:graphic>
          <a:graphicData uri="http://schemas.openxmlformats.org/drawingml/2006/table">
            <a:tbl>
              <a:tblPr firstRow="1" firstCol="1" bandRow="1"/>
              <a:tblGrid>
                <a:gridCol w="382090">
                  <a:extLst>
                    <a:ext uri="{9D8B030D-6E8A-4147-A177-3AD203B41FA5}">
                      <a16:colId xmlns:a16="http://schemas.microsoft.com/office/drawing/2014/main" val="20000"/>
                    </a:ext>
                  </a:extLst>
                </a:gridCol>
                <a:gridCol w="3533355">
                  <a:extLst>
                    <a:ext uri="{9D8B030D-6E8A-4147-A177-3AD203B41FA5}">
                      <a16:colId xmlns:a16="http://schemas.microsoft.com/office/drawing/2014/main" val="20001"/>
                    </a:ext>
                  </a:extLst>
                </a:gridCol>
                <a:gridCol w="2218655">
                  <a:extLst>
                    <a:ext uri="{9D8B030D-6E8A-4147-A177-3AD203B41FA5}">
                      <a16:colId xmlns:a16="http://schemas.microsoft.com/office/drawing/2014/main" val="20002"/>
                    </a:ext>
                  </a:extLst>
                </a:gridCol>
                <a:gridCol w="1252353">
                  <a:extLst>
                    <a:ext uri="{9D8B030D-6E8A-4147-A177-3AD203B41FA5}">
                      <a16:colId xmlns:a16="http://schemas.microsoft.com/office/drawing/2014/main" val="278728542"/>
                    </a:ext>
                  </a:extLst>
                </a:gridCol>
                <a:gridCol w="854944">
                  <a:extLst>
                    <a:ext uri="{9D8B030D-6E8A-4147-A177-3AD203B41FA5}">
                      <a16:colId xmlns:a16="http://schemas.microsoft.com/office/drawing/2014/main" val="20003"/>
                    </a:ext>
                  </a:extLst>
                </a:gridCol>
              </a:tblGrid>
              <a:tr h="359283">
                <a:tc>
                  <a:txBody>
                    <a:bodyPr/>
                    <a:lstStyle/>
                    <a:p>
                      <a:pPr algn="ctr">
                        <a:lnSpc>
                          <a:spcPts val="1555"/>
                        </a:lnSpc>
                        <a:spcAft>
                          <a:spcPts val="0"/>
                        </a:spcAft>
                      </a:pPr>
                      <a:r>
                        <a:rPr lang="en-US" sz="1100" kern="1200">
                          <a:solidFill>
                            <a:srgbClr val="595959"/>
                          </a:solidFill>
                          <a:effectLst/>
                          <a:latin typeface="Arial"/>
                          <a:ea typeface="Times New Roman"/>
                          <a:cs typeface="ヒラギノ角ゴ ProN W3"/>
                        </a:rPr>
                        <a:t> </a:t>
                      </a:r>
                      <a:endParaRPr lang="en-GB" sz="1000">
                        <a:effectLst/>
                        <a:latin typeface="Calibri"/>
                        <a:ea typeface="Times New Roman"/>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tc>
                  <a:txBody>
                    <a:bodyPr/>
                    <a:lstStyle/>
                    <a:p>
                      <a:pPr algn="just">
                        <a:lnSpc>
                          <a:spcPts val="1555"/>
                        </a:lnSpc>
                        <a:spcAft>
                          <a:spcPts val="0"/>
                        </a:spcAft>
                      </a:pPr>
                      <a:r>
                        <a:rPr lang="en-US" sz="1100" kern="1200">
                          <a:solidFill>
                            <a:schemeClr val="bg1"/>
                          </a:solidFill>
                          <a:effectLst/>
                          <a:latin typeface="Arial"/>
                          <a:ea typeface="Times New Roman"/>
                          <a:cs typeface="ヒラギノ角ゴ ProN W3"/>
                        </a:rPr>
                        <a:t>Tenant</a:t>
                      </a:r>
                      <a:endParaRPr lang="en-GB" sz="1000">
                        <a:solidFill>
                          <a:schemeClr val="bg1"/>
                        </a:solidFill>
                        <a:effectLst/>
                        <a:latin typeface="Calibri"/>
                        <a:ea typeface="Times New Roman"/>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tc>
                  <a:txBody>
                    <a:bodyPr/>
                    <a:lstStyle/>
                    <a:p>
                      <a:pPr>
                        <a:lnSpc>
                          <a:spcPts val="1555"/>
                        </a:lnSpc>
                        <a:spcAft>
                          <a:spcPts val="0"/>
                        </a:spcAft>
                      </a:pPr>
                      <a:r>
                        <a:rPr lang="en-US" sz="1100" kern="1200">
                          <a:solidFill>
                            <a:srgbClr val="FFFFFF"/>
                          </a:solidFill>
                          <a:effectLst/>
                          <a:latin typeface="Arial"/>
                          <a:ea typeface="Times New Roman"/>
                          <a:cs typeface="ヒラギノ角ゴ ProN W3"/>
                        </a:rPr>
                        <a:t>Sector</a:t>
                      </a:r>
                      <a:endParaRPr lang="en-GB" sz="1000">
                        <a:effectLst/>
                        <a:latin typeface="Calibri"/>
                        <a:ea typeface="Times New Roman"/>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tc>
                  <a:txBody>
                    <a:bodyPr/>
                    <a:lstStyle/>
                    <a:p>
                      <a:pPr marL="0" algn="l" defTabSz="457200" rtl="0" eaLnBrk="1" latinLnBrk="0" hangingPunct="1">
                        <a:lnSpc>
                          <a:spcPts val="1555"/>
                        </a:lnSpc>
                        <a:spcAft>
                          <a:spcPts val="0"/>
                        </a:spcAft>
                      </a:pPr>
                      <a:r>
                        <a:rPr lang="en-GB" sz="1100" kern="1200">
                          <a:solidFill>
                            <a:srgbClr val="FFFFFF"/>
                          </a:solidFill>
                          <a:effectLst/>
                          <a:latin typeface="Arial"/>
                          <a:ea typeface="Times New Roman"/>
                          <a:cs typeface="ヒラギノ角ゴ ProN W3"/>
                        </a:rPr>
                        <a:t>Jurisdiction</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tc>
                  <a:txBody>
                    <a:bodyPr/>
                    <a:lstStyle/>
                    <a:p>
                      <a:pPr algn="ctr">
                        <a:lnSpc>
                          <a:spcPts val="1555"/>
                        </a:lnSpc>
                        <a:spcAft>
                          <a:spcPts val="0"/>
                        </a:spcAft>
                      </a:pPr>
                      <a:r>
                        <a:rPr lang="en-US" sz="1100" kern="1200">
                          <a:solidFill>
                            <a:srgbClr val="FFFFFF"/>
                          </a:solidFill>
                          <a:effectLst/>
                          <a:latin typeface="Arial"/>
                          <a:ea typeface="Times New Roman"/>
                          <a:cs typeface="ヒラギノ角ゴ ProN W3"/>
                        </a:rPr>
                        <a:t>%</a:t>
                      </a:r>
                      <a:endParaRPr lang="en-GB" sz="1000">
                        <a:effectLst/>
                        <a:latin typeface="Calibri"/>
                        <a:ea typeface="Times New Roman"/>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7F7F"/>
                    </a:solidFill>
                  </a:tcPr>
                </a:tc>
                <a:extLst>
                  <a:ext uri="{0D108BD9-81ED-4DB2-BD59-A6C34878D82A}">
                    <a16:rowId xmlns:a16="http://schemas.microsoft.com/office/drawing/2014/main" val="10000"/>
                  </a:ext>
                </a:extLst>
              </a:tr>
              <a:tr h="276860">
                <a:tc>
                  <a:txBody>
                    <a:bodyPr/>
                    <a:lstStyle/>
                    <a:p>
                      <a:pPr algn="ctr">
                        <a:lnSpc>
                          <a:spcPts val="1555"/>
                        </a:lnSpc>
                        <a:spcAft>
                          <a:spcPts val="0"/>
                        </a:spcAft>
                      </a:pPr>
                      <a:r>
                        <a:rPr lang="en-US" sz="1000" kern="1200">
                          <a:solidFill>
                            <a:srgbClr val="595959"/>
                          </a:solidFill>
                          <a:effectLst/>
                          <a:latin typeface="Arial"/>
                          <a:ea typeface="Times New Roman"/>
                          <a:cs typeface="ヒラギノ角ゴ ProN W3"/>
                        </a:rPr>
                        <a:t>1</a:t>
                      </a:r>
                      <a:endParaRPr lang="en-GB" sz="1000">
                        <a:effectLst/>
                        <a:latin typeface="Calibri"/>
                        <a:ea typeface="Times New Roman"/>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l" fontAlgn="b"/>
                      <a:r>
                        <a:rPr lang="pt-BR" sz="1000" b="0" i="0" u="none" strike="noStrike" kern="1200">
                          <a:solidFill>
                            <a:srgbClr val="595959"/>
                          </a:solidFill>
                          <a:effectLst/>
                          <a:latin typeface="Arial" panose="020B0604020202020204" pitchFamily="34" charset="0"/>
                          <a:ea typeface="+mn-ea"/>
                          <a:cs typeface="+mn-cs"/>
                        </a:rPr>
                        <a:t>Jeronimo Martins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l" rtl="0" fontAlgn="b"/>
                      <a:r>
                        <a:rPr lang="en-GB" sz="1000" b="0" i="0" u="none" strike="noStrike">
                          <a:solidFill>
                            <a:srgbClr val="595959"/>
                          </a:solidFill>
                          <a:effectLst/>
                          <a:latin typeface="Arial" panose="020B0604020202020204" pitchFamily="34" charset="0"/>
                        </a:rPr>
                        <a:t>Supermarket Chain</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l" rtl="0" fontAlgn="b"/>
                      <a:r>
                        <a:rPr lang="en-GB" sz="1000" b="0" i="0" u="none" strike="noStrike">
                          <a:solidFill>
                            <a:srgbClr val="595959"/>
                          </a:solidFill>
                          <a:effectLst/>
                          <a:latin typeface="Arial" panose="020B0604020202020204" pitchFamily="34" charset="0"/>
                        </a:rPr>
                        <a:t>Poland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457200" rtl="0" eaLnBrk="1" fontAlgn="b" latinLnBrk="0" hangingPunct="1"/>
                      <a:r>
                        <a:rPr lang="en-GB" sz="1000" b="0" i="0" u="none" strike="noStrike" kern="1200">
                          <a:solidFill>
                            <a:srgbClr val="595959"/>
                          </a:solidFill>
                          <a:effectLst/>
                          <a:latin typeface="Arial" panose="020B0604020202020204" pitchFamily="34" charset="0"/>
                          <a:ea typeface="+mn-ea"/>
                          <a:cs typeface="+mn-cs"/>
                        </a:rPr>
                        <a:t>26.56%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0001"/>
                  </a:ext>
                </a:extLst>
              </a:tr>
              <a:tr h="288290">
                <a:tc>
                  <a:txBody>
                    <a:bodyPr/>
                    <a:lstStyle/>
                    <a:p>
                      <a:pPr marL="0" algn="ctr" defTabSz="457200" rtl="0" eaLnBrk="1" latinLnBrk="0" hangingPunct="1">
                        <a:lnSpc>
                          <a:spcPts val="1555"/>
                        </a:lnSpc>
                        <a:spcAft>
                          <a:spcPts val="0"/>
                        </a:spcAft>
                      </a:pPr>
                      <a:r>
                        <a:rPr lang="en-GB" sz="1000" kern="1200">
                          <a:solidFill>
                            <a:srgbClr val="595959"/>
                          </a:solidFill>
                          <a:effectLst/>
                          <a:latin typeface="Arial"/>
                          <a:ea typeface="Times New Roman"/>
                          <a:cs typeface="Times New Roman"/>
                        </a:rPr>
                        <a:t>2</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l" fontAlgn="b"/>
                      <a:r>
                        <a:rPr lang="en-GB" sz="1000" b="0" i="0" u="none" strike="noStrike" kern="1200">
                          <a:solidFill>
                            <a:srgbClr val="595959"/>
                          </a:solidFill>
                          <a:effectLst/>
                          <a:latin typeface="Arial" panose="020B0604020202020204" pitchFamily="34" charset="0"/>
                          <a:ea typeface="+mn-ea"/>
                          <a:cs typeface="+mn-cs"/>
                        </a:rPr>
                        <a:t>TV Republika</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l" defTabSz="457200" rtl="0" eaLnBrk="1" fontAlgn="b" latinLnBrk="0" hangingPunct="1"/>
                      <a:r>
                        <a:rPr lang="en-GB" sz="1000" b="0" i="0" u="none" strike="noStrike" kern="1200">
                          <a:solidFill>
                            <a:srgbClr val="595959"/>
                          </a:solidFill>
                          <a:effectLst/>
                          <a:latin typeface="Arial" panose="020B0604020202020204" pitchFamily="34" charset="0"/>
                          <a:ea typeface="+mn-ea"/>
                          <a:cs typeface="+mn-cs"/>
                        </a:rPr>
                        <a:t>Media</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l" defTabSz="457200" rtl="0" eaLnBrk="1" fontAlgn="b" latinLnBrk="0" hangingPunct="1"/>
                      <a:r>
                        <a:rPr lang="en-GB" sz="1000" b="0" i="0" u="none" strike="noStrike" kern="1200">
                          <a:solidFill>
                            <a:srgbClr val="595959"/>
                          </a:solidFill>
                          <a:effectLst/>
                          <a:latin typeface="Arial" panose="020B0604020202020204" pitchFamily="34" charset="0"/>
                          <a:ea typeface="+mn-ea"/>
                          <a:cs typeface="+mn-cs"/>
                        </a:rPr>
                        <a:t>Poland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457200" rtl="0" eaLnBrk="1" fontAlgn="b" latinLnBrk="0" hangingPunct="1"/>
                      <a:r>
                        <a:rPr lang="en-GB" sz="1000" b="0" i="0" u="none" strike="noStrike" kern="1200">
                          <a:solidFill>
                            <a:srgbClr val="595959"/>
                          </a:solidFill>
                          <a:effectLst/>
                          <a:latin typeface="Arial" panose="020B0604020202020204" pitchFamily="34" charset="0"/>
                          <a:ea typeface="+mn-ea"/>
                          <a:cs typeface="+mn-cs"/>
                        </a:rPr>
                        <a:t>15.60%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798922183"/>
                  </a:ext>
                </a:extLst>
              </a:tr>
              <a:tr h="288290">
                <a:tc>
                  <a:txBody>
                    <a:bodyPr/>
                    <a:lstStyle/>
                    <a:p>
                      <a:pPr marL="0" algn="ctr" defTabSz="457200" rtl="0" eaLnBrk="1" latinLnBrk="0" hangingPunct="1">
                        <a:lnSpc>
                          <a:spcPts val="1555"/>
                        </a:lnSpc>
                        <a:spcAft>
                          <a:spcPts val="0"/>
                        </a:spcAft>
                      </a:pPr>
                      <a:r>
                        <a:rPr lang="en-GB" sz="1000" kern="1200">
                          <a:solidFill>
                            <a:srgbClr val="595959"/>
                          </a:solidFill>
                          <a:effectLst/>
                          <a:latin typeface="Arial"/>
                          <a:ea typeface="Times New Roman"/>
                          <a:cs typeface="Times New Roman"/>
                        </a:rPr>
                        <a:t>3</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l" fontAlgn="b"/>
                      <a:r>
                        <a:rPr lang="en-GB" sz="1000" b="0" i="0" u="none" strike="noStrike" kern="1200">
                          <a:solidFill>
                            <a:srgbClr val="595959"/>
                          </a:solidFill>
                          <a:effectLst/>
                          <a:latin typeface="Arial" panose="020B0604020202020204" pitchFamily="34" charset="0"/>
                          <a:ea typeface="+mn-ea"/>
                          <a:cs typeface="+mn-cs"/>
                        </a:rPr>
                        <a:t>Miasto Stołeczne Warszawa</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l" defTabSz="457200" rtl="0" eaLnBrk="1" fontAlgn="b" latinLnBrk="0" hangingPunct="1"/>
                      <a:r>
                        <a:rPr lang="en-GB" sz="1000" b="0" i="0" u="none" strike="noStrike" kern="1200">
                          <a:solidFill>
                            <a:srgbClr val="595959"/>
                          </a:solidFill>
                          <a:effectLst/>
                          <a:latin typeface="Arial" panose="020B0604020202020204" pitchFamily="34" charset="0"/>
                          <a:ea typeface="+mn-ea"/>
                          <a:cs typeface="+mn-cs"/>
                        </a:rPr>
                        <a:t>Government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l" defTabSz="457200" rtl="0" eaLnBrk="1" fontAlgn="b" latinLnBrk="0" hangingPunct="1"/>
                      <a:r>
                        <a:rPr lang="en-GB" sz="1000" b="0" i="0" u="none" strike="noStrike" kern="1200">
                          <a:solidFill>
                            <a:srgbClr val="595959"/>
                          </a:solidFill>
                          <a:effectLst/>
                          <a:latin typeface="Arial" panose="020B0604020202020204" pitchFamily="34" charset="0"/>
                          <a:ea typeface="+mn-ea"/>
                          <a:cs typeface="+mn-cs"/>
                        </a:rPr>
                        <a:t>Poland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457200" rtl="0" eaLnBrk="1" fontAlgn="b" latinLnBrk="0" hangingPunct="1"/>
                      <a:r>
                        <a:rPr lang="en-GB" sz="1000" b="0" i="0" u="none" strike="noStrike" kern="1200">
                          <a:solidFill>
                            <a:srgbClr val="595959"/>
                          </a:solidFill>
                          <a:effectLst/>
                          <a:latin typeface="Arial" panose="020B0604020202020204" pitchFamily="34" charset="0"/>
                          <a:ea typeface="+mn-ea"/>
                          <a:cs typeface="+mn-cs"/>
                        </a:rPr>
                        <a:t>10.44%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015895498"/>
                  </a:ext>
                </a:extLst>
              </a:tr>
              <a:tr h="288290">
                <a:tc>
                  <a:txBody>
                    <a:bodyPr/>
                    <a:lstStyle/>
                    <a:p>
                      <a:pPr marL="0" algn="ctr" defTabSz="457200" rtl="0" eaLnBrk="1" latinLnBrk="0" hangingPunct="1">
                        <a:lnSpc>
                          <a:spcPts val="1555"/>
                        </a:lnSpc>
                        <a:spcAft>
                          <a:spcPts val="0"/>
                        </a:spcAft>
                      </a:pPr>
                      <a:r>
                        <a:rPr lang="en-GB" sz="1000" kern="1200">
                          <a:solidFill>
                            <a:srgbClr val="595959"/>
                          </a:solidFill>
                          <a:effectLst/>
                          <a:latin typeface="Arial"/>
                          <a:ea typeface="Times New Roman"/>
                          <a:cs typeface="Times New Roman"/>
                        </a:rPr>
                        <a:t>4</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l" fontAlgn="b"/>
                      <a:r>
                        <a:rPr lang="en-GB" sz="1000" b="0" i="0" u="none" strike="noStrike" kern="1200">
                          <a:solidFill>
                            <a:srgbClr val="595959"/>
                          </a:solidFill>
                          <a:effectLst/>
                          <a:latin typeface="Arial" panose="020B0604020202020204" pitchFamily="34" charset="0"/>
                          <a:ea typeface="+mn-ea"/>
                          <a:cs typeface="+mn-cs"/>
                        </a:rPr>
                        <a:t>Sąd Rejonowy w Gdynia</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l" defTabSz="457200" rtl="0" eaLnBrk="1" fontAlgn="b" latinLnBrk="0" hangingPunct="1"/>
                      <a:r>
                        <a:rPr lang="en-GB" sz="1000" b="0" i="0" u="none" strike="noStrike" kern="1200">
                          <a:solidFill>
                            <a:srgbClr val="595959"/>
                          </a:solidFill>
                          <a:effectLst/>
                          <a:latin typeface="Arial" panose="020B0604020202020204" pitchFamily="34" charset="0"/>
                          <a:ea typeface="+mn-ea"/>
                          <a:cs typeface="+mn-cs"/>
                        </a:rPr>
                        <a:t>District Court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l" defTabSz="457200" rtl="0" eaLnBrk="1" fontAlgn="b" latinLnBrk="0" hangingPunct="1"/>
                      <a:r>
                        <a:rPr lang="en-GB" sz="1000" b="0" i="0" u="none" strike="noStrike" kern="1200">
                          <a:solidFill>
                            <a:srgbClr val="595959"/>
                          </a:solidFill>
                          <a:effectLst/>
                          <a:latin typeface="Arial" panose="020B0604020202020204" pitchFamily="34" charset="0"/>
                          <a:ea typeface="+mn-ea"/>
                          <a:cs typeface="+mn-cs"/>
                        </a:rPr>
                        <a:t>Poland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457200" rtl="0" eaLnBrk="1" fontAlgn="b" latinLnBrk="0" hangingPunct="1"/>
                      <a:r>
                        <a:rPr lang="en-GB" sz="1000" b="0" i="0" u="none" strike="noStrike" kern="1200">
                          <a:solidFill>
                            <a:srgbClr val="595959"/>
                          </a:solidFill>
                          <a:effectLst/>
                          <a:latin typeface="Arial" panose="020B0604020202020204" pitchFamily="34" charset="0"/>
                          <a:ea typeface="+mn-ea"/>
                          <a:cs typeface="+mn-cs"/>
                        </a:rPr>
                        <a:t>6.67%</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928090847"/>
                  </a:ext>
                </a:extLst>
              </a:tr>
              <a:tr h="288290">
                <a:tc>
                  <a:txBody>
                    <a:bodyPr/>
                    <a:lstStyle/>
                    <a:p>
                      <a:pPr marL="0" algn="ctr" defTabSz="457200" rtl="0" eaLnBrk="1" latinLnBrk="0" hangingPunct="1">
                        <a:lnSpc>
                          <a:spcPts val="1555"/>
                        </a:lnSpc>
                        <a:spcAft>
                          <a:spcPts val="0"/>
                        </a:spcAft>
                      </a:pPr>
                      <a:r>
                        <a:rPr lang="en-US" sz="1000" kern="1200">
                          <a:solidFill>
                            <a:srgbClr val="595959"/>
                          </a:solidFill>
                          <a:effectLst/>
                          <a:latin typeface="Arial"/>
                          <a:ea typeface="Times New Roman"/>
                          <a:cs typeface="ヒラギノ角ゴ ProN W3"/>
                        </a:rPr>
                        <a:t>5</a:t>
                      </a:r>
                      <a:endParaRPr lang="en-GB" sz="1000" kern="1200">
                        <a:solidFill>
                          <a:srgbClr val="595959"/>
                        </a:solidFill>
                        <a:effectLst/>
                        <a:latin typeface="Arial"/>
                        <a:ea typeface="Times New Roman"/>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l" fontAlgn="b"/>
                      <a:r>
                        <a:rPr lang="en-GB" sz="1000" b="0" i="0" u="none" strike="noStrike" kern="1200">
                          <a:solidFill>
                            <a:srgbClr val="595959"/>
                          </a:solidFill>
                          <a:effectLst/>
                          <a:latin typeface="Arial" panose="020B0604020202020204" pitchFamily="34" charset="0"/>
                          <a:ea typeface="+mn-ea"/>
                          <a:cs typeface="+mn-cs"/>
                        </a:rPr>
                        <a:t>HRK</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l" rtl="0" fontAlgn="b"/>
                      <a:r>
                        <a:rPr lang="en-GB" sz="1000" b="0" i="0" u="none" strike="noStrike">
                          <a:solidFill>
                            <a:srgbClr val="595959"/>
                          </a:solidFill>
                          <a:effectLst/>
                          <a:latin typeface="Arial" panose="020B0604020202020204" pitchFamily="34" charset="0"/>
                        </a:rPr>
                        <a:t>HR</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l" rtl="0" fontAlgn="b"/>
                      <a:r>
                        <a:rPr lang="en-GB" sz="1000" b="0" i="0" u="none" strike="noStrike">
                          <a:solidFill>
                            <a:srgbClr val="595959"/>
                          </a:solidFill>
                          <a:effectLst/>
                          <a:latin typeface="Arial" panose="020B0604020202020204" pitchFamily="34" charset="0"/>
                        </a:rPr>
                        <a:t>Poland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457200" rtl="0" eaLnBrk="1" fontAlgn="b" latinLnBrk="0" hangingPunct="1"/>
                      <a:r>
                        <a:rPr lang="en-GB" sz="1000" b="0" i="0" u="none" strike="noStrike" kern="1200">
                          <a:solidFill>
                            <a:srgbClr val="595959"/>
                          </a:solidFill>
                          <a:effectLst/>
                          <a:latin typeface="Arial" panose="020B0604020202020204" pitchFamily="34" charset="0"/>
                          <a:ea typeface="+mn-ea"/>
                          <a:cs typeface="+mn-cs"/>
                        </a:rPr>
                        <a:t>6.65%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61963311"/>
                  </a:ext>
                </a:extLst>
              </a:tr>
              <a:tr h="288290">
                <a:tc>
                  <a:txBody>
                    <a:bodyPr/>
                    <a:lstStyle/>
                    <a:p>
                      <a:pPr marL="0" algn="ctr" defTabSz="457200" rtl="0" eaLnBrk="1" latinLnBrk="0" hangingPunct="1">
                        <a:lnSpc>
                          <a:spcPts val="1555"/>
                        </a:lnSpc>
                        <a:spcAft>
                          <a:spcPts val="0"/>
                        </a:spcAft>
                      </a:pPr>
                      <a:r>
                        <a:rPr lang="en-GB" sz="1000" kern="1200">
                          <a:solidFill>
                            <a:srgbClr val="595959"/>
                          </a:solidFill>
                          <a:effectLst/>
                          <a:latin typeface="Arial"/>
                          <a:ea typeface="Times New Roman"/>
                          <a:cs typeface="Times New Roman"/>
                        </a:rPr>
                        <a:t>6</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l" fontAlgn="b"/>
                      <a:r>
                        <a:rPr lang="en-GB" sz="1000" b="0" i="0" u="none" strike="noStrike" kern="1200">
                          <a:solidFill>
                            <a:srgbClr val="595959"/>
                          </a:solidFill>
                          <a:effectLst/>
                          <a:latin typeface="Arial" panose="020B0604020202020204" pitchFamily="34" charset="0"/>
                          <a:ea typeface="+mn-ea"/>
                          <a:cs typeface="+mn-cs"/>
                        </a:rPr>
                        <a:t>Vulpoi &amp; Toader Management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l" rtl="0" fontAlgn="b"/>
                      <a:r>
                        <a:rPr lang="en-GB" sz="1000" b="0" i="0" u="none" strike="noStrike">
                          <a:solidFill>
                            <a:srgbClr val="595959"/>
                          </a:solidFill>
                          <a:effectLst/>
                          <a:latin typeface="Arial" panose="020B0604020202020204" pitchFamily="34" charset="0"/>
                        </a:rPr>
                        <a:t>Professional / Accounting Services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l" rtl="0" fontAlgn="b"/>
                      <a:r>
                        <a:rPr lang="en-GB" sz="1000" b="0" i="0" u="none" strike="noStrike">
                          <a:solidFill>
                            <a:srgbClr val="595959"/>
                          </a:solidFill>
                          <a:effectLst/>
                          <a:latin typeface="Arial" panose="020B0604020202020204" pitchFamily="34" charset="0"/>
                        </a:rPr>
                        <a:t>Romania</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457200" rtl="0" eaLnBrk="1" fontAlgn="b" latinLnBrk="0" hangingPunct="1"/>
                      <a:r>
                        <a:rPr lang="en-GB" sz="1000" b="0" i="0" u="none" strike="noStrike" kern="1200">
                          <a:solidFill>
                            <a:srgbClr val="595959"/>
                          </a:solidFill>
                          <a:effectLst/>
                          <a:latin typeface="Arial" panose="020B0604020202020204" pitchFamily="34" charset="0"/>
                          <a:ea typeface="+mn-ea"/>
                          <a:cs typeface="+mn-cs"/>
                        </a:rPr>
                        <a:t>6.13%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4120903217"/>
                  </a:ext>
                </a:extLst>
              </a:tr>
              <a:tr h="288290">
                <a:tc>
                  <a:txBody>
                    <a:bodyPr/>
                    <a:lstStyle/>
                    <a:p>
                      <a:pPr marL="0" algn="ctr" defTabSz="457200" rtl="0" eaLnBrk="1" latinLnBrk="0" hangingPunct="1">
                        <a:lnSpc>
                          <a:spcPts val="1555"/>
                        </a:lnSpc>
                        <a:spcAft>
                          <a:spcPts val="0"/>
                        </a:spcAft>
                      </a:pPr>
                      <a:r>
                        <a:rPr lang="en-GB" sz="1000" kern="1200">
                          <a:solidFill>
                            <a:srgbClr val="595959"/>
                          </a:solidFill>
                          <a:effectLst/>
                          <a:latin typeface="Arial"/>
                          <a:ea typeface="Times New Roman"/>
                          <a:cs typeface="Times New Roman"/>
                        </a:rPr>
                        <a:t>7</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l" fontAlgn="b"/>
                      <a:r>
                        <a:rPr lang="en-GB" sz="1000" b="0" i="0" u="none" strike="noStrike" kern="1200">
                          <a:solidFill>
                            <a:srgbClr val="595959"/>
                          </a:solidFill>
                          <a:effectLst/>
                          <a:latin typeface="Arial" panose="020B0604020202020204" pitchFamily="34" charset="0"/>
                          <a:ea typeface="+mn-ea"/>
                          <a:cs typeface="+mn-cs"/>
                        </a:rPr>
                        <a:t>Krajowy Ośrodek Wsparcia Rolnictwa</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l" rtl="0" fontAlgn="b"/>
                      <a:r>
                        <a:rPr lang="en-GB" sz="1000" b="0" i="0" u="none" strike="noStrike">
                          <a:solidFill>
                            <a:srgbClr val="595959"/>
                          </a:solidFill>
                          <a:effectLst/>
                          <a:latin typeface="Arial" panose="020B0604020202020204" pitchFamily="34" charset="0"/>
                        </a:rPr>
                        <a:t>National Agricultural Support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l" defTabSz="457200" rtl="0" eaLnBrk="1" fontAlgn="b" latinLnBrk="0" hangingPunct="1"/>
                      <a:r>
                        <a:rPr lang="en-GB" sz="1000" b="0" i="0" u="none" strike="noStrike" kern="1200">
                          <a:solidFill>
                            <a:srgbClr val="595959"/>
                          </a:solidFill>
                          <a:effectLst/>
                          <a:latin typeface="Arial" panose="020B0604020202020204" pitchFamily="34" charset="0"/>
                          <a:ea typeface="+mn-ea"/>
                          <a:cs typeface="+mn-cs"/>
                        </a:rPr>
                        <a:t>Poland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457200" rtl="0" eaLnBrk="1" fontAlgn="b" latinLnBrk="0" hangingPunct="1"/>
                      <a:r>
                        <a:rPr lang="en-GB" sz="1000" b="0" i="0" u="none" strike="noStrike" kern="1200">
                          <a:solidFill>
                            <a:srgbClr val="595959"/>
                          </a:solidFill>
                          <a:effectLst/>
                          <a:latin typeface="Arial" panose="020B0604020202020204" pitchFamily="34" charset="0"/>
                          <a:ea typeface="+mn-ea"/>
                          <a:cs typeface="+mn-cs"/>
                        </a:rPr>
                        <a:t>4.48%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334729495"/>
                  </a:ext>
                </a:extLst>
              </a:tr>
              <a:tr h="288290">
                <a:tc>
                  <a:txBody>
                    <a:bodyPr/>
                    <a:lstStyle/>
                    <a:p>
                      <a:pPr marL="0" algn="ctr" defTabSz="457200" rtl="0" eaLnBrk="1" latinLnBrk="0" hangingPunct="1">
                        <a:lnSpc>
                          <a:spcPts val="1555"/>
                        </a:lnSpc>
                        <a:spcAft>
                          <a:spcPts val="0"/>
                        </a:spcAft>
                      </a:pPr>
                      <a:r>
                        <a:rPr lang="en-GB" sz="1000" kern="1200">
                          <a:solidFill>
                            <a:srgbClr val="595959"/>
                          </a:solidFill>
                          <a:effectLst/>
                          <a:latin typeface="Arial"/>
                          <a:ea typeface="Times New Roman"/>
                          <a:cs typeface="Times New Roman"/>
                        </a:rPr>
                        <a:t>8</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l" fontAlgn="b"/>
                      <a:r>
                        <a:rPr lang="pl-PL" sz="1000" b="0" i="0" u="none" strike="noStrike" kern="1200">
                          <a:solidFill>
                            <a:srgbClr val="595959"/>
                          </a:solidFill>
                          <a:effectLst/>
                          <a:latin typeface="Arial" panose="020B0604020202020204" pitchFamily="34" charset="0"/>
                          <a:ea typeface="+mn-ea"/>
                          <a:cs typeface="+mn-cs"/>
                        </a:rPr>
                        <a:t>Turkusowa sp. z o.o.</a:t>
                      </a:r>
                      <a:endParaRPr lang="en-GB" sz="1000" b="0" i="0" u="none" strike="noStrike" kern="1200">
                        <a:solidFill>
                          <a:srgbClr val="595959"/>
                        </a:solidFill>
                        <a:effectLst/>
                        <a:latin typeface="Arial" panose="020B0604020202020204" pitchFamily="34" charset="0"/>
                        <a:ea typeface="+mn-ea"/>
                        <a:cs typeface="+mn-cs"/>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l" rtl="0" fontAlgn="b"/>
                      <a:r>
                        <a:rPr lang="en-GB" sz="1000" b="0" i="0" u="none" strike="noStrike">
                          <a:solidFill>
                            <a:srgbClr val="595959"/>
                          </a:solidFill>
                          <a:effectLst/>
                          <a:latin typeface="Arial" panose="020B0604020202020204" pitchFamily="34" charset="0"/>
                        </a:rPr>
                        <a:t>Construction</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l" defTabSz="457200" rtl="0" eaLnBrk="1" fontAlgn="b" latinLnBrk="0" hangingPunct="1"/>
                      <a:r>
                        <a:rPr lang="en-GB" sz="1000" b="0" i="0" u="none" strike="noStrike" kern="1200">
                          <a:solidFill>
                            <a:srgbClr val="595959"/>
                          </a:solidFill>
                          <a:effectLst/>
                          <a:latin typeface="Arial" panose="020B0604020202020204" pitchFamily="34" charset="0"/>
                          <a:ea typeface="+mn-ea"/>
                          <a:cs typeface="+mn-cs"/>
                        </a:rPr>
                        <a:t>Poland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457200" rtl="0" eaLnBrk="1" fontAlgn="b" latinLnBrk="0" hangingPunct="1"/>
                      <a:r>
                        <a:rPr lang="en-GB" sz="1000" b="0" i="0" u="none" strike="noStrike" kern="1200">
                          <a:solidFill>
                            <a:srgbClr val="595959"/>
                          </a:solidFill>
                          <a:effectLst/>
                          <a:latin typeface="Arial" panose="020B0604020202020204" pitchFamily="34" charset="0"/>
                          <a:ea typeface="+mn-ea"/>
                          <a:cs typeface="+mn-cs"/>
                        </a:rPr>
                        <a:t>2.20%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672640082"/>
                  </a:ext>
                </a:extLst>
              </a:tr>
              <a:tr h="288290">
                <a:tc>
                  <a:txBody>
                    <a:bodyPr/>
                    <a:lstStyle/>
                    <a:p>
                      <a:pPr marL="0" algn="ctr" defTabSz="457200" rtl="0" eaLnBrk="1" latinLnBrk="0" hangingPunct="1">
                        <a:lnSpc>
                          <a:spcPts val="1555"/>
                        </a:lnSpc>
                        <a:spcAft>
                          <a:spcPts val="0"/>
                        </a:spcAft>
                      </a:pPr>
                      <a:r>
                        <a:rPr lang="en-US" sz="1000" kern="1200">
                          <a:solidFill>
                            <a:srgbClr val="595959"/>
                          </a:solidFill>
                          <a:effectLst/>
                          <a:latin typeface="Arial"/>
                          <a:ea typeface="Times New Roman"/>
                          <a:cs typeface="Times New Roman"/>
                        </a:rPr>
                        <a:t>9</a:t>
                      </a:r>
                      <a:endParaRPr lang="en-GB" sz="1000" kern="1200">
                        <a:solidFill>
                          <a:srgbClr val="595959"/>
                        </a:solidFill>
                        <a:effectLst/>
                        <a:latin typeface="Arial"/>
                        <a:ea typeface="Times New Roman"/>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l" fontAlgn="b"/>
                      <a:r>
                        <a:rPr lang="en-GB" sz="1000" b="0" i="0" u="none" strike="noStrike" kern="1200">
                          <a:solidFill>
                            <a:srgbClr val="595959"/>
                          </a:solidFill>
                          <a:effectLst/>
                          <a:latin typeface="Arial" panose="020B0604020202020204" pitchFamily="34" charset="0"/>
                          <a:ea typeface="+mn-ea"/>
                          <a:cs typeface="+mn-cs"/>
                        </a:rPr>
                        <a:t>Rossmann</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l" rtl="0" fontAlgn="b"/>
                      <a:r>
                        <a:rPr lang="en-GB" sz="1000" b="0" i="0" u="none" strike="noStrike">
                          <a:solidFill>
                            <a:srgbClr val="595959"/>
                          </a:solidFill>
                          <a:effectLst/>
                          <a:latin typeface="Arial" panose="020B0604020202020204" pitchFamily="34" charset="0"/>
                        </a:rPr>
                        <a:t>Chemists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l" defTabSz="457200" rtl="0" eaLnBrk="1" fontAlgn="b" latinLnBrk="0" hangingPunct="1"/>
                      <a:r>
                        <a:rPr lang="en-GB" sz="1000" b="0" i="0" u="none" strike="noStrike" kern="1200">
                          <a:solidFill>
                            <a:srgbClr val="595959"/>
                          </a:solidFill>
                          <a:effectLst/>
                          <a:latin typeface="Arial" panose="020B0604020202020204" pitchFamily="34" charset="0"/>
                          <a:ea typeface="+mn-ea"/>
                          <a:cs typeface="+mn-cs"/>
                        </a:rPr>
                        <a:t>Poland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457200" rtl="0" eaLnBrk="1" fontAlgn="b" latinLnBrk="0" hangingPunct="1"/>
                      <a:r>
                        <a:rPr lang="en-GB" sz="1000" b="0" i="0" u="none" strike="noStrike" kern="1200">
                          <a:solidFill>
                            <a:srgbClr val="595959"/>
                          </a:solidFill>
                          <a:effectLst/>
                          <a:latin typeface="Arial" panose="020B0604020202020204" pitchFamily="34" charset="0"/>
                          <a:ea typeface="+mn-ea"/>
                          <a:cs typeface="+mn-cs"/>
                        </a:rPr>
                        <a:t>2.07%</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0002"/>
                  </a:ext>
                </a:extLst>
              </a:tr>
              <a:tr h="279400">
                <a:tc>
                  <a:txBody>
                    <a:bodyPr/>
                    <a:lstStyle/>
                    <a:p>
                      <a:pPr marL="0" algn="ctr" defTabSz="457200" rtl="0" eaLnBrk="1" latinLnBrk="0" hangingPunct="1">
                        <a:lnSpc>
                          <a:spcPts val="1555"/>
                        </a:lnSpc>
                        <a:spcAft>
                          <a:spcPts val="0"/>
                        </a:spcAft>
                      </a:pPr>
                      <a:r>
                        <a:rPr lang="en-US" sz="1000" kern="1200">
                          <a:solidFill>
                            <a:srgbClr val="595959"/>
                          </a:solidFill>
                          <a:effectLst/>
                          <a:latin typeface="Arial"/>
                          <a:ea typeface="Times New Roman"/>
                          <a:cs typeface="Times New Roman"/>
                        </a:rPr>
                        <a:t>10</a:t>
                      </a:r>
                      <a:endParaRPr lang="en-GB" sz="1000" kern="1200">
                        <a:solidFill>
                          <a:srgbClr val="595959"/>
                        </a:solidFill>
                        <a:effectLst/>
                        <a:latin typeface="Arial"/>
                        <a:ea typeface="Times New Roman"/>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l" fontAlgn="b"/>
                      <a:r>
                        <a:rPr lang="en-GB" sz="1000" b="0" i="0" u="none" strike="noStrike" kern="1200">
                          <a:solidFill>
                            <a:srgbClr val="595959"/>
                          </a:solidFill>
                          <a:effectLst/>
                          <a:latin typeface="Arial" panose="020B0604020202020204" pitchFamily="34" charset="0"/>
                          <a:ea typeface="+mn-ea"/>
                          <a:cs typeface="+mn-cs"/>
                        </a:rPr>
                        <a:t>No Fluff Jobs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l" defTabSz="457200" rtl="0" eaLnBrk="1" fontAlgn="b" latinLnBrk="0" hangingPunct="1"/>
                      <a:r>
                        <a:rPr lang="en-GB" sz="1000" b="0" i="0" u="none" strike="noStrike" kern="1200">
                          <a:solidFill>
                            <a:srgbClr val="595959"/>
                          </a:solidFill>
                          <a:effectLst/>
                          <a:latin typeface="Arial" panose="020B0604020202020204" pitchFamily="34" charset="0"/>
                          <a:ea typeface="+mn-ea"/>
                          <a:cs typeface="+mn-cs"/>
                        </a:rPr>
                        <a:t>IT Recruitment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l" defTabSz="457200" rtl="0" eaLnBrk="1" fontAlgn="b" latinLnBrk="0" hangingPunct="1"/>
                      <a:r>
                        <a:rPr lang="en-GB" sz="1000" b="0" i="0" u="none" strike="noStrike" kern="1200">
                          <a:solidFill>
                            <a:srgbClr val="595959"/>
                          </a:solidFill>
                          <a:effectLst/>
                          <a:latin typeface="Arial" panose="020B0604020202020204" pitchFamily="34" charset="0"/>
                          <a:ea typeface="+mn-ea"/>
                          <a:cs typeface="+mn-cs"/>
                        </a:rPr>
                        <a:t>Poland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457200" rtl="0" eaLnBrk="1" fontAlgn="b" latinLnBrk="0" hangingPunct="1"/>
                      <a:r>
                        <a:rPr lang="en-GB" sz="1000" b="0" i="0" u="none" strike="noStrike" kern="1200">
                          <a:solidFill>
                            <a:srgbClr val="595959"/>
                          </a:solidFill>
                          <a:effectLst/>
                          <a:latin typeface="Arial" panose="020B0604020202020204" pitchFamily="34" charset="0"/>
                          <a:ea typeface="+mn-ea"/>
                          <a:cs typeface="+mn-cs"/>
                        </a:rPr>
                        <a:t>1.99%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378753621"/>
                  </a:ext>
                </a:extLst>
              </a:tr>
              <a:tr h="391795">
                <a:tc gridSpan="3">
                  <a:txBody>
                    <a:bodyPr/>
                    <a:lstStyle/>
                    <a:p>
                      <a:pPr algn="r">
                        <a:lnSpc>
                          <a:spcPts val="1555"/>
                        </a:lnSpc>
                        <a:spcAft>
                          <a:spcPts val="0"/>
                        </a:spcAft>
                      </a:pPr>
                      <a:r>
                        <a:rPr lang="en-US" sz="1000" b="1" kern="1200">
                          <a:solidFill>
                            <a:schemeClr val="bg1"/>
                          </a:solidFill>
                          <a:effectLst/>
                          <a:latin typeface="Arial"/>
                          <a:ea typeface="Times New Roman"/>
                          <a:cs typeface="ヒラギノ角ゴ ProN W3"/>
                        </a:rPr>
                        <a:t>% of rental income attributable to top 10 tenants</a:t>
                      </a:r>
                      <a:endParaRPr lang="en-GB" sz="1000">
                        <a:solidFill>
                          <a:schemeClr val="bg1"/>
                        </a:solidFill>
                        <a:effectLst/>
                        <a:latin typeface="Calibri"/>
                        <a:ea typeface="Times New Roman"/>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A44E"/>
                    </a:solidFill>
                  </a:tcPr>
                </a:tc>
                <a:tc hMerge="1">
                  <a:txBody>
                    <a:bodyPr/>
                    <a:lstStyle/>
                    <a:p>
                      <a:endParaRPr lang="en-GB"/>
                    </a:p>
                  </a:txBody>
                  <a:tcPr/>
                </a:tc>
                <a:tc hMerge="1">
                  <a:txBody>
                    <a:bodyPr/>
                    <a:lstStyle/>
                    <a:p>
                      <a:endParaRPr lang="en-GB"/>
                    </a:p>
                  </a:txBody>
                  <a:tcPr/>
                </a:tc>
                <a:tc>
                  <a:txBody>
                    <a:bodyPr/>
                    <a:lstStyle/>
                    <a:p>
                      <a:pPr algn="r">
                        <a:lnSpc>
                          <a:spcPts val="1555"/>
                        </a:lnSpc>
                        <a:spcAft>
                          <a:spcPts val="0"/>
                        </a:spcAft>
                      </a:pPr>
                      <a:endParaRPr lang="en-GB" sz="1000">
                        <a:solidFill>
                          <a:schemeClr val="bg1"/>
                        </a:solidFill>
                        <a:effectLst/>
                        <a:latin typeface="Calibri"/>
                        <a:ea typeface="Times New Roman"/>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A44E"/>
                    </a:solidFill>
                  </a:tcPr>
                </a:tc>
                <a:tc>
                  <a:txBody>
                    <a:bodyPr/>
                    <a:lstStyle/>
                    <a:p>
                      <a:pPr algn="ctr">
                        <a:lnSpc>
                          <a:spcPts val="1555"/>
                        </a:lnSpc>
                        <a:spcAft>
                          <a:spcPts val="600"/>
                        </a:spcAft>
                      </a:pPr>
                      <a:r>
                        <a:rPr lang="en-US" sz="1000" b="1" kern="1200">
                          <a:solidFill>
                            <a:srgbClr val="FFFFFF"/>
                          </a:solidFill>
                          <a:effectLst/>
                          <a:latin typeface="Arial"/>
                          <a:ea typeface="Times New Roman"/>
                          <a:cs typeface="ヒラギノ角ゴ ProN W3"/>
                        </a:rPr>
                        <a:t>82.79%</a:t>
                      </a:r>
                      <a:endParaRPr lang="en-GB" sz="1000">
                        <a:effectLst/>
                        <a:latin typeface="Calibri"/>
                        <a:ea typeface="Times New Roman"/>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A44E"/>
                    </a:solidFill>
                  </a:tcPr>
                </a:tc>
                <a:extLst>
                  <a:ext uri="{0D108BD9-81ED-4DB2-BD59-A6C34878D82A}">
                    <a16:rowId xmlns:a16="http://schemas.microsoft.com/office/drawing/2014/main" val="10011"/>
                  </a:ext>
                </a:extLst>
              </a:tr>
            </a:tbl>
          </a:graphicData>
        </a:graphic>
      </p:graphicFrame>
      <p:sp>
        <p:nvSpPr>
          <p:cNvPr id="8" name="Text Box 76"/>
          <p:cNvSpPr txBox="1">
            <a:spLocks noChangeArrowheads="1"/>
          </p:cNvSpPr>
          <p:nvPr/>
        </p:nvSpPr>
        <p:spPr bwMode="auto">
          <a:xfrm>
            <a:off x="664368" y="5607411"/>
            <a:ext cx="8577263" cy="484926"/>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342900" lvl="0" indent="-342900">
              <a:buClr>
                <a:srgbClr val="F68B1F"/>
              </a:buClr>
              <a:buSzPts val="1100"/>
              <a:buFont typeface="Wingdings"/>
              <a:buChar char=""/>
            </a:pPr>
            <a:r>
              <a:rPr lang="en-GB" sz="1050">
                <a:solidFill>
                  <a:srgbClr val="595959"/>
                </a:solidFill>
                <a:latin typeface="Arial"/>
                <a:ea typeface="Times New Roman"/>
              </a:rPr>
              <a:t>Weighted Average Unexpired Lease Term (WAULT) = 4 years, 10 months (31 March 2024: 4 years, 10 months)</a:t>
            </a:r>
          </a:p>
          <a:p>
            <a:pPr marL="342900" lvl="0" indent="-342900">
              <a:buClr>
                <a:srgbClr val="F68B1F"/>
              </a:buClr>
              <a:buSzPts val="1100"/>
              <a:buFont typeface="Wingdings"/>
              <a:buChar char=""/>
            </a:pPr>
            <a:r>
              <a:rPr lang="en-GB" sz="1050">
                <a:solidFill>
                  <a:srgbClr val="595959"/>
                </a:solidFill>
                <a:latin typeface="Arial"/>
                <a:ea typeface="Times New Roman"/>
              </a:rPr>
              <a:t>Vacancy rate = 29% (8.9% excluding Gdynia)</a:t>
            </a:r>
          </a:p>
        </p:txBody>
      </p:sp>
    </p:spTree>
    <p:extLst>
      <p:ext uri="{BB962C8B-B14F-4D97-AF65-F5344CB8AC3E}">
        <p14:creationId xmlns:p14="http://schemas.microsoft.com/office/powerpoint/2010/main" val="260798200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44</a:t>
            </a:fld>
            <a:endParaRPr lang="en-US"/>
          </a:p>
        </p:txBody>
      </p:sp>
      <p:sp>
        <p:nvSpPr>
          <p:cNvPr id="4" name="Rectangle 1"/>
          <p:cNvSpPr>
            <a:spLocks/>
          </p:cNvSpPr>
          <p:nvPr/>
        </p:nvSpPr>
        <p:spPr bwMode="auto">
          <a:xfrm>
            <a:off x="0" y="1468073"/>
            <a:ext cx="9906000" cy="4907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0"/>
          <a:lstStyle/>
          <a:p>
            <a:pPr algn="ctr" defTabSz="673100">
              <a:lnSpc>
                <a:spcPct val="120000"/>
              </a:lnSpc>
            </a:pPr>
            <a:r>
              <a:rPr lang="en-US" sz="3200" b="1">
                <a:solidFill>
                  <a:srgbClr val="F58B00"/>
                </a:solidFill>
                <a:latin typeface="Arial"/>
                <a:cs typeface="Arial"/>
                <a:sym typeface="Arial" pitchFamily="34" charset="0"/>
              </a:rPr>
              <a:t>Associates and Investments </a:t>
            </a:r>
            <a:br>
              <a:rPr lang="en-US" sz="3200" b="1">
                <a:cs typeface="Arial" pitchFamily="34" charset="0"/>
              </a:rPr>
            </a:br>
            <a:r>
              <a:rPr lang="en-US" sz="2400" b="1">
                <a:solidFill>
                  <a:srgbClr val="F58B00"/>
                </a:solidFill>
                <a:latin typeface="Arial"/>
                <a:cs typeface="Arial"/>
                <a:sym typeface="Arial" pitchFamily="34" charset="0"/>
              </a:rPr>
              <a:t>(minority shareholdings in 9 of FPAM’s 11 funds)</a:t>
            </a:r>
          </a:p>
          <a:p>
            <a:pPr algn="ctr" defTabSz="673100">
              <a:lnSpc>
                <a:spcPct val="120000"/>
              </a:lnSpc>
            </a:pPr>
            <a:endParaRPr lang="en-US" sz="2400" b="1">
              <a:solidFill>
                <a:srgbClr val="F58B00"/>
              </a:solidFill>
              <a:cs typeface="Arial" pitchFamily="34" charset="0"/>
              <a:sym typeface="Arial" pitchFamily="34" charset="0"/>
            </a:endParaRPr>
          </a:p>
          <a:p>
            <a:pPr defTabSz="673100"/>
            <a:r>
              <a:rPr lang="en-GB" sz="2400" b="1">
                <a:solidFill>
                  <a:srgbClr val="F58B00"/>
                </a:solidFill>
                <a:latin typeface="Arial"/>
                <a:cs typeface="Arial"/>
                <a:sym typeface="Arial" pitchFamily="34" charset="0"/>
              </a:rPr>
              <a:t>		</a:t>
            </a:r>
            <a:endParaRPr lang="en-US" sz="2400">
              <a:solidFill>
                <a:srgbClr val="F58B00"/>
              </a:solidFill>
              <a:latin typeface="Arial"/>
              <a:cs typeface="Arial"/>
            </a:endParaRPr>
          </a:p>
        </p:txBody>
      </p:sp>
      <p:sp>
        <p:nvSpPr>
          <p:cNvPr id="7" name="TextBox 6">
            <a:extLst>
              <a:ext uri="{FF2B5EF4-FFF2-40B4-BE49-F238E27FC236}">
                <a16:creationId xmlns:a16="http://schemas.microsoft.com/office/drawing/2014/main" id="{32A674A0-F65F-49D4-9C88-931FF842C410}"/>
              </a:ext>
            </a:extLst>
          </p:cNvPr>
          <p:cNvSpPr txBox="1"/>
          <p:nvPr/>
        </p:nvSpPr>
        <p:spPr>
          <a:xfrm>
            <a:off x="4371884" y="482367"/>
            <a:ext cx="4962616" cy="726609"/>
          </a:xfrm>
          <a:prstGeom prst="rect">
            <a:avLst/>
          </a:prstGeom>
          <a:noFill/>
        </p:spPr>
        <p:txBody>
          <a:bodyPr wrap="square">
            <a:spAutoFit/>
          </a:bodyPr>
          <a:lstStyle/>
          <a:p>
            <a:pPr marL="0" marR="0" lvl="0" indent="0" algn="r" defTabSz="673100" rtl="0" eaLnBrk="1" fontAlgn="base" latinLnBrk="0" hangingPunct="1">
              <a:lnSpc>
                <a:spcPct val="12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itchFamily="34" charset="0"/>
                <a:cs typeface="Arial" pitchFamily="34" charset="0"/>
                <a:sym typeface="Arial" pitchFamily="34" charset="0"/>
              </a:rPr>
              <a:t>Segmental Analysis: Group Properties</a:t>
            </a:r>
          </a:p>
          <a:p>
            <a:pPr marL="0" marR="0" lvl="0" indent="0" algn="r" defTabSz="673100" rtl="0" eaLnBrk="1" fontAlgn="base" latinLnBrk="0" hangingPunct="1">
              <a:lnSpc>
                <a:spcPct val="120000"/>
              </a:lnSpc>
              <a:spcBef>
                <a:spcPct val="0"/>
              </a:spcBef>
              <a:spcAft>
                <a:spcPct val="0"/>
              </a:spcAft>
              <a:buClrTx/>
              <a:buSzTx/>
              <a:buFontTx/>
              <a:buNone/>
              <a:tabLst/>
              <a:defRPr/>
            </a:pPr>
            <a:r>
              <a:rPr lang="en-US" sz="1800">
                <a:solidFill>
                  <a:srgbClr val="F58B00"/>
                </a:solidFill>
                <a:cs typeface="Arial" pitchFamily="34" charset="0"/>
                <a:sym typeface="Arial" pitchFamily="34" charset="0"/>
              </a:rPr>
              <a:t>Associates and Investments</a:t>
            </a:r>
            <a:endParaRPr kumimoji="0" lang="en-US" sz="1800" b="0" i="0" u="none" strike="noStrike" kern="1200" cap="none" spc="0" normalizeH="0" baseline="0" noProof="0">
              <a:ln>
                <a:noFill/>
              </a:ln>
              <a:solidFill>
                <a:srgbClr val="F58B00"/>
              </a:solidFill>
              <a:effectLst/>
              <a:uLnTx/>
              <a:uFillTx/>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67504469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p:cNvSpPr>
          <p:nvPr/>
        </p:nvSpPr>
        <p:spPr bwMode="auto">
          <a:xfrm>
            <a:off x="2228851" y="1003205"/>
            <a:ext cx="705408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r>
              <a:rPr lang="en-US" sz="1800">
                <a:solidFill>
                  <a:schemeClr val="bg1"/>
                </a:solidFill>
                <a:cs typeface="Arial" pitchFamily="34" charset="0"/>
                <a:sym typeface="Arial" pitchFamily="34" charset="0"/>
              </a:rPr>
              <a:t>Segmental Analysis: Group Properties</a:t>
            </a:r>
          </a:p>
          <a:p>
            <a:pPr algn="r" defTabSz="673100">
              <a:lnSpc>
                <a:spcPct val="120000"/>
              </a:lnSpc>
            </a:pPr>
            <a:r>
              <a:rPr lang="en-US" sz="1800">
                <a:solidFill>
                  <a:srgbClr val="F58B00"/>
                </a:solidFill>
                <a:cs typeface="Arial" pitchFamily="34" charset="0"/>
                <a:sym typeface="Arial" pitchFamily="34" charset="0"/>
              </a:rPr>
              <a:t>Associates and Investments</a:t>
            </a:r>
          </a:p>
        </p:txBody>
      </p:sp>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45</a:t>
            </a:fld>
            <a:endParaRPr lang="en-US"/>
          </a:p>
        </p:txBody>
      </p:sp>
      <p:sp>
        <p:nvSpPr>
          <p:cNvPr id="8" name="Text Box 125"/>
          <p:cNvSpPr txBox="1">
            <a:spLocks noChangeArrowheads="1"/>
          </p:cNvSpPr>
          <p:nvPr/>
        </p:nvSpPr>
        <p:spPr bwMode="auto">
          <a:xfrm>
            <a:off x="525981" y="1876696"/>
            <a:ext cx="8756949" cy="4280263"/>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342900" lvl="0" indent="-342900" algn="just">
              <a:lnSpc>
                <a:spcPct val="115000"/>
              </a:lnSpc>
              <a:spcAft>
                <a:spcPts val="600"/>
              </a:spcAft>
              <a:buClr>
                <a:srgbClr val="F68B1F"/>
              </a:buClr>
              <a:buSzPts val="1100"/>
              <a:buFont typeface="Wingdings"/>
              <a:buChar char=""/>
            </a:pPr>
            <a:r>
              <a:rPr lang="en-GB">
                <a:solidFill>
                  <a:schemeClr val="tx1">
                    <a:lumMod val="65000"/>
                    <a:lumOff val="35000"/>
                  </a:schemeClr>
                </a:solidFill>
                <a:latin typeface="Arial"/>
                <a:ea typeface="Times New Roman"/>
                <a:cs typeface="Times New Roman"/>
              </a:rPr>
              <a:t>Contribution of </a:t>
            </a:r>
            <a:r>
              <a:rPr lang="en-GB" b="1">
                <a:solidFill>
                  <a:schemeClr val="tx1">
                    <a:lumMod val="65000"/>
                    <a:lumOff val="35000"/>
                  </a:schemeClr>
                </a:solidFill>
                <a:latin typeface="Arial"/>
                <a:ea typeface="Times New Roman"/>
                <a:cs typeface="Times New Roman"/>
              </a:rPr>
              <a:t>£3,211,000 </a:t>
            </a:r>
            <a:r>
              <a:rPr lang="en-GB">
                <a:solidFill>
                  <a:schemeClr val="tx1">
                    <a:lumMod val="65000"/>
                    <a:lumOff val="35000"/>
                  </a:schemeClr>
                </a:solidFill>
                <a:latin typeface="Arial"/>
                <a:ea typeface="Times New Roman"/>
                <a:cs typeface="Times New Roman"/>
              </a:rPr>
              <a:t>(31 March 2024: £112,000) to Group PBT (prior to the deduction of unallocated central overheads). </a:t>
            </a:r>
          </a:p>
          <a:p>
            <a:pPr marL="342900" lvl="0" indent="-342900">
              <a:lnSpc>
                <a:spcPct val="115000"/>
              </a:lnSpc>
              <a:spcAft>
                <a:spcPts val="600"/>
              </a:spcAft>
              <a:buClr>
                <a:srgbClr val="F68B1F"/>
              </a:buClr>
              <a:buSzPts val="1100"/>
              <a:buFont typeface="Wingdings"/>
              <a:buChar char=""/>
            </a:pPr>
            <a:r>
              <a:rPr lang="en-GB">
                <a:solidFill>
                  <a:schemeClr val="tx1">
                    <a:lumMod val="65000"/>
                    <a:lumOff val="35000"/>
                  </a:schemeClr>
                </a:solidFill>
                <a:latin typeface="Arial"/>
                <a:ea typeface="Times New Roman"/>
                <a:cs typeface="Times New Roman"/>
              </a:rPr>
              <a:t>Increase vs FY 2024 mainly (£1.73m) from the Group’s 23% share in FPL plus cash distributions of £0.42m from its share in UK PPP and Spec Opps.</a:t>
            </a:r>
          </a:p>
          <a:p>
            <a:pPr marL="342900" lvl="0" indent="-342900">
              <a:lnSpc>
                <a:spcPct val="115000"/>
              </a:lnSpc>
              <a:spcAft>
                <a:spcPts val="1200"/>
              </a:spcAft>
              <a:buClr>
                <a:srgbClr val="F68B1F"/>
              </a:buClr>
              <a:buSzPts val="1100"/>
              <a:buFont typeface="Wingdings"/>
              <a:buChar char=""/>
            </a:pPr>
            <a:r>
              <a:rPr lang="en-GB">
                <a:solidFill>
                  <a:schemeClr val="tx1">
                    <a:lumMod val="65000"/>
                    <a:lumOff val="35000"/>
                  </a:schemeClr>
                </a:solidFill>
                <a:latin typeface="Arial"/>
                <a:ea typeface="Times New Roman"/>
                <a:cs typeface="Times New Roman"/>
              </a:rPr>
              <a:t>Book value of the five associates: £20.06 million (31 March 2024: £17.28 million).</a:t>
            </a:r>
          </a:p>
          <a:p>
            <a:pPr marL="342900" lvl="0" indent="-342900">
              <a:lnSpc>
                <a:spcPct val="115000"/>
              </a:lnSpc>
              <a:spcAft>
                <a:spcPts val="1200"/>
              </a:spcAft>
              <a:buClr>
                <a:srgbClr val="F68B1F"/>
              </a:buClr>
              <a:buSzPts val="1100"/>
              <a:buFont typeface="Wingdings"/>
              <a:buChar char=""/>
            </a:pPr>
            <a:r>
              <a:rPr lang="en-GB">
                <a:solidFill>
                  <a:schemeClr val="tx1">
                    <a:lumMod val="65000"/>
                    <a:lumOff val="35000"/>
                  </a:schemeClr>
                </a:solidFill>
                <a:latin typeface="Arial"/>
                <a:ea typeface="Times New Roman"/>
                <a:cs typeface="Times New Roman"/>
              </a:rPr>
              <a:t>Market value: £20.94 million (31 March 2024: £17.64 million). </a:t>
            </a:r>
          </a:p>
          <a:p>
            <a:pPr marL="342900" lvl="0" indent="-342900">
              <a:lnSpc>
                <a:spcPct val="115000"/>
              </a:lnSpc>
              <a:spcAft>
                <a:spcPts val="1200"/>
              </a:spcAft>
              <a:buClr>
                <a:srgbClr val="F68B1F"/>
              </a:buClr>
              <a:buSzPts val="1100"/>
              <a:buFont typeface="Wingdings"/>
              <a:buChar char=""/>
            </a:pPr>
            <a:r>
              <a:rPr lang="en-GB">
                <a:solidFill>
                  <a:schemeClr val="tx1">
                    <a:lumMod val="65000"/>
                    <a:lumOff val="35000"/>
                  </a:schemeClr>
                </a:solidFill>
                <a:latin typeface="Arial"/>
                <a:ea typeface="Times New Roman"/>
                <a:cs typeface="Times New Roman"/>
              </a:rPr>
              <a:t>Value of the four investments in funds: £1.67 million (31 March 2024: £2.62 million). Reduction vs FY 2024 mainly due to sale of 19 properties held by two UK funds (UK PPP and Spec Opps) during the year.</a:t>
            </a:r>
            <a:br>
              <a:rPr lang="en-GB">
                <a:solidFill>
                  <a:schemeClr val="tx1">
                    <a:lumMod val="65000"/>
                    <a:lumOff val="35000"/>
                  </a:schemeClr>
                </a:solidFill>
                <a:latin typeface="Arial"/>
                <a:ea typeface="Times New Roman"/>
                <a:cs typeface="Times New Roman"/>
              </a:rPr>
            </a:br>
            <a:endParaRPr lang="en-GB">
              <a:solidFill>
                <a:schemeClr val="tx1">
                  <a:lumMod val="65000"/>
                  <a:lumOff val="35000"/>
                </a:schemeClr>
              </a:solidFill>
              <a:latin typeface="Arial"/>
              <a:ea typeface="Times New Roman"/>
              <a:cs typeface="Times New Roman"/>
            </a:endParaRPr>
          </a:p>
          <a:p>
            <a:pPr marL="342900" lvl="0" indent="-342900" algn="just">
              <a:lnSpc>
                <a:spcPct val="115000"/>
              </a:lnSpc>
              <a:spcAft>
                <a:spcPts val="1200"/>
              </a:spcAft>
              <a:buClr>
                <a:srgbClr val="F68B1F"/>
              </a:buClr>
              <a:buSzPts val="1100"/>
              <a:buFont typeface="Wingdings"/>
              <a:buChar char=""/>
            </a:pPr>
            <a:endParaRPr lang="en-GB">
              <a:solidFill>
                <a:schemeClr val="tx1">
                  <a:lumMod val="65000"/>
                  <a:lumOff val="35000"/>
                </a:schemeClr>
              </a:solidFill>
              <a:latin typeface="Arial"/>
              <a:ea typeface="Times New Roman"/>
              <a:cs typeface="Times New Roman"/>
            </a:endParaRPr>
          </a:p>
          <a:p>
            <a:pPr marL="800100" lvl="1" indent="-342900" algn="just">
              <a:lnSpc>
                <a:spcPct val="115000"/>
              </a:lnSpc>
              <a:spcAft>
                <a:spcPts val="1200"/>
              </a:spcAft>
              <a:buClr>
                <a:srgbClr val="F68B1F"/>
              </a:buClr>
              <a:buSzPts val="1100"/>
              <a:buFont typeface="Wingdings" panose="05000000000000000000" pitchFamily="2" charset="2"/>
              <a:buChar char="§"/>
            </a:pPr>
            <a:endParaRPr lang="en-GB">
              <a:solidFill>
                <a:schemeClr val="tx1">
                  <a:lumMod val="65000"/>
                  <a:lumOff val="35000"/>
                </a:schemeClr>
              </a:solidFill>
              <a:latin typeface="Arial"/>
              <a:ea typeface="Times New Roman"/>
              <a:cs typeface="Times New Roman"/>
            </a:endParaRPr>
          </a:p>
          <a:p>
            <a:pPr marL="342900" lvl="0" indent="-342900" algn="just">
              <a:lnSpc>
                <a:spcPct val="115000"/>
              </a:lnSpc>
              <a:spcAft>
                <a:spcPts val="1200"/>
              </a:spcAft>
              <a:buClr>
                <a:srgbClr val="F68B1F"/>
              </a:buClr>
              <a:buSzPts val="1100"/>
              <a:buFont typeface="Wingdings"/>
              <a:buChar char=""/>
            </a:pPr>
            <a:endParaRPr lang="en-GB">
              <a:solidFill>
                <a:schemeClr val="tx1">
                  <a:lumMod val="65000"/>
                  <a:lumOff val="35000"/>
                </a:schemeClr>
              </a:solidFill>
              <a:latin typeface="Arial"/>
              <a:ea typeface="Times New Roman"/>
              <a:cs typeface="Times New Roman"/>
            </a:endParaRPr>
          </a:p>
        </p:txBody>
      </p:sp>
    </p:spTree>
    <p:extLst>
      <p:ext uri="{BB962C8B-B14F-4D97-AF65-F5344CB8AC3E}">
        <p14:creationId xmlns:p14="http://schemas.microsoft.com/office/powerpoint/2010/main" val="141580510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B6D90F-777E-44B3-A434-B832C79E629C}"/>
              </a:ext>
            </a:extLst>
          </p:cNvPr>
          <p:cNvSpPr>
            <a:spLocks noGrp="1"/>
          </p:cNvSpPr>
          <p:nvPr>
            <p:ph type="sldNum" sz="quarter" idx="10"/>
          </p:nvPr>
        </p:nvSpPr>
        <p:spPr>
          <a:xfrm>
            <a:off x="9608380" y="6645603"/>
            <a:ext cx="255588" cy="212397"/>
          </a:xfrm>
        </p:spPr>
        <p:txBody>
          <a:bodyPr/>
          <a:lstStyle/>
          <a:p>
            <a:pPr>
              <a:defRPr/>
            </a:pPr>
            <a:fld id="{EA36F4D4-7F8A-4ED1-BF11-249CBD131959}" type="slidenum">
              <a:rPr lang="en-US" smtClean="0">
                <a:latin typeface="Arial" panose="020B0604020202020204" pitchFamily="34" charset="0"/>
                <a:cs typeface="Arial" panose="020B0604020202020204" pitchFamily="34" charset="0"/>
              </a:rPr>
              <a:pPr>
                <a:defRPr/>
              </a:pPr>
              <a:t>46</a:t>
            </a:fld>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B8F20B0-17B5-4EAE-A300-19A752DAB9B0}"/>
              </a:ext>
            </a:extLst>
          </p:cNvPr>
          <p:cNvSpPr txBox="1"/>
          <p:nvPr/>
        </p:nvSpPr>
        <p:spPr>
          <a:xfrm>
            <a:off x="4645764" y="480075"/>
            <a:ext cx="4962616" cy="726609"/>
          </a:xfrm>
          <a:prstGeom prst="rect">
            <a:avLst/>
          </a:prstGeom>
          <a:noFill/>
        </p:spPr>
        <p:txBody>
          <a:bodyPr wrap="square">
            <a:spAutoFit/>
          </a:bodyPr>
          <a:lstStyle/>
          <a:p>
            <a:pPr marL="0" marR="0" lvl="0" indent="0" algn="r" defTabSz="673100" rtl="0" eaLnBrk="1" fontAlgn="base" latinLnBrk="0" hangingPunct="1">
              <a:lnSpc>
                <a:spcPct val="12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cs typeface="Arial" pitchFamily="34" charset="0"/>
                <a:sym typeface="Arial" pitchFamily="34" charset="0"/>
              </a:rPr>
              <a:t>Segmental Analysis: Group Properties</a:t>
            </a:r>
          </a:p>
          <a:p>
            <a:pPr marL="0" marR="0" lvl="0" indent="0" algn="r" defTabSz="673100" rtl="0" eaLnBrk="1" fontAlgn="base" latinLnBrk="0" hangingPunct="1">
              <a:lnSpc>
                <a:spcPct val="120000"/>
              </a:lnSpc>
              <a:spcBef>
                <a:spcPct val="0"/>
              </a:spcBef>
              <a:spcAft>
                <a:spcPct val="0"/>
              </a:spcAft>
              <a:buClrTx/>
              <a:buSzTx/>
              <a:buFontTx/>
              <a:buNone/>
              <a:tabLst/>
              <a:defRPr/>
            </a:pPr>
            <a:r>
              <a:rPr lang="en-US" sz="1800">
                <a:solidFill>
                  <a:srgbClr val="F58B00"/>
                </a:solidFill>
                <a:cs typeface="Arial" panose="020B0604020202020204" pitchFamily="34" charset="0"/>
                <a:sym typeface="Arial" pitchFamily="34" charset="0"/>
              </a:rPr>
              <a:t>Associates and Investments</a:t>
            </a:r>
            <a:endParaRPr kumimoji="0" lang="en-US" sz="1800" b="0" i="0" u="none" strike="noStrike" kern="1200" cap="none" spc="0" normalizeH="0" baseline="0" noProof="0">
              <a:ln>
                <a:noFill/>
              </a:ln>
              <a:solidFill>
                <a:srgbClr val="F58B00"/>
              </a:solidFill>
              <a:effectLst/>
              <a:uLnTx/>
              <a:uFillTx/>
              <a:cs typeface="Arial" pitchFamily="34" charset="0"/>
              <a:sym typeface="Arial" pitchFamily="34" charset="0"/>
            </a:endParaRPr>
          </a:p>
        </p:txBody>
      </p:sp>
      <p:graphicFrame>
        <p:nvGraphicFramePr>
          <p:cNvPr id="4" name="Table 3">
            <a:extLst>
              <a:ext uri="{FF2B5EF4-FFF2-40B4-BE49-F238E27FC236}">
                <a16:creationId xmlns:a16="http://schemas.microsoft.com/office/drawing/2014/main" id="{799ADB18-97A1-4B4E-9F19-1B269CA18D25}"/>
              </a:ext>
            </a:extLst>
          </p:cNvPr>
          <p:cNvGraphicFramePr>
            <a:graphicFrameLocks noGrp="1"/>
          </p:cNvGraphicFramePr>
          <p:nvPr>
            <p:extLst>
              <p:ext uri="{D42A27DB-BD31-4B8C-83A1-F6EECF244321}">
                <p14:modId xmlns:p14="http://schemas.microsoft.com/office/powerpoint/2010/main" val="420196181"/>
              </p:ext>
            </p:extLst>
          </p:nvPr>
        </p:nvGraphicFramePr>
        <p:xfrm>
          <a:off x="487532" y="1494555"/>
          <a:ext cx="8930936" cy="4202768"/>
        </p:xfrm>
        <a:graphic>
          <a:graphicData uri="http://schemas.openxmlformats.org/drawingml/2006/table">
            <a:tbl>
              <a:tblPr firstRow="1" firstCol="1" bandRow="1">
                <a:tableStyleId>{5C22544A-7EE6-4342-B048-85BDC9FD1C3A}</a:tableStyleId>
              </a:tblPr>
              <a:tblGrid>
                <a:gridCol w="1950775">
                  <a:extLst>
                    <a:ext uri="{9D8B030D-6E8A-4147-A177-3AD203B41FA5}">
                      <a16:colId xmlns:a16="http://schemas.microsoft.com/office/drawing/2014/main" val="2479442684"/>
                    </a:ext>
                  </a:extLst>
                </a:gridCol>
                <a:gridCol w="1405157">
                  <a:extLst>
                    <a:ext uri="{9D8B030D-6E8A-4147-A177-3AD203B41FA5}">
                      <a16:colId xmlns:a16="http://schemas.microsoft.com/office/drawing/2014/main" val="803099006"/>
                    </a:ext>
                  </a:extLst>
                </a:gridCol>
                <a:gridCol w="1450780">
                  <a:extLst>
                    <a:ext uri="{9D8B030D-6E8A-4147-A177-3AD203B41FA5}">
                      <a16:colId xmlns:a16="http://schemas.microsoft.com/office/drawing/2014/main" val="976269116"/>
                    </a:ext>
                  </a:extLst>
                </a:gridCol>
                <a:gridCol w="1295663">
                  <a:extLst>
                    <a:ext uri="{9D8B030D-6E8A-4147-A177-3AD203B41FA5}">
                      <a16:colId xmlns:a16="http://schemas.microsoft.com/office/drawing/2014/main" val="3288336106"/>
                    </a:ext>
                  </a:extLst>
                </a:gridCol>
                <a:gridCol w="1487275">
                  <a:extLst>
                    <a:ext uri="{9D8B030D-6E8A-4147-A177-3AD203B41FA5}">
                      <a16:colId xmlns:a16="http://schemas.microsoft.com/office/drawing/2014/main" val="166924308"/>
                    </a:ext>
                  </a:extLst>
                </a:gridCol>
                <a:gridCol w="1341286">
                  <a:extLst>
                    <a:ext uri="{9D8B030D-6E8A-4147-A177-3AD203B41FA5}">
                      <a16:colId xmlns:a16="http://schemas.microsoft.com/office/drawing/2014/main" val="148725675"/>
                    </a:ext>
                  </a:extLst>
                </a:gridCol>
              </a:tblGrid>
              <a:tr h="900066">
                <a:tc>
                  <a:txBody>
                    <a:bodyPr/>
                    <a:lstStyle/>
                    <a:p>
                      <a:pPr algn="ctr" rtl="0" fontAlgn="ctr"/>
                      <a:r>
                        <a:rPr lang="en-GB" sz="1200" u="none" strike="noStrike">
                          <a:solidFill>
                            <a:srgbClr val="F6A44E"/>
                          </a:solidFill>
                          <a:effectLst/>
                          <a:latin typeface="Arial" panose="020B0604020202020204" pitchFamily="34" charset="0"/>
                          <a:cs typeface="Arial" panose="020B0604020202020204" pitchFamily="34" charset="0"/>
                        </a:rPr>
                        <a:t>Fund</a:t>
                      </a:r>
                      <a:endParaRPr lang="en-GB" sz="1200" b="1" i="0" u="none" strike="noStrike">
                        <a:solidFill>
                          <a:srgbClr val="F6A44E"/>
                        </a:solidFill>
                        <a:effectLst/>
                        <a:latin typeface="Arial" panose="020B0604020202020204" pitchFamily="34" charset="0"/>
                        <a:cs typeface="Arial" panose="020B0604020202020204" pitchFamily="34" charset="0"/>
                      </a:endParaRPr>
                    </a:p>
                  </a:txBody>
                  <a:tcPr marL="0" marR="0" marT="0" marB="0" anchor="ctr">
                    <a:solidFill>
                      <a:schemeClr val="bg1">
                        <a:lumMod val="50000"/>
                      </a:schemeClr>
                    </a:solidFill>
                  </a:tcPr>
                </a:tc>
                <a:tc>
                  <a:txBody>
                    <a:bodyPr/>
                    <a:lstStyle/>
                    <a:p>
                      <a:pPr algn="ctr" rtl="0" fontAlgn="ctr"/>
                      <a:r>
                        <a:rPr lang="en-GB" sz="1200" u="none" strike="noStrike">
                          <a:effectLst/>
                          <a:latin typeface="Arial" panose="020B0604020202020204" pitchFamily="34" charset="0"/>
                          <a:cs typeface="Arial" panose="020B0604020202020204" pitchFamily="34" charset="0"/>
                        </a:rPr>
                        <a:t>% owned by First Property Group</a:t>
                      </a:r>
                      <a:endParaRPr lang="en-GB" sz="12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solidFill>
                      <a:schemeClr val="bg1">
                        <a:lumMod val="50000"/>
                      </a:schemeClr>
                    </a:solidFill>
                  </a:tcPr>
                </a:tc>
                <a:tc>
                  <a:txBody>
                    <a:bodyPr/>
                    <a:lstStyle/>
                    <a:p>
                      <a:pPr algn="ctr" rtl="0" fontAlgn="ctr"/>
                      <a:r>
                        <a:rPr lang="en-GB" sz="1200" u="none" strike="noStrike">
                          <a:effectLst/>
                          <a:latin typeface="Arial" panose="020B0604020202020204" pitchFamily="34" charset="0"/>
                          <a:cs typeface="Arial" panose="020B0604020202020204" pitchFamily="34" charset="0"/>
                        </a:rPr>
                        <a:t>Book value of First Property's share in fund</a:t>
                      </a:r>
                      <a:endParaRPr lang="en-GB" sz="12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solidFill>
                      <a:schemeClr val="bg1">
                        <a:lumMod val="50000"/>
                      </a:schemeClr>
                    </a:solidFill>
                  </a:tcPr>
                </a:tc>
                <a:tc>
                  <a:txBody>
                    <a:bodyPr/>
                    <a:lstStyle/>
                    <a:p>
                      <a:pPr algn="ctr" rtl="0" fontAlgn="ctr"/>
                      <a:r>
                        <a:rPr lang="en-GB" sz="1200" u="none" strike="noStrike">
                          <a:effectLst/>
                          <a:latin typeface="Arial" panose="020B0604020202020204" pitchFamily="34" charset="0"/>
                          <a:cs typeface="Arial" panose="020B0604020202020204" pitchFamily="34" charset="0"/>
                        </a:rPr>
                        <a:t>Current market value of holding</a:t>
                      </a:r>
                      <a:endParaRPr lang="en-GB" sz="12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solidFill>
                      <a:schemeClr val="bg1">
                        <a:lumMod val="50000"/>
                      </a:schemeClr>
                    </a:solidFill>
                  </a:tcPr>
                </a:tc>
                <a:tc>
                  <a:txBody>
                    <a:bodyPr/>
                    <a:lstStyle/>
                    <a:p>
                      <a:pPr algn="ctr" rtl="0" fontAlgn="ctr"/>
                      <a:r>
                        <a:rPr lang="en-GB" sz="1200" u="none" strike="noStrike">
                          <a:solidFill>
                            <a:srgbClr val="F6A44E"/>
                          </a:solidFill>
                          <a:effectLst/>
                          <a:latin typeface="Arial" panose="020B0604020202020204" pitchFamily="34" charset="0"/>
                          <a:cs typeface="Arial" panose="020B0604020202020204" pitchFamily="34" charset="0"/>
                        </a:rPr>
                        <a:t>Group’s share of post-tax profits earned by fund </a:t>
                      </a:r>
                    </a:p>
                    <a:p>
                      <a:pPr algn="ctr" rtl="0" fontAlgn="ctr"/>
                      <a:r>
                        <a:rPr lang="en-GB" sz="1200" u="none" strike="noStrike">
                          <a:solidFill>
                            <a:srgbClr val="F6A44E"/>
                          </a:solidFill>
                          <a:effectLst/>
                          <a:latin typeface="Arial" panose="020B0604020202020204" pitchFamily="34" charset="0"/>
                          <a:cs typeface="Arial" panose="020B0604020202020204" pitchFamily="34" charset="0"/>
                        </a:rPr>
                        <a:t>31 March 2025</a:t>
                      </a:r>
                      <a:endParaRPr lang="en-GB" sz="1200" b="1" i="0" u="none" strike="noStrike">
                        <a:solidFill>
                          <a:srgbClr val="F6A44E"/>
                        </a:solidFill>
                        <a:effectLst/>
                        <a:latin typeface="Arial" panose="020B0604020202020204" pitchFamily="34" charset="0"/>
                        <a:cs typeface="Arial" panose="020B0604020202020204" pitchFamily="34" charset="0"/>
                      </a:endParaRPr>
                    </a:p>
                  </a:txBody>
                  <a:tcPr marL="0" marR="0" marT="0" marB="0" anchor="ctr">
                    <a:solidFill>
                      <a:schemeClr val="bg1">
                        <a:lumMod val="50000"/>
                      </a:schemeClr>
                    </a:solidFill>
                  </a:tcPr>
                </a:tc>
                <a:tc>
                  <a:txBody>
                    <a:bodyPr/>
                    <a:lstStyle/>
                    <a:p>
                      <a:pPr algn="ctr" rtl="0" fontAlgn="ctr"/>
                      <a:r>
                        <a:rPr lang="en-GB" sz="1200" u="none" strike="noStrike">
                          <a:effectLst/>
                          <a:latin typeface="Arial" panose="020B0604020202020204" pitchFamily="34" charset="0"/>
                          <a:cs typeface="Arial" panose="020B0604020202020204" pitchFamily="34" charset="0"/>
                        </a:rPr>
                        <a:t>Group’s share of post-tax profits earned by fund </a:t>
                      </a:r>
                    </a:p>
                    <a:p>
                      <a:pPr algn="ctr" rtl="0" fontAlgn="ctr"/>
                      <a:r>
                        <a:rPr lang="en-GB" sz="1200" u="none" strike="noStrike">
                          <a:effectLst/>
                          <a:latin typeface="Arial" panose="020B0604020202020204" pitchFamily="34" charset="0"/>
                          <a:cs typeface="Arial" panose="020B0604020202020204" pitchFamily="34" charset="0"/>
                        </a:rPr>
                        <a:t>31 March 2025</a:t>
                      </a:r>
                      <a:endParaRPr lang="en-GB" sz="12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solidFill>
                      <a:schemeClr val="bg1">
                        <a:lumMod val="50000"/>
                      </a:schemeClr>
                    </a:solidFill>
                  </a:tcPr>
                </a:tc>
                <a:extLst>
                  <a:ext uri="{0D108BD9-81ED-4DB2-BD59-A6C34878D82A}">
                    <a16:rowId xmlns:a16="http://schemas.microsoft.com/office/drawing/2014/main" val="1464742149"/>
                  </a:ext>
                </a:extLst>
              </a:tr>
              <a:tr h="397689">
                <a:tc>
                  <a:txBody>
                    <a:bodyPr/>
                    <a:lstStyle/>
                    <a:p>
                      <a:pPr algn="ctr" rtl="0" fontAlgn="ctr"/>
                      <a:r>
                        <a:rPr lang="en-GB" sz="1200" u="none" strike="noStrike">
                          <a:solidFill>
                            <a:schemeClr val="tx1">
                              <a:lumMod val="65000"/>
                              <a:lumOff val="35000"/>
                            </a:schemeClr>
                          </a:solidFill>
                          <a:effectLst/>
                          <a:latin typeface="Arial" panose="020B0604020202020204" pitchFamily="34" charset="0"/>
                          <a:cs typeface="Arial" panose="020B0604020202020204" pitchFamily="34" charset="0"/>
                        </a:rPr>
                        <a:t>a) Associates:</a:t>
                      </a:r>
                      <a:endParaRPr lang="en-GB" sz="1200" b="1"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40000"/>
                        <a:lumOff val="60000"/>
                      </a:schemeClr>
                    </a:solidFill>
                  </a:tcPr>
                </a:tc>
                <a:tc>
                  <a:txBody>
                    <a:bodyPr/>
                    <a:lstStyle/>
                    <a:p>
                      <a:pPr marL="0" algn="r" defTabSz="457200" rtl="0" eaLnBrk="1" fontAlgn="ctr" latinLnBrk="0" hangingPunct="1"/>
                      <a:r>
                        <a:rPr lang="en-GB" sz="1050" u="none" strike="noStrike" kern="1200">
                          <a:solidFill>
                            <a:schemeClr val="tx1">
                              <a:lumMod val="65000"/>
                              <a:lumOff val="35000"/>
                            </a:schemeClr>
                          </a:solidFill>
                          <a:effectLst/>
                          <a:latin typeface="Arial" panose="020B0604020202020204" pitchFamily="34" charset="0"/>
                          <a:ea typeface="+mn-ea"/>
                          <a:cs typeface="Arial" panose="020B0604020202020204" pitchFamily="34" charset="0"/>
                        </a:rPr>
                        <a:t>% </a:t>
                      </a:r>
                    </a:p>
                  </a:txBody>
                  <a:tcPr marL="0" marR="108000" marT="0" marB="0" anchor="ctr">
                    <a:solidFill>
                      <a:srgbClr val="C6C6C6"/>
                    </a:solidFill>
                  </a:tcPr>
                </a:tc>
                <a:tc>
                  <a:txBody>
                    <a:bodyPr/>
                    <a:lstStyle/>
                    <a:p>
                      <a:pPr marL="0" algn="r" rtl="0" fontAlgn="ctr"/>
                      <a:r>
                        <a:rPr lang="en-GB" sz="1050" u="none" strike="noStrike">
                          <a:solidFill>
                            <a:schemeClr val="tx1">
                              <a:lumMod val="65000"/>
                              <a:lumOff val="35000"/>
                            </a:schemeClr>
                          </a:solidFill>
                          <a:effectLst/>
                          <a:latin typeface="Arial" panose="020B0604020202020204" pitchFamily="34" charset="0"/>
                          <a:cs typeface="Arial" panose="020B0604020202020204" pitchFamily="34" charset="0"/>
                        </a:rPr>
                        <a:t>£’000</a:t>
                      </a:r>
                      <a:endPar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108000" marT="0" marB="0" anchor="ctr">
                    <a:solidFill>
                      <a:srgbClr val="C6C6C6"/>
                    </a:solidFill>
                  </a:tcPr>
                </a:tc>
                <a:tc>
                  <a:txBody>
                    <a:bodyPr/>
                    <a:lstStyle/>
                    <a:p>
                      <a:pPr marL="0" algn="r" rtl="0" fontAlgn="ctr"/>
                      <a:r>
                        <a:rPr lang="en-GB" sz="1050" u="none" strike="noStrike">
                          <a:solidFill>
                            <a:schemeClr val="tx1">
                              <a:lumMod val="65000"/>
                              <a:lumOff val="35000"/>
                            </a:schemeClr>
                          </a:solidFill>
                          <a:effectLst/>
                          <a:latin typeface="Arial" panose="020B0604020202020204" pitchFamily="34" charset="0"/>
                          <a:cs typeface="Arial" panose="020B0604020202020204" pitchFamily="34" charset="0"/>
                        </a:rPr>
                        <a:t>£’000</a:t>
                      </a:r>
                      <a:endPar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108000" marT="0" marB="0" anchor="ctr">
                    <a:solidFill>
                      <a:srgbClr val="C6C6C6"/>
                    </a:solidFill>
                  </a:tcPr>
                </a:tc>
                <a:tc>
                  <a:txBody>
                    <a:bodyPr/>
                    <a:lstStyle/>
                    <a:p>
                      <a:pPr marL="0" algn="r" rtl="0" fontAlgn="ctr"/>
                      <a:r>
                        <a:rPr lang="en-GB" sz="1050" u="none" strike="noStrike">
                          <a:solidFill>
                            <a:schemeClr val="tx1">
                              <a:lumMod val="65000"/>
                              <a:lumOff val="35000"/>
                            </a:schemeClr>
                          </a:solidFill>
                          <a:effectLst/>
                          <a:latin typeface="Arial" panose="020B0604020202020204" pitchFamily="34" charset="0"/>
                          <a:cs typeface="Arial" panose="020B0604020202020204" pitchFamily="34" charset="0"/>
                        </a:rPr>
                        <a:t>£’000</a:t>
                      </a:r>
                      <a:endPar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108000" marT="0" marB="0" anchor="ctr">
                    <a:solidFill>
                      <a:srgbClr val="C6C6C6"/>
                    </a:solidFill>
                  </a:tcPr>
                </a:tc>
                <a:tc>
                  <a:txBody>
                    <a:bodyPr/>
                    <a:lstStyle/>
                    <a:p>
                      <a:pPr marL="0" algn="r" rtl="0" fontAlgn="ctr"/>
                      <a:r>
                        <a:rPr lang="en-GB" sz="1050" u="none" strike="noStrike">
                          <a:solidFill>
                            <a:schemeClr val="tx1">
                              <a:lumMod val="65000"/>
                              <a:lumOff val="35000"/>
                            </a:schemeClr>
                          </a:solidFill>
                          <a:effectLst/>
                          <a:latin typeface="Arial" panose="020B0604020202020204" pitchFamily="34" charset="0"/>
                          <a:cs typeface="Arial" panose="020B0604020202020204" pitchFamily="34" charset="0"/>
                        </a:rPr>
                        <a:t>£’000</a:t>
                      </a:r>
                      <a:endPar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108000" marT="0" marB="0" anchor="ctr">
                    <a:solidFill>
                      <a:srgbClr val="C6C6C6"/>
                    </a:solidFill>
                  </a:tcPr>
                </a:tc>
                <a:extLst>
                  <a:ext uri="{0D108BD9-81ED-4DB2-BD59-A6C34878D82A}">
                    <a16:rowId xmlns:a16="http://schemas.microsoft.com/office/drawing/2014/main" val="850833491"/>
                  </a:ext>
                </a:extLst>
              </a:tr>
              <a:tr h="173247">
                <a:tc>
                  <a:txBody>
                    <a:bodyPr/>
                    <a:lstStyle/>
                    <a:p>
                      <a:pPr algn="ctr" rtl="0" fontAlgn="ctr"/>
                      <a:r>
                        <a:rPr lang="en-GB" sz="1200" b="0" u="none" strike="noStrike">
                          <a:solidFill>
                            <a:schemeClr val="tx1">
                              <a:lumMod val="65000"/>
                              <a:lumOff val="35000"/>
                            </a:schemeClr>
                          </a:solidFill>
                          <a:effectLst/>
                          <a:latin typeface="Arial" panose="020B0604020202020204" pitchFamily="34" charset="0"/>
                          <a:cs typeface="Arial" panose="020B0604020202020204" pitchFamily="34" charset="0"/>
                        </a:rPr>
                        <a:t>FOP</a:t>
                      </a:r>
                      <a:endParaRPr lang="en-GB" sz="12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40000"/>
                        <a:lumOff val="60000"/>
                      </a:schemeClr>
                    </a:solidFill>
                  </a:tcPr>
                </a:tc>
                <a:tc>
                  <a:txBody>
                    <a:bodyPr/>
                    <a:lstStyle/>
                    <a:p>
                      <a:pPr marL="0" algn="r" rtl="0" fontAlgn="ctr"/>
                      <a:r>
                        <a:rPr lang="en-GB" sz="1050" u="none" strike="noStrike">
                          <a:solidFill>
                            <a:schemeClr val="tx1">
                              <a:lumMod val="65000"/>
                              <a:lumOff val="35000"/>
                            </a:schemeClr>
                          </a:solidFill>
                          <a:effectLst/>
                          <a:latin typeface="Arial" panose="020B0604020202020204" pitchFamily="34" charset="0"/>
                          <a:cs typeface="Arial" panose="020B0604020202020204" pitchFamily="34" charset="0"/>
                        </a:rPr>
                        <a:t>45.71%</a:t>
                      </a:r>
                      <a:endPar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108000" marT="0" marB="0" anchor="ctr">
                    <a:solidFill>
                      <a:schemeClr val="bg2">
                        <a:lumMod val="20000"/>
                        <a:lumOff val="80000"/>
                      </a:schemeClr>
                    </a:solidFill>
                  </a:tcPr>
                </a:tc>
                <a:tc>
                  <a:txBody>
                    <a:bodyPr/>
                    <a:lstStyle/>
                    <a:p>
                      <a:pPr marL="0" algn="r" rtl="0" fontAlgn="ctr"/>
                      <a:r>
                        <a:rPr lang="en-GB" sz="1050" u="none" strike="noStrike">
                          <a:solidFill>
                            <a:schemeClr val="tx1">
                              <a:lumMod val="65000"/>
                              <a:lumOff val="35000"/>
                            </a:schemeClr>
                          </a:solidFill>
                          <a:effectLst/>
                          <a:latin typeface="Arial" panose="020B0604020202020204" pitchFamily="34" charset="0"/>
                          <a:cs typeface="Arial" panose="020B0604020202020204" pitchFamily="34" charset="0"/>
                        </a:rPr>
                        <a:t>12,539</a:t>
                      </a:r>
                      <a:endPar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108000" marT="0" marB="0" anchor="ctr">
                    <a:solidFill>
                      <a:schemeClr val="bg2">
                        <a:lumMod val="20000"/>
                        <a:lumOff val="80000"/>
                      </a:schemeClr>
                    </a:solidFill>
                  </a:tcPr>
                </a:tc>
                <a:tc>
                  <a:txBody>
                    <a:bodyPr/>
                    <a:lstStyle/>
                    <a:p>
                      <a:pPr marL="0" algn="r" rtl="0" fontAlgn="ctr"/>
                      <a:r>
                        <a:rPr lang="en-GB" sz="1050" u="none" strike="noStrike">
                          <a:solidFill>
                            <a:schemeClr val="tx1">
                              <a:lumMod val="65000"/>
                              <a:lumOff val="35000"/>
                            </a:schemeClr>
                          </a:solidFill>
                          <a:effectLst/>
                          <a:latin typeface="Arial" panose="020B0604020202020204" pitchFamily="34" charset="0"/>
                          <a:cs typeface="Arial" panose="020B0604020202020204" pitchFamily="34" charset="0"/>
                        </a:rPr>
                        <a:t>12,539</a:t>
                      </a:r>
                      <a:endPar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108000" marT="0" marB="0" anchor="ctr">
                    <a:solidFill>
                      <a:schemeClr val="bg2">
                        <a:lumMod val="20000"/>
                        <a:lumOff val="80000"/>
                      </a:schemeClr>
                    </a:solidFill>
                  </a:tcPr>
                </a:tc>
                <a:tc>
                  <a:txBody>
                    <a:bodyPr/>
                    <a:lstStyle/>
                    <a:p>
                      <a:pPr marL="0" algn="r" rtl="0" fontAlgn="ctr"/>
                      <a:r>
                        <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rPr>
                        <a:t>(141)</a:t>
                      </a:r>
                    </a:p>
                  </a:txBody>
                  <a:tcPr marL="0" marR="108000" marT="0" marB="0" anchor="ctr">
                    <a:solidFill>
                      <a:schemeClr val="bg2">
                        <a:lumMod val="40000"/>
                        <a:lumOff val="60000"/>
                      </a:schemeClr>
                    </a:solidFill>
                  </a:tcPr>
                </a:tc>
                <a:tc>
                  <a:txBody>
                    <a:bodyPr/>
                    <a:lstStyle/>
                    <a:p>
                      <a:pPr marL="0" algn="r" rtl="0" fontAlgn="ctr"/>
                      <a:r>
                        <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rPr>
                        <a:t>293</a:t>
                      </a:r>
                    </a:p>
                  </a:txBody>
                  <a:tcPr marL="0" marR="108000" marT="0" marB="0" anchor="ctr">
                    <a:solidFill>
                      <a:schemeClr val="bg2">
                        <a:lumMod val="20000"/>
                        <a:lumOff val="80000"/>
                      </a:schemeClr>
                    </a:solidFill>
                  </a:tcPr>
                </a:tc>
                <a:extLst>
                  <a:ext uri="{0D108BD9-81ED-4DB2-BD59-A6C34878D82A}">
                    <a16:rowId xmlns:a16="http://schemas.microsoft.com/office/drawing/2014/main" val="1892476998"/>
                  </a:ext>
                </a:extLst>
              </a:tr>
              <a:tr h="173247">
                <a:tc>
                  <a:txBody>
                    <a:bodyPr/>
                    <a:lstStyle/>
                    <a:p>
                      <a:pPr algn="ctr" rtl="0" fontAlgn="ctr"/>
                      <a:r>
                        <a:rPr lang="en-GB" sz="1200" b="0" u="none" strike="noStrike">
                          <a:solidFill>
                            <a:schemeClr val="tx1">
                              <a:lumMod val="65000"/>
                              <a:lumOff val="35000"/>
                            </a:schemeClr>
                          </a:solidFill>
                          <a:effectLst/>
                          <a:latin typeface="Arial" panose="020B0604020202020204" pitchFamily="34" charset="0"/>
                          <a:cs typeface="Arial" panose="020B0604020202020204" pitchFamily="34" charset="0"/>
                        </a:rPr>
                        <a:t>FGC</a:t>
                      </a:r>
                      <a:endParaRPr lang="en-GB" sz="12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40000"/>
                        <a:lumOff val="60000"/>
                      </a:schemeClr>
                    </a:solidFill>
                  </a:tcPr>
                </a:tc>
                <a:tc>
                  <a:txBody>
                    <a:bodyPr/>
                    <a:lstStyle/>
                    <a:p>
                      <a:pPr marL="0" algn="r" rtl="0" fontAlgn="ctr"/>
                      <a:r>
                        <a:rPr lang="en-GB" sz="1050" u="none" strike="noStrike">
                          <a:solidFill>
                            <a:schemeClr val="tx1">
                              <a:lumMod val="65000"/>
                              <a:lumOff val="35000"/>
                            </a:schemeClr>
                          </a:solidFill>
                          <a:effectLst/>
                          <a:latin typeface="Arial" panose="020B0604020202020204" pitchFamily="34" charset="0"/>
                          <a:cs typeface="Arial" panose="020B0604020202020204" pitchFamily="34" charset="0"/>
                        </a:rPr>
                        <a:t>29.09%</a:t>
                      </a:r>
                      <a:endPar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108000" marT="0" marB="0" anchor="ctr">
                    <a:solidFill>
                      <a:schemeClr val="bg2">
                        <a:lumMod val="20000"/>
                        <a:lumOff val="80000"/>
                      </a:schemeClr>
                    </a:solidFill>
                  </a:tcPr>
                </a:tc>
                <a:tc>
                  <a:txBody>
                    <a:bodyPr/>
                    <a:lstStyle/>
                    <a:p>
                      <a:pPr marL="0" algn="r" rtl="0" fontAlgn="ctr"/>
                      <a:r>
                        <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rPr>
                        <a:t>2,968</a:t>
                      </a:r>
                    </a:p>
                  </a:txBody>
                  <a:tcPr marL="0" marR="108000" marT="0" marB="0" anchor="ctr">
                    <a:solidFill>
                      <a:schemeClr val="bg2">
                        <a:lumMod val="20000"/>
                        <a:lumOff val="80000"/>
                      </a:schemeClr>
                    </a:solidFill>
                  </a:tcPr>
                </a:tc>
                <a:tc>
                  <a:txBody>
                    <a:bodyPr/>
                    <a:lstStyle/>
                    <a:p>
                      <a:pPr marL="0" algn="r" rtl="0" fontAlgn="ctr"/>
                      <a:r>
                        <a:rPr lang="en-GB" sz="1050" u="none" strike="noStrike">
                          <a:solidFill>
                            <a:schemeClr val="tx1">
                              <a:lumMod val="65000"/>
                              <a:lumOff val="35000"/>
                            </a:schemeClr>
                          </a:solidFill>
                          <a:effectLst/>
                          <a:latin typeface="Arial" panose="020B0604020202020204" pitchFamily="34" charset="0"/>
                          <a:cs typeface="Arial" panose="020B0604020202020204" pitchFamily="34" charset="0"/>
                        </a:rPr>
                        <a:t>3,189</a:t>
                      </a:r>
                      <a:endPar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108000" marT="0" marB="0" anchor="ctr">
                    <a:solidFill>
                      <a:schemeClr val="bg2">
                        <a:lumMod val="20000"/>
                        <a:lumOff val="80000"/>
                      </a:schemeClr>
                    </a:solidFill>
                  </a:tcPr>
                </a:tc>
                <a:tc>
                  <a:txBody>
                    <a:bodyPr/>
                    <a:lstStyle/>
                    <a:p>
                      <a:pPr marL="0" algn="r" rtl="0" fontAlgn="ctr"/>
                      <a:r>
                        <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rPr>
                        <a:t>202</a:t>
                      </a:r>
                    </a:p>
                  </a:txBody>
                  <a:tcPr marL="0" marR="108000" marT="0" marB="0" anchor="ctr">
                    <a:solidFill>
                      <a:schemeClr val="bg2">
                        <a:lumMod val="40000"/>
                        <a:lumOff val="60000"/>
                      </a:schemeClr>
                    </a:solidFill>
                  </a:tcPr>
                </a:tc>
                <a:tc>
                  <a:txBody>
                    <a:bodyPr/>
                    <a:lstStyle/>
                    <a:p>
                      <a:pPr marL="0" algn="r" rtl="0" fontAlgn="ctr"/>
                      <a:r>
                        <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rPr>
                        <a:t>289</a:t>
                      </a:r>
                    </a:p>
                  </a:txBody>
                  <a:tcPr marL="0" marR="108000" marT="0" marB="0" anchor="ctr">
                    <a:solidFill>
                      <a:schemeClr val="bg2">
                        <a:lumMod val="20000"/>
                        <a:lumOff val="80000"/>
                      </a:schemeClr>
                    </a:solidFill>
                  </a:tcPr>
                </a:tc>
                <a:extLst>
                  <a:ext uri="{0D108BD9-81ED-4DB2-BD59-A6C34878D82A}">
                    <a16:rowId xmlns:a16="http://schemas.microsoft.com/office/drawing/2014/main" val="2782135314"/>
                  </a:ext>
                </a:extLst>
              </a:tr>
              <a:tr h="173247">
                <a:tc>
                  <a:txBody>
                    <a:bodyPr/>
                    <a:lstStyle/>
                    <a:p>
                      <a:pPr algn="ctr" rtl="0" fontAlgn="ctr"/>
                      <a:r>
                        <a:rPr lang="en-GB" sz="1200" b="0" u="none" strike="noStrike">
                          <a:solidFill>
                            <a:schemeClr val="tx1">
                              <a:lumMod val="65000"/>
                              <a:lumOff val="35000"/>
                            </a:schemeClr>
                          </a:solidFill>
                          <a:effectLst/>
                          <a:latin typeface="Arial" panose="020B0604020202020204" pitchFamily="34" charset="0"/>
                          <a:cs typeface="Arial" panose="020B0604020202020204" pitchFamily="34" charset="0"/>
                        </a:rPr>
                        <a:t>FKR</a:t>
                      </a:r>
                      <a:endParaRPr lang="en-GB" sz="12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40000"/>
                        <a:lumOff val="60000"/>
                      </a:schemeClr>
                    </a:solidFill>
                  </a:tcPr>
                </a:tc>
                <a:tc>
                  <a:txBody>
                    <a:bodyPr/>
                    <a:lstStyle/>
                    <a:p>
                      <a:pPr marL="0" algn="r" rtl="0" fontAlgn="ctr"/>
                      <a:r>
                        <a:rPr lang="en-GB" sz="1050" u="none" strike="noStrike">
                          <a:solidFill>
                            <a:schemeClr val="tx1">
                              <a:lumMod val="65000"/>
                              <a:lumOff val="35000"/>
                            </a:schemeClr>
                          </a:solidFill>
                          <a:effectLst/>
                          <a:latin typeface="Arial" panose="020B0604020202020204" pitchFamily="34" charset="0"/>
                          <a:cs typeface="Arial" panose="020B0604020202020204" pitchFamily="34" charset="0"/>
                        </a:rPr>
                        <a:t>18.07%</a:t>
                      </a:r>
                      <a:endPar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108000" marT="0" marB="0" anchor="ctr">
                    <a:solidFill>
                      <a:schemeClr val="bg2">
                        <a:lumMod val="20000"/>
                        <a:lumOff val="80000"/>
                      </a:schemeClr>
                    </a:solidFill>
                  </a:tcPr>
                </a:tc>
                <a:tc>
                  <a:txBody>
                    <a:bodyPr/>
                    <a:lstStyle/>
                    <a:p>
                      <a:pPr marL="0" algn="r" rtl="0" fontAlgn="ctr"/>
                      <a:r>
                        <a:rPr lang="en-GB" sz="1050" u="none" strike="noStrike">
                          <a:solidFill>
                            <a:schemeClr val="tx1">
                              <a:lumMod val="65000"/>
                              <a:lumOff val="35000"/>
                            </a:schemeClr>
                          </a:solidFill>
                          <a:effectLst/>
                          <a:latin typeface="Arial" panose="020B0604020202020204" pitchFamily="34" charset="0"/>
                          <a:cs typeface="Arial" panose="020B0604020202020204" pitchFamily="34" charset="0"/>
                        </a:rPr>
                        <a:t>1,090</a:t>
                      </a:r>
                      <a:endPar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108000" marT="0" marB="0" anchor="ctr">
                    <a:solidFill>
                      <a:schemeClr val="bg2">
                        <a:lumMod val="20000"/>
                        <a:lumOff val="80000"/>
                      </a:schemeClr>
                    </a:solidFill>
                  </a:tcPr>
                </a:tc>
                <a:tc>
                  <a:txBody>
                    <a:bodyPr/>
                    <a:lstStyle/>
                    <a:p>
                      <a:pPr marL="0" algn="r" rtl="0" fontAlgn="ctr"/>
                      <a:r>
                        <a:rPr lang="en-GB" sz="1050" u="none" strike="noStrike">
                          <a:solidFill>
                            <a:schemeClr val="tx1">
                              <a:lumMod val="65000"/>
                              <a:lumOff val="35000"/>
                            </a:schemeClr>
                          </a:solidFill>
                          <a:effectLst/>
                          <a:latin typeface="Arial" panose="020B0604020202020204" pitchFamily="34" charset="0"/>
                          <a:cs typeface="Arial" panose="020B0604020202020204" pitchFamily="34" charset="0"/>
                        </a:rPr>
                        <a:t>1,090</a:t>
                      </a:r>
                      <a:endPar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108000" marT="0" marB="0" anchor="ctr">
                    <a:solidFill>
                      <a:schemeClr val="bg2">
                        <a:lumMod val="20000"/>
                        <a:lumOff val="80000"/>
                      </a:schemeClr>
                    </a:solidFill>
                  </a:tcPr>
                </a:tc>
                <a:tc>
                  <a:txBody>
                    <a:bodyPr/>
                    <a:lstStyle/>
                    <a:p>
                      <a:pPr marL="0" algn="r" rtl="0" fontAlgn="ctr"/>
                      <a:r>
                        <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rPr>
                        <a:t>(64)</a:t>
                      </a:r>
                    </a:p>
                  </a:txBody>
                  <a:tcPr marL="0" marR="108000" marT="0" marB="0" anchor="ctr">
                    <a:solidFill>
                      <a:schemeClr val="bg2">
                        <a:lumMod val="40000"/>
                        <a:lumOff val="60000"/>
                      </a:schemeClr>
                    </a:solidFill>
                  </a:tcPr>
                </a:tc>
                <a:tc>
                  <a:txBody>
                    <a:bodyPr/>
                    <a:lstStyle/>
                    <a:p>
                      <a:pPr marL="0" algn="r" rtl="0" fontAlgn="ctr"/>
                      <a:r>
                        <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rPr>
                        <a:t>(426)</a:t>
                      </a:r>
                    </a:p>
                  </a:txBody>
                  <a:tcPr marL="0" marR="108000" marT="0" marB="0" anchor="ctr">
                    <a:solidFill>
                      <a:schemeClr val="bg2">
                        <a:lumMod val="20000"/>
                        <a:lumOff val="80000"/>
                      </a:schemeClr>
                    </a:solidFill>
                  </a:tcPr>
                </a:tc>
                <a:extLst>
                  <a:ext uri="{0D108BD9-81ED-4DB2-BD59-A6C34878D82A}">
                    <a16:rowId xmlns:a16="http://schemas.microsoft.com/office/drawing/2014/main" val="4227548170"/>
                  </a:ext>
                </a:extLst>
              </a:tr>
              <a:tr h="173247">
                <a:tc>
                  <a:txBody>
                    <a:bodyPr/>
                    <a:lstStyle/>
                    <a:p>
                      <a:pPr algn="ctr" rtl="0" fontAlgn="ctr"/>
                      <a:r>
                        <a:rPr lang="en-GB" sz="1200" b="0" u="none" strike="noStrike">
                          <a:solidFill>
                            <a:schemeClr val="tx1">
                              <a:lumMod val="65000"/>
                              <a:lumOff val="35000"/>
                            </a:schemeClr>
                          </a:solidFill>
                          <a:effectLst/>
                          <a:latin typeface="Arial" panose="020B0604020202020204" pitchFamily="34" charset="0"/>
                          <a:cs typeface="Arial" panose="020B0604020202020204" pitchFamily="34" charset="0"/>
                        </a:rPr>
                        <a:t>FPL</a:t>
                      </a:r>
                      <a:endParaRPr lang="en-GB" sz="12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40000"/>
                        <a:lumOff val="60000"/>
                      </a:schemeClr>
                    </a:solidFill>
                  </a:tcPr>
                </a:tc>
                <a:tc>
                  <a:txBody>
                    <a:bodyPr/>
                    <a:lstStyle/>
                    <a:p>
                      <a:pPr marL="0" algn="r" rtl="0" fontAlgn="ctr"/>
                      <a:r>
                        <a:rPr lang="en-GB" sz="1050" u="none" strike="noStrike">
                          <a:solidFill>
                            <a:schemeClr val="tx1">
                              <a:lumMod val="65000"/>
                              <a:lumOff val="35000"/>
                            </a:schemeClr>
                          </a:solidFill>
                          <a:effectLst/>
                          <a:latin typeface="Arial" panose="020B0604020202020204" pitchFamily="34" charset="0"/>
                          <a:cs typeface="Arial" panose="020B0604020202020204" pitchFamily="34" charset="0"/>
                        </a:rPr>
                        <a:t>23.38%</a:t>
                      </a:r>
                      <a:endPar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108000" marT="0" marB="0" anchor="ctr">
                    <a:solidFill>
                      <a:schemeClr val="bg2">
                        <a:lumMod val="20000"/>
                        <a:lumOff val="80000"/>
                      </a:schemeClr>
                    </a:solidFill>
                  </a:tcPr>
                </a:tc>
                <a:tc>
                  <a:txBody>
                    <a:bodyPr/>
                    <a:lstStyle/>
                    <a:p>
                      <a:pPr marL="0" algn="r" rtl="0" fontAlgn="ctr"/>
                      <a:r>
                        <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rPr>
                        <a:t>-</a:t>
                      </a:r>
                    </a:p>
                  </a:txBody>
                  <a:tcPr marL="0" marR="108000" marT="0" marB="0" anchor="ctr">
                    <a:solidFill>
                      <a:schemeClr val="bg2">
                        <a:lumMod val="20000"/>
                        <a:lumOff val="80000"/>
                      </a:schemeClr>
                    </a:solidFill>
                  </a:tcPr>
                </a:tc>
                <a:tc>
                  <a:txBody>
                    <a:bodyPr/>
                    <a:lstStyle/>
                    <a:p>
                      <a:pPr marL="0" algn="r" rtl="0" fontAlgn="ctr"/>
                      <a:r>
                        <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rPr>
                        <a:t>-</a:t>
                      </a:r>
                    </a:p>
                  </a:txBody>
                  <a:tcPr marL="0" marR="108000" marT="0" marB="0" anchor="ctr">
                    <a:solidFill>
                      <a:schemeClr val="bg2">
                        <a:lumMod val="20000"/>
                        <a:lumOff val="80000"/>
                      </a:schemeClr>
                    </a:solidFill>
                  </a:tcPr>
                </a:tc>
                <a:tc>
                  <a:txBody>
                    <a:bodyPr/>
                    <a:lstStyle/>
                    <a:p>
                      <a:pPr marL="0" algn="r" rtl="0" fontAlgn="ctr"/>
                      <a:r>
                        <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rPr>
                        <a:t>(60)</a:t>
                      </a:r>
                    </a:p>
                  </a:txBody>
                  <a:tcPr marL="0" marR="108000" marT="0" marB="0" anchor="ctr">
                    <a:solidFill>
                      <a:schemeClr val="bg2">
                        <a:lumMod val="40000"/>
                        <a:lumOff val="60000"/>
                      </a:schemeClr>
                    </a:solidFill>
                  </a:tcPr>
                </a:tc>
                <a:tc>
                  <a:txBody>
                    <a:bodyPr/>
                    <a:lstStyle/>
                    <a:p>
                      <a:pPr marL="0" algn="r" rtl="0" fontAlgn="ctr"/>
                      <a:r>
                        <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rPr>
                        <a:t>(848)</a:t>
                      </a:r>
                    </a:p>
                  </a:txBody>
                  <a:tcPr marL="0" marR="108000" marT="0" marB="0" anchor="ctr">
                    <a:solidFill>
                      <a:schemeClr val="bg2">
                        <a:lumMod val="20000"/>
                        <a:lumOff val="80000"/>
                      </a:schemeClr>
                    </a:solidFill>
                  </a:tcPr>
                </a:tc>
                <a:extLst>
                  <a:ext uri="{0D108BD9-81ED-4DB2-BD59-A6C34878D82A}">
                    <a16:rowId xmlns:a16="http://schemas.microsoft.com/office/drawing/2014/main" val="3019651948"/>
                  </a:ext>
                </a:extLst>
              </a:tr>
              <a:tr h="275568">
                <a:tc>
                  <a:txBody>
                    <a:bodyPr/>
                    <a:lstStyle/>
                    <a:p>
                      <a:pPr algn="ctr" rtl="0" fontAlgn="ctr"/>
                      <a:r>
                        <a:rPr lang="en-GB" sz="1200" b="0" u="none" strike="noStrike">
                          <a:solidFill>
                            <a:schemeClr val="tx1">
                              <a:lumMod val="65000"/>
                              <a:lumOff val="35000"/>
                            </a:schemeClr>
                          </a:solidFill>
                          <a:effectLst/>
                          <a:latin typeface="Arial" panose="020B0604020202020204" pitchFamily="34" charset="0"/>
                          <a:cs typeface="Arial" panose="020B0604020202020204" pitchFamily="34" charset="0"/>
                        </a:rPr>
                        <a:t>FCL</a:t>
                      </a:r>
                      <a:endParaRPr lang="en-GB" sz="12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40000"/>
                        <a:lumOff val="60000"/>
                      </a:schemeClr>
                    </a:solidFill>
                  </a:tcPr>
                </a:tc>
                <a:tc>
                  <a:txBody>
                    <a:bodyPr/>
                    <a:lstStyle/>
                    <a:p>
                      <a:pPr marL="0" algn="r" rtl="0" fontAlgn="ctr"/>
                      <a:r>
                        <a:rPr lang="en-GB" sz="1050" u="none" strike="noStrike">
                          <a:solidFill>
                            <a:schemeClr val="tx1">
                              <a:lumMod val="65000"/>
                              <a:lumOff val="35000"/>
                            </a:schemeClr>
                          </a:solidFill>
                          <a:effectLst/>
                          <a:latin typeface="Arial" panose="020B0604020202020204" pitchFamily="34" charset="0"/>
                          <a:cs typeface="Arial" panose="020B0604020202020204" pitchFamily="34" charset="0"/>
                        </a:rPr>
                        <a:t>21.17%</a:t>
                      </a:r>
                      <a:endPar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108000" marT="0" marB="0" anchor="ctr">
                    <a:solidFill>
                      <a:schemeClr val="bg2">
                        <a:lumMod val="20000"/>
                        <a:lumOff val="80000"/>
                      </a:schemeClr>
                    </a:solidFill>
                  </a:tcPr>
                </a:tc>
                <a:tc>
                  <a:txBody>
                    <a:bodyPr/>
                    <a:lstStyle/>
                    <a:p>
                      <a:pPr marL="0" algn="r" rtl="0" fontAlgn="ctr"/>
                      <a:r>
                        <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rPr>
                        <a:t>652</a:t>
                      </a:r>
                    </a:p>
                  </a:txBody>
                  <a:tcPr marL="0" marR="108000" marT="0" marB="0" anchor="ctr">
                    <a:solidFill>
                      <a:schemeClr val="bg2">
                        <a:lumMod val="20000"/>
                        <a:lumOff val="80000"/>
                      </a:schemeClr>
                    </a:solidFill>
                  </a:tcPr>
                </a:tc>
                <a:tc>
                  <a:txBody>
                    <a:bodyPr/>
                    <a:lstStyle/>
                    <a:p>
                      <a:pPr marL="0" algn="r" rtl="0" fontAlgn="ctr"/>
                      <a:r>
                        <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rPr>
                        <a:t>818</a:t>
                      </a:r>
                    </a:p>
                  </a:txBody>
                  <a:tcPr marL="0" marR="108000" marT="0" marB="0" anchor="ctr">
                    <a:solidFill>
                      <a:schemeClr val="bg2">
                        <a:lumMod val="20000"/>
                        <a:lumOff val="80000"/>
                      </a:schemeClr>
                    </a:solidFill>
                  </a:tcPr>
                </a:tc>
                <a:tc>
                  <a:txBody>
                    <a:bodyPr/>
                    <a:lstStyle/>
                    <a:p>
                      <a:pPr marL="0" algn="r" rtl="0" fontAlgn="ctr"/>
                      <a:r>
                        <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rPr>
                        <a:t>41</a:t>
                      </a:r>
                    </a:p>
                  </a:txBody>
                  <a:tcPr marL="0" marR="108000" marT="0" marB="0" anchor="ctr">
                    <a:solidFill>
                      <a:schemeClr val="bg2">
                        <a:lumMod val="40000"/>
                        <a:lumOff val="60000"/>
                      </a:schemeClr>
                    </a:solidFill>
                  </a:tcPr>
                </a:tc>
                <a:tc>
                  <a:txBody>
                    <a:bodyPr/>
                    <a:lstStyle/>
                    <a:p>
                      <a:pPr marL="0" algn="r" rtl="0" fontAlgn="ctr"/>
                      <a:r>
                        <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rPr>
                        <a:t>64</a:t>
                      </a:r>
                    </a:p>
                  </a:txBody>
                  <a:tcPr marL="0" marR="108000" marT="0" marB="0" anchor="ctr">
                    <a:solidFill>
                      <a:schemeClr val="bg2">
                        <a:lumMod val="20000"/>
                        <a:lumOff val="80000"/>
                      </a:schemeClr>
                    </a:solidFill>
                  </a:tcPr>
                </a:tc>
                <a:extLst>
                  <a:ext uri="{0D108BD9-81ED-4DB2-BD59-A6C34878D82A}">
                    <a16:rowId xmlns:a16="http://schemas.microsoft.com/office/drawing/2014/main" val="1367579345"/>
                  </a:ext>
                </a:extLst>
              </a:tr>
              <a:tr h="259870">
                <a:tc>
                  <a:txBody>
                    <a:bodyPr/>
                    <a:lstStyle/>
                    <a:p>
                      <a:pPr algn="ctr" rtl="0" fontAlgn="ctr"/>
                      <a:r>
                        <a:rPr lang="en-GB" sz="1200" u="none" strike="noStrike">
                          <a:solidFill>
                            <a:schemeClr val="tx1">
                              <a:lumMod val="65000"/>
                              <a:lumOff val="35000"/>
                            </a:schemeClr>
                          </a:solidFill>
                          <a:effectLst/>
                          <a:latin typeface="Arial" panose="020B0604020202020204" pitchFamily="34" charset="0"/>
                          <a:cs typeface="Arial" panose="020B0604020202020204" pitchFamily="34" charset="0"/>
                        </a:rPr>
                        <a:t>Sub Total:</a:t>
                      </a:r>
                      <a:endParaRPr lang="en-GB" sz="1200" b="1"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60000"/>
                        <a:lumOff val="40000"/>
                      </a:schemeClr>
                    </a:solidFill>
                  </a:tcPr>
                </a:tc>
                <a:tc>
                  <a:txBody>
                    <a:bodyPr/>
                    <a:lstStyle/>
                    <a:p>
                      <a:pPr marL="0" algn="r" rtl="0" fontAlgn="ctr"/>
                      <a:r>
                        <a:rPr lang="en-GB" sz="1800" u="none" strike="noStrike">
                          <a:solidFill>
                            <a:schemeClr val="tx1">
                              <a:lumMod val="65000"/>
                              <a:lumOff val="35000"/>
                            </a:schemeClr>
                          </a:solidFill>
                          <a:effectLst/>
                          <a:latin typeface="Arial" panose="020B0604020202020204" pitchFamily="34" charset="0"/>
                          <a:cs typeface="Arial" panose="020B0604020202020204" pitchFamily="34" charset="0"/>
                        </a:rPr>
                        <a:t> </a:t>
                      </a:r>
                      <a:endParaRPr lang="en-GB" sz="180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108000" marT="0" marB="0" anchor="ctr">
                    <a:solidFill>
                      <a:schemeClr val="bg2">
                        <a:lumMod val="60000"/>
                        <a:lumOff val="40000"/>
                      </a:schemeClr>
                    </a:solidFill>
                  </a:tcPr>
                </a:tc>
                <a:tc>
                  <a:txBody>
                    <a:bodyPr/>
                    <a:lstStyle/>
                    <a:p>
                      <a:pPr marL="0" algn="r" rtl="0" fontAlgn="ctr"/>
                      <a:r>
                        <a:rPr lang="en-GB" sz="1050" b="1" u="none" strike="noStrike">
                          <a:solidFill>
                            <a:schemeClr val="tx1">
                              <a:lumMod val="65000"/>
                              <a:lumOff val="35000"/>
                            </a:schemeClr>
                          </a:solidFill>
                          <a:effectLst/>
                          <a:latin typeface="Arial" panose="020B0604020202020204" pitchFamily="34" charset="0"/>
                          <a:cs typeface="Arial" panose="020B0604020202020204" pitchFamily="34" charset="0"/>
                        </a:rPr>
                        <a:t>17,275</a:t>
                      </a:r>
                      <a:endParaRPr lang="en-GB" sz="1050" b="1"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108000" marT="0" marB="0" anchor="ctr">
                    <a:solidFill>
                      <a:schemeClr val="bg2">
                        <a:lumMod val="60000"/>
                        <a:lumOff val="40000"/>
                      </a:schemeClr>
                    </a:solidFill>
                  </a:tcPr>
                </a:tc>
                <a:tc>
                  <a:txBody>
                    <a:bodyPr/>
                    <a:lstStyle/>
                    <a:p>
                      <a:pPr marL="0" algn="r" rtl="0" fontAlgn="ctr"/>
                      <a:r>
                        <a:rPr lang="en-GB" sz="1050" b="1" i="0" u="none" strike="noStrike">
                          <a:solidFill>
                            <a:schemeClr val="tx1">
                              <a:lumMod val="65000"/>
                              <a:lumOff val="35000"/>
                            </a:schemeClr>
                          </a:solidFill>
                          <a:effectLst/>
                          <a:latin typeface="Arial" panose="020B0604020202020204" pitchFamily="34" charset="0"/>
                          <a:cs typeface="Arial" panose="020B0604020202020204" pitchFamily="34" charset="0"/>
                        </a:rPr>
                        <a:t>17,636</a:t>
                      </a:r>
                    </a:p>
                  </a:txBody>
                  <a:tcPr marL="0" marR="108000" marT="0" marB="0" anchor="ctr">
                    <a:solidFill>
                      <a:schemeClr val="bg2">
                        <a:lumMod val="60000"/>
                        <a:lumOff val="40000"/>
                      </a:schemeClr>
                    </a:solidFill>
                  </a:tcPr>
                </a:tc>
                <a:tc>
                  <a:txBody>
                    <a:bodyPr/>
                    <a:lstStyle/>
                    <a:p>
                      <a:pPr marL="0" algn="r" rtl="0" fontAlgn="ctr"/>
                      <a:r>
                        <a:rPr lang="en-GB" sz="1050" b="1" i="0" u="none" strike="noStrike">
                          <a:solidFill>
                            <a:schemeClr val="tx1">
                              <a:lumMod val="65000"/>
                              <a:lumOff val="35000"/>
                            </a:schemeClr>
                          </a:solidFill>
                          <a:effectLst/>
                          <a:latin typeface="Arial" panose="020B0604020202020204" pitchFamily="34" charset="0"/>
                          <a:cs typeface="Arial" panose="020B0604020202020204" pitchFamily="34" charset="0"/>
                        </a:rPr>
                        <a:t>(22)</a:t>
                      </a:r>
                    </a:p>
                  </a:txBody>
                  <a:tcPr marL="0" marR="108000" marT="0" marB="0" anchor="ctr">
                    <a:solidFill>
                      <a:schemeClr val="bg2">
                        <a:lumMod val="60000"/>
                        <a:lumOff val="40000"/>
                      </a:schemeClr>
                    </a:solidFill>
                  </a:tcPr>
                </a:tc>
                <a:tc>
                  <a:txBody>
                    <a:bodyPr/>
                    <a:lstStyle/>
                    <a:p>
                      <a:pPr marL="0" algn="r" rtl="0" fontAlgn="ctr"/>
                      <a:r>
                        <a:rPr lang="en-GB" sz="1050" b="1" i="0" u="none" strike="noStrike">
                          <a:solidFill>
                            <a:schemeClr val="tx1">
                              <a:lumMod val="65000"/>
                              <a:lumOff val="35000"/>
                            </a:schemeClr>
                          </a:solidFill>
                          <a:effectLst/>
                          <a:latin typeface="Arial" panose="020B0604020202020204" pitchFamily="34" charset="0"/>
                          <a:cs typeface="Arial" panose="020B0604020202020204" pitchFamily="34" charset="0"/>
                        </a:rPr>
                        <a:t>(628)</a:t>
                      </a:r>
                    </a:p>
                  </a:txBody>
                  <a:tcPr marL="0" marR="108000" marT="0" marB="0" anchor="ctr">
                    <a:solidFill>
                      <a:schemeClr val="bg2">
                        <a:lumMod val="60000"/>
                        <a:lumOff val="40000"/>
                      </a:schemeClr>
                    </a:solidFill>
                  </a:tcPr>
                </a:tc>
                <a:extLst>
                  <a:ext uri="{0D108BD9-81ED-4DB2-BD59-A6C34878D82A}">
                    <a16:rowId xmlns:a16="http://schemas.microsoft.com/office/drawing/2014/main" val="2953687379"/>
                  </a:ext>
                </a:extLst>
              </a:tr>
              <a:tr h="276872">
                <a:tc>
                  <a:txBody>
                    <a:bodyPr/>
                    <a:lstStyle/>
                    <a:p>
                      <a:pPr algn="ctr" rtl="0" fontAlgn="ctr"/>
                      <a:r>
                        <a:rPr lang="en-GB" sz="1200" u="none" strike="noStrike">
                          <a:solidFill>
                            <a:schemeClr val="tx1">
                              <a:lumMod val="65000"/>
                              <a:lumOff val="35000"/>
                            </a:schemeClr>
                          </a:solidFill>
                          <a:effectLst/>
                          <a:latin typeface="Arial" panose="020B0604020202020204" pitchFamily="34" charset="0"/>
                          <a:cs typeface="Arial" panose="020B0604020202020204" pitchFamily="34" charset="0"/>
                        </a:rPr>
                        <a:t>b) Investments:</a:t>
                      </a:r>
                      <a:endParaRPr lang="en-GB" sz="1200" b="1"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40000"/>
                        <a:lumOff val="60000"/>
                      </a:schemeClr>
                    </a:solidFill>
                  </a:tcPr>
                </a:tc>
                <a:tc>
                  <a:txBody>
                    <a:bodyPr/>
                    <a:lstStyle/>
                    <a:p>
                      <a:pPr marL="0" algn="r" rtl="0" fontAlgn="ctr"/>
                      <a:r>
                        <a:rPr lang="en-GB" sz="1050" u="none" strike="noStrike">
                          <a:solidFill>
                            <a:schemeClr val="tx1">
                              <a:lumMod val="65000"/>
                              <a:lumOff val="35000"/>
                            </a:schemeClr>
                          </a:solidFill>
                          <a:effectLst/>
                          <a:latin typeface="Arial" panose="020B0604020202020204" pitchFamily="34" charset="0"/>
                          <a:cs typeface="Arial" panose="020B0604020202020204" pitchFamily="34" charset="0"/>
                        </a:rPr>
                        <a:t> </a:t>
                      </a:r>
                      <a:endPar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108000" marT="0" marB="0" anchor="ctr">
                    <a:solidFill>
                      <a:schemeClr val="bg2">
                        <a:lumMod val="20000"/>
                        <a:lumOff val="80000"/>
                      </a:schemeClr>
                    </a:solidFill>
                  </a:tcPr>
                </a:tc>
                <a:tc>
                  <a:txBody>
                    <a:bodyPr/>
                    <a:lstStyle/>
                    <a:p>
                      <a:pPr marL="0" algn="r" rtl="0" fontAlgn="ctr"/>
                      <a:r>
                        <a:rPr lang="en-GB" sz="1050" u="none" strike="noStrike">
                          <a:solidFill>
                            <a:schemeClr val="tx1">
                              <a:lumMod val="65000"/>
                              <a:lumOff val="35000"/>
                            </a:schemeClr>
                          </a:solidFill>
                          <a:effectLst/>
                          <a:latin typeface="Arial" panose="020B0604020202020204" pitchFamily="34" charset="0"/>
                          <a:cs typeface="Arial" panose="020B0604020202020204" pitchFamily="34" charset="0"/>
                        </a:rPr>
                        <a:t> </a:t>
                      </a:r>
                      <a:endPar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108000" marT="0" marB="0" anchor="ctr">
                    <a:solidFill>
                      <a:schemeClr val="bg2">
                        <a:lumMod val="20000"/>
                        <a:lumOff val="80000"/>
                      </a:schemeClr>
                    </a:solidFill>
                  </a:tcPr>
                </a:tc>
                <a:tc>
                  <a:txBody>
                    <a:bodyPr/>
                    <a:lstStyle/>
                    <a:p>
                      <a:pPr marL="0" algn="r" rtl="0" fontAlgn="ctr"/>
                      <a:r>
                        <a:rPr lang="en-GB" sz="1050" u="none" strike="noStrike">
                          <a:solidFill>
                            <a:schemeClr val="tx1">
                              <a:lumMod val="65000"/>
                              <a:lumOff val="35000"/>
                            </a:schemeClr>
                          </a:solidFill>
                          <a:effectLst/>
                          <a:latin typeface="Arial" panose="020B0604020202020204" pitchFamily="34" charset="0"/>
                          <a:cs typeface="Arial" panose="020B0604020202020204" pitchFamily="34" charset="0"/>
                        </a:rPr>
                        <a:t> </a:t>
                      </a:r>
                      <a:endParaRPr lang="en-GB" sz="1050" b="1"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108000" marT="0" marB="0" anchor="ctr">
                    <a:solidFill>
                      <a:schemeClr val="bg2">
                        <a:lumMod val="20000"/>
                        <a:lumOff val="80000"/>
                      </a:schemeClr>
                    </a:solidFill>
                  </a:tcPr>
                </a:tc>
                <a:tc>
                  <a:txBody>
                    <a:bodyPr/>
                    <a:lstStyle/>
                    <a:p>
                      <a:pPr marL="0" algn="r" rtl="0" fontAlgn="ctr"/>
                      <a:r>
                        <a:rPr lang="en-GB" sz="1050" u="none" strike="noStrike">
                          <a:solidFill>
                            <a:schemeClr val="tx1">
                              <a:lumMod val="65000"/>
                              <a:lumOff val="35000"/>
                            </a:schemeClr>
                          </a:solidFill>
                          <a:effectLst/>
                          <a:latin typeface="Arial" panose="020B0604020202020204" pitchFamily="34" charset="0"/>
                          <a:cs typeface="Arial" panose="020B0604020202020204" pitchFamily="34" charset="0"/>
                        </a:rPr>
                        <a:t> </a:t>
                      </a:r>
                      <a:endParaRPr lang="en-GB" sz="1050" b="1"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108000" marT="0" marB="0" anchor="ctr">
                    <a:solidFill>
                      <a:schemeClr val="bg2">
                        <a:lumMod val="20000"/>
                        <a:lumOff val="80000"/>
                      </a:schemeClr>
                    </a:solidFill>
                  </a:tcPr>
                </a:tc>
                <a:tc>
                  <a:txBody>
                    <a:bodyPr/>
                    <a:lstStyle/>
                    <a:p>
                      <a:pPr marL="0" algn="r" rtl="0" fontAlgn="ctr"/>
                      <a:r>
                        <a:rPr lang="en-GB" sz="1050" u="none" strike="noStrike">
                          <a:solidFill>
                            <a:schemeClr val="tx1">
                              <a:lumMod val="65000"/>
                              <a:lumOff val="35000"/>
                            </a:schemeClr>
                          </a:solidFill>
                          <a:effectLst/>
                          <a:latin typeface="Arial" panose="020B0604020202020204" pitchFamily="34" charset="0"/>
                          <a:cs typeface="Arial" panose="020B0604020202020204" pitchFamily="34" charset="0"/>
                        </a:rPr>
                        <a:t> </a:t>
                      </a:r>
                      <a:endParaRPr lang="en-GB" sz="1050" b="1"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108000" marT="0" marB="0" anchor="ctr">
                    <a:solidFill>
                      <a:schemeClr val="bg2">
                        <a:lumMod val="20000"/>
                        <a:lumOff val="80000"/>
                      </a:schemeClr>
                    </a:solidFill>
                  </a:tcPr>
                </a:tc>
                <a:extLst>
                  <a:ext uri="{0D108BD9-81ED-4DB2-BD59-A6C34878D82A}">
                    <a16:rowId xmlns:a16="http://schemas.microsoft.com/office/drawing/2014/main" val="1401523378"/>
                  </a:ext>
                </a:extLst>
              </a:tr>
              <a:tr h="221932">
                <a:tc>
                  <a:txBody>
                    <a:bodyPr/>
                    <a:lstStyle/>
                    <a:p>
                      <a:pPr algn="ctr" rtl="0" fontAlgn="ctr"/>
                      <a:r>
                        <a:rPr lang="en-GB" sz="1050" b="0" u="none" strike="noStrike">
                          <a:solidFill>
                            <a:schemeClr val="tx1">
                              <a:lumMod val="65000"/>
                              <a:lumOff val="35000"/>
                            </a:schemeClr>
                          </a:solidFill>
                          <a:effectLst/>
                          <a:latin typeface="Arial" panose="020B0604020202020204" pitchFamily="34" charset="0"/>
                          <a:cs typeface="Arial" panose="020B0604020202020204" pitchFamily="34" charset="0"/>
                        </a:rPr>
                        <a:t>UK PPP</a:t>
                      </a:r>
                      <a:endPar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40000"/>
                        <a:lumOff val="60000"/>
                      </a:schemeClr>
                    </a:solidFill>
                  </a:tcPr>
                </a:tc>
                <a:tc>
                  <a:txBody>
                    <a:bodyPr/>
                    <a:lstStyle/>
                    <a:p>
                      <a:pPr marL="0" algn="r" rtl="0" fontAlgn="ctr"/>
                      <a:r>
                        <a:rPr lang="en-GB" sz="1050" u="none" strike="noStrike">
                          <a:solidFill>
                            <a:schemeClr val="tx1">
                              <a:lumMod val="65000"/>
                              <a:lumOff val="35000"/>
                            </a:schemeClr>
                          </a:solidFill>
                          <a:effectLst/>
                          <a:latin typeface="Arial" panose="020B0604020202020204" pitchFamily="34" charset="0"/>
                          <a:cs typeface="Arial" panose="020B0604020202020204" pitchFamily="34" charset="0"/>
                        </a:rPr>
                        <a:t>*0.94%</a:t>
                      </a:r>
                      <a:endPar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108000" marT="0" marB="0" anchor="ctr">
                    <a:solidFill>
                      <a:schemeClr val="bg2">
                        <a:lumMod val="20000"/>
                        <a:lumOff val="80000"/>
                      </a:schemeClr>
                    </a:solidFill>
                  </a:tcPr>
                </a:tc>
                <a:tc>
                  <a:txBody>
                    <a:bodyPr/>
                    <a:lstStyle/>
                    <a:p>
                      <a:pPr marL="0" algn="r" rtl="0" fontAlgn="ctr"/>
                      <a:r>
                        <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rPr>
                        <a:t>196</a:t>
                      </a:r>
                    </a:p>
                  </a:txBody>
                  <a:tcPr marL="0" marR="108000" marT="0" marB="0" anchor="ctr">
                    <a:solidFill>
                      <a:schemeClr val="bg2">
                        <a:lumMod val="20000"/>
                        <a:lumOff val="80000"/>
                      </a:schemeClr>
                    </a:solidFill>
                  </a:tcPr>
                </a:tc>
                <a:tc>
                  <a:txBody>
                    <a:bodyPr/>
                    <a:lstStyle/>
                    <a:p>
                      <a:pPr marL="0" algn="r" rtl="0" fontAlgn="ctr"/>
                      <a:r>
                        <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rPr>
                        <a:t>196</a:t>
                      </a:r>
                    </a:p>
                  </a:txBody>
                  <a:tcPr marL="0" marR="108000" marT="0" marB="0" anchor="ctr">
                    <a:solidFill>
                      <a:schemeClr val="bg2">
                        <a:lumMod val="20000"/>
                        <a:lumOff val="80000"/>
                      </a:schemeClr>
                    </a:solidFill>
                  </a:tcPr>
                </a:tc>
                <a:tc>
                  <a:txBody>
                    <a:bodyPr/>
                    <a:lstStyle/>
                    <a:p>
                      <a:pPr marL="0" algn="r" rtl="0" fontAlgn="ctr"/>
                      <a:r>
                        <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rPr>
                        <a:t>23</a:t>
                      </a:r>
                    </a:p>
                  </a:txBody>
                  <a:tcPr marL="0" marR="108000" marT="0" marB="0" anchor="ctr">
                    <a:solidFill>
                      <a:schemeClr val="bg2">
                        <a:lumMod val="40000"/>
                        <a:lumOff val="60000"/>
                      </a:schemeClr>
                    </a:solidFill>
                  </a:tcPr>
                </a:tc>
                <a:tc>
                  <a:txBody>
                    <a:bodyPr/>
                    <a:lstStyle/>
                    <a:p>
                      <a:pPr marL="0" algn="r" rtl="0" fontAlgn="ctr"/>
                      <a:r>
                        <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rPr>
                        <a:t>23</a:t>
                      </a:r>
                    </a:p>
                  </a:txBody>
                  <a:tcPr marL="0" marR="108000" marT="0" marB="0" anchor="ctr">
                    <a:solidFill>
                      <a:schemeClr val="bg2">
                        <a:lumMod val="20000"/>
                        <a:lumOff val="80000"/>
                      </a:schemeClr>
                    </a:solidFill>
                  </a:tcPr>
                </a:tc>
                <a:extLst>
                  <a:ext uri="{0D108BD9-81ED-4DB2-BD59-A6C34878D82A}">
                    <a16:rowId xmlns:a16="http://schemas.microsoft.com/office/drawing/2014/main" val="2718876412"/>
                  </a:ext>
                </a:extLst>
              </a:tr>
              <a:tr h="276872">
                <a:tc>
                  <a:txBody>
                    <a:bodyPr/>
                    <a:lstStyle/>
                    <a:p>
                      <a:pPr algn="ctr" rtl="0" fontAlgn="ctr"/>
                      <a:r>
                        <a:rPr lang="en-GB" sz="1050" b="0" u="none" strike="noStrike">
                          <a:solidFill>
                            <a:schemeClr val="tx1">
                              <a:lumMod val="65000"/>
                              <a:lumOff val="35000"/>
                            </a:schemeClr>
                          </a:solidFill>
                          <a:effectLst/>
                          <a:latin typeface="Arial" panose="020B0604020202020204" pitchFamily="34" charset="0"/>
                          <a:cs typeface="Arial" panose="020B0604020202020204" pitchFamily="34" charset="0"/>
                        </a:rPr>
                        <a:t>Fprop UK Spec </a:t>
                      </a:r>
                      <a:r>
                        <a:rPr lang="en-GB" sz="1050" b="0" u="none" strike="noStrike" err="1">
                          <a:solidFill>
                            <a:schemeClr val="tx1">
                              <a:lumMod val="65000"/>
                              <a:lumOff val="35000"/>
                            </a:schemeClr>
                          </a:solidFill>
                          <a:effectLst/>
                          <a:latin typeface="Arial" panose="020B0604020202020204" pitchFamily="34" charset="0"/>
                          <a:cs typeface="Arial" panose="020B0604020202020204" pitchFamily="34" charset="0"/>
                        </a:rPr>
                        <a:t>Opps</a:t>
                      </a:r>
                      <a:endPar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40000"/>
                        <a:lumOff val="60000"/>
                      </a:schemeClr>
                    </a:solidFill>
                  </a:tcPr>
                </a:tc>
                <a:tc>
                  <a:txBody>
                    <a:bodyPr/>
                    <a:lstStyle/>
                    <a:p>
                      <a:pPr marL="0" algn="r" rtl="0" fontAlgn="ctr"/>
                      <a:r>
                        <a:rPr lang="en-GB" sz="1050" u="none" strike="noStrike">
                          <a:solidFill>
                            <a:schemeClr val="tx1">
                              <a:lumMod val="65000"/>
                              <a:lumOff val="35000"/>
                            </a:schemeClr>
                          </a:solidFill>
                          <a:effectLst/>
                          <a:latin typeface="Arial" panose="020B0604020202020204" pitchFamily="34" charset="0"/>
                          <a:cs typeface="Arial" panose="020B0604020202020204" pitchFamily="34" charset="0"/>
                        </a:rPr>
                        <a:t>11.06%</a:t>
                      </a:r>
                      <a:endPar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108000" marT="0" marB="0" anchor="ctr">
                    <a:solidFill>
                      <a:schemeClr val="bg2">
                        <a:lumMod val="20000"/>
                        <a:lumOff val="80000"/>
                      </a:schemeClr>
                    </a:solidFill>
                  </a:tcPr>
                </a:tc>
                <a:tc>
                  <a:txBody>
                    <a:bodyPr/>
                    <a:lstStyle/>
                    <a:p>
                      <a:pPr marL="0" algn="r" rtl="0" fontAlgn="ctr"/>
                      <a:r>
                        <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rPr>
                        <a:t>2,142</a:t>
                      </a:r>
                    </a:p>
                  </a:txBody>
                  <a:tcPr marL="0" marR="108000" marT="0" marB="0" anchor="ctr">
                    <a:solidFill>
                      <a:schemeClr val="bg2">
                        <a:lumMod val="20000"/>
                        <a:lumOff val="80000"/>
                      </a:schemeClr>
                    </a:solidFill>
                  </a:tcPr>
                </a:tc>
                <a:tc>
                  <a:txBody>
                    <a:bodyPr/>
                    <a:lstStyle/>
                    <a:p>
                      <a:pPr marL="0" algn="r" rtl="0" fontAlgn="ctr"/>
                      <a:r>
                        <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rPr>
                        <a:t>2,142</a:t>
                      </a:r>
                    </a:p>
                  </a:txBody>
                  <a:tcPr marL="0" marR="108000" marT="0" marB="0" anchor="ctr">
                    <a:solidFill>
                      <a:schemeClr val="bg2">
                        <a:lumMod val="20000"/>
                        <a:lumOff val="80000"/>
                      </a:schemeClr>
                    </a:solidFill>
                  </a:tcPr>
                </a:tc>
                <a:tc>
                  <a:txBody>
                    <a:bodyPr/>
                    <a:lstStyle/>
                    <a:p>
                      <a:pPr marL="0" algn="r" rtl="0" fontAlgn="ctr"/>
                      <a:r>
                        <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rPr>
                        <a:t>5</a:t>
                      </a:r>
                    </a:p>
                  </a:txBody>
                  <a:tcPr marL="0" marR="108000" marT="0" marB="0" anchor="ctr">
                    <a:solidFill>
                      <a:schemeClr val="bg2">
                        <a:lumMod val="40000"/>
                        <a:lumOff val="60000"/>
                      </a:schemeClr>
                    </a:solidFill>
                  </a:tcPr>
                </a:tc>
                <a:tc>
                  <a:txBody>
                    <a:bodyPr/>
                    <a:lstStyle/>
                    <a:p>
                      <a:pPr marL="0" algn="r" rtl="0" fontAlgn="ctr"/>
                      <a:r>
                        <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rPr>
                        <a:t>1,196</a:t>
                      </a:r>
                    </a:p>
                  </a:txBody>
                  <a:tcPr marL="0" marR="108000" marT="0" marB="0" anchor="ctr">
                    <a:solidFill>
                      <a:schemeClr val="bg2">
                        <a:lumMod val="20000"/>
                        <a:lumOff val="80000"/>
                      </a:schemeClr>
                    </a:solidFill>
                  </a:tcPr>
                </a:tc>
                <a:extLst>
                  <a:ext uri="{0D108BD9-81ED-4DB2-BD59-A6C34878D82A}">
                    <a16:rowId xmlns:a16="http://schemas.microsoft.com/office/drawing/2014/main" val="631800243"/>
                  </a:ext>
                </a:extLst>
              </a:tr>
              <a:tr h="205640">
                <a:tc>
                  <a:txBody>
                    <a:bodyPr/>
                    <a:lstStyle/>
                    <a:p>
                      <a:pPr algn="ctr" rtl="0" fontAlgn="ctr"/>
                      <a:r>
                        <a:rPr lang="en-GB" sz="1050" b="0" u="none" strike="noStrike">
                          <a:solidFill>
                            <a:schemeClr val="tx1">
                              <a:lumMod val="65000"/>
                              <a:lumOff val="35000"/>
                            </a:schemeClr>
                          </a:solidFill>
                          <a:effectLst/>
                          <a:latin typeface="Arial" panose="020B0604020202020204" pitchFamily="34" charset="0"/>
                          <a:cs typeface="Arial" panose="020B0604020202020204" pitchFamily="34" charset="0"/>
                        </a:rPr>
                        <a:t>Fprop Offices</a:t>
                      </a:r>
                      <a:endPar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40000"/>
                        <a:lumOff val="60000"/>
                      </a:schemeClr>
                    </a:solidFill>
                  </a:tcPr>
                </a:tc>
                <a:tc>
                  <a:txBody>
                    <a:bodyPr/>
                    <a:lstStyle/>
                    <a:p>
                      <a:pPr marL="0" algn="r" rtl="0" fontAlgn="ctr"/>
                      <a:r>
                        <a:rPr lang="en-GB" sz="1050" u="none" strike="noStrike">
                          <a:solidFill>
                            <a:schemeClr val="tx1">
                              <a:lumMod val="65000"/>
                              <a:lumOff val="35000"/>
                            </a:schemeClr>
                          </a:solidFill>
                          <a:effectLst/>
                          <a:latin typeface="Arial" panose="020B0604020202020204" pitchFamily="34" charset="0"/>
                          <a:cs typeface="Arial" panose="020B0604020202020204" pitchFamily="34" charset="0"/>
                        </a:rPr>
                        <a:t>1.64%</a:t>
                      </a:r>
                      <a:endPar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108000" marT="0" marB="0" anchor="ctr">
                    <a:solidFill>
                      <a:schemeClr val="bg2">
                        <a:lumMod val="20000"/>
                        <a:lumOff val="80000"/>
                      </a:schemeClr>
                    </a:solidFill>
                  </a:tcPr>
                </a:tc>
                <a:tc>
                  <a:txBody>
                    <a:bodyPr/>
                    <a:lstStyle/>
                    <a:p>
                      <a:pPr marL="0" algn="r" rtl="0" fontAlgn="ctr"/>
                      <a:r>
                        <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rPr>
                        <a:t>461</a:t>
                      </a:r>
                    </a:p>
                  </a:txBody>
                  <a:tcPr marL="0" marR="108000" marT="0" marB="0" anchor="ctr">
                    <a:solidFill>
                      <a:schemeClr val="bg2">
                        <a:lumMod val="20000"/>
                        <a:lumOff val="80000"/>
                      </a:schemeClr>
                    </a:solidFill>
                  </a:tcPr>
                </a:tc>
                <a:tc>
                  <a:txBody>
                    <a:bodyPr/>
                    <a:lstStyle/>
                    <a:p>
                      <a:pPr marL="0" algn="r" rtl="0" fontAlgn="ctr"/>
                      <a:r>
                        <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rPr>
                        <a:t>461</a:t>
                      </a:r>
                    </a:p>
                  </a:txBody>
                  <a:tcPr marL="0" marR="108000" marT="0" marB="0" anchor="ctr">
                    <a:solidFill>
                      <a:schemeClr val="bg2">
                        <a:lumMod val="20000"/>
                        <a:lumOff val="80000"/>
                      </a:schemeClr>
                    </a:solidFill>
                  </a:tcPr>
                </a:tc>
                <a:tc>
                  <a:txBody>
                    <a:bodyPr/>
                    <a:lstStyle/>
                    <a:p>
                      <a:pPr marL="0" algn="r" rtl="0" fontAlgn="ctr"/>
                      <a:r>
                        <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rPr>
                        <a:t>83</a:t>
                      </a:r>
                    </a:p>
                  </a:txBody>
                  <a:tcPr marL="0" marR="108000" marT="0" marB="0" anchor="ctr">
                    <a:solidFill>
                      <a:schemeClr val="bg2">
                        <a:lumMod val="40000"/>
                        <a:lumOff val="60000"/>
                      </a:schemeClr>
                    </a:solidFill>
                  </a:tcPr>
                </a:tc>
                <a:tc>
                  <a:txBody>
                    <a:bodyPr/>
                    <a:lstStyle/>
                    <a:p>
                      <a:pPr marL="0" algn="r" rtl="0" fontAlgn="ctr"/>
                      <a:r>
                        <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rPr>
                        <a:t>74</a:t>
                      </a:r>
                    </a:p>
                  </a:txBody>
                  <a:tcPr marL="0" marR="108000" marT="0" marB="0" anchor="ctr">
                    <a:solidFill>
                      <a:schemeClr val="bg2">
                        <a:lumMod val="20000"/>
                        <a:lumOff val="80000"/>
                      </a:schemeClr>
                    </a:solidFill>
                  </a:tcPr>
                </a:tc>
                <a:extLst>
                  <a:ext uri="{0D108BD9-81ED-4DB2-BD59-A6C34878D82A}">
                    <a16:rowId xmlns:a16="http://schemas.microsoft.com/office/drawing/2014/main" val="1895696901"/>
                  </a:ext>
                </a:extLst>
              </a:tr>
              <a:tr h="276529">
                <a:tc>
                  <a:txBody>
                    <a:bodyPr/>
                    <a:lstStyle/>
                    <a:p>
                      <a:pPr algn="ctr" rtl="0" fontAlgn="ctr"/>
                      <a:r>
                        <a:rPr lang="en-GB" sz="1050" b="0" u="none" strike="noStrike">
                          <a:solidFill>
                            <a:schemeClr val="tx1">
                              <a:lumMod val="65000"/>
                              <a:lumOff val="35000"/>
                            </a:schemeClr>
                          </a:solidFill>
                          <a:effectLst/>
                          <a:latin typeface="Arial" panose="020B0604020202020204" pitchFamily="34" charset="0"/>
                          <a:cs typeface="Arial" panose="020B0604020202020204" pitchFamily="34" charset="0"/>
                        </a:rPr>
                        <a:t>Fprop Fulcrum Property</a:t>
                      </a:r>
                      <a:endPar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40000"/>
                        <a:lumOff val="60000"/>
                      </a:schemeClr>
                    </a:solidFill>
                  </a:tcPr>
                </a:tc>
                <a:tc>
                  <a:txBody>
                    <a:bodyPr/>
                    <a:lstStyle/>
                    <a:p>
                      <a:pPr marL="0" algn="r" rtl="0" fontAlgn="ctr"/>
                      <a:r>
                        <a:rPr lang="en-GB" sz="1050" u="none" strike="noStrike">
                          <a:solidFill>
                            <a:schemeClr val="tx1">
                              <a:lumMod val="65000"/>
                              <a:lumOff val="35000"/>
                            </a:schemeClr>
                          </a:solidFill>
                          <a:effectLst/>
                          <a:latin typeface="Arial" panose="020B0604020202020204" pitchFamily="34" charset="0"/>
                          <a:cs typeface="Arial" panose="020B0604020202020204" pitchFamily="34" charset="0"/>
                        </a:rPr>
                        <a:t>2.50%</a:t>
                      </a:r>
                      <a:endPar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108000" marT="0" marB="0" anchor="ctr">
                    <a:solidFill>
                      <a:schemeClr val="bg2">
                        <a:lumMod val="20000"/>
                        <a:lumOff val="80000"/>
                      </a:schemeClr>
                    </a:solidFill>
                  </a:tcPr>
                </a:tc>
                <a:tc>
                  <a:txBody>
                    <a:bodyPr/>
                    <a:lstStyle/>
                    <a:p>
                      <a:pPr marL="0" algn="r" rtl="0" fontAlgn="ctr"/>
                      <a:r>
                        <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rPr>
                        <a:t>174</a:t>
                      </a:r>
                    </a:p>
                  </a:txBody>
                  <a:tcPr marL="0" marR="108000" marT="0" marB="0" anchor="ctr">
                    <a:solidFill>
                      <a:schemeClr val="bg2">
                        <a:lumMod val="20000"/>
                        <a:lumOff val="80000"/>
                      </a:schemeClr>
                    </a:solidFill>
                  </a:tcPr>
                </a:tc>
                <a:tc>
                  <a:txBody>
                    <a:bodyPr/>
                    <a:lstStyle/>
                    <a:p>
                      <a:pPr marL="0" algn="r" rtl="0" fontAlgn="ctr"/>
                      <a:r>
                        <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rPr>
                        <a:t>174</a:t>
                      </a:r>
                    </a:p>
                  </a:txBody>
                  <a:tcPr marL="0" marR="108000" marT="0" marB="0" anchor="ctr">
                    <a:solidFill>
                      <a:schemeClr val="bg2">
                        <a:lumMod val="20000"/>
                        <a:lumOff val="80000"/>
                      </a:schemeClr>
                    </a:solidFill>
                  </a:tcPr>
                </a:tc>
                <a:tc>
                  <a:txBody>
                    <a:bodyPr/>
                    <a:lstStyle/>
                    <a:p>
                      <a:pPr marL="0" algn="r" rtl="0" fontAlgn="ctr"/>
                      <a:r>
                        <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rPr>
                        <a:t>23</a:t>
                      </a:r>
                    </a:p>
                  </a:txBody>
                  <a:tcPr marL="0" marR="108000" marT="0" marB="0" anchor="ctr">
                    <a:solidFill>
                      <a:schemeClr val="bg2">
                        <a:lumMod val="40000"/>
                        <a:lumOff val="60000"/>
                      </a:schemeClr>
                    </a:solidFill>
                  </a:tcPr>
                </a:tc>
                <a:tc>
                  <a:txBody>
                    <a:bodyPr/>
                    <a:lstStyle/>
                    <a:p>
                      <a:pPr marL="0" algn="r" rtl="0" fontAlgn="ctr"/>
                      <a:r>
                        <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rPr>
                        <a:t>9</a:t>
                      </a:r>
                    </a:p>
                  </a:txBody>
                  <a:tcPr marL="0" marR="108000" marT="0" marB="0" anchor="ctr">
                    <a:solidFill>
                      <a:schemeClr val="bg2">
                        <a:lumMod val="20000"/>
                        <a:lumOff val="80000"/>
                      </a:schemeClr>
                    </a:solidFill>
                  </a:tcPr>
                </a:tc>
                <a:extLst>
                  <a:ext uri="{0D108BD9-81ED-4DB2-BD59-A6C34878D82A}">
                    <a16:rowId xmlns:a16="http://schemas.microsoft.com/office/drawing/2014/main" val="4171225693"/>
                  </a:ext>
                </a:extLst>
              </a:tr>
              <a:tr h="173247">
                <a:tc>
                  <a:txBody>
                    <a:bodyPr/>
                    <a:lstStyle/>
                    <a:p>
                      <a:pPr algn="ctr" rtl="0" fontAlgn="ctr"/>
                      <a:r>
                        <a:rPr lang="en-GB" sz="1200" u="none" strike="noStrike">
                          <a:solidFill>
                            <a:schemeClr val="tx1">
                              <a:lumMod val="65000"/>
                              <a:lumOff val="35000"/>
                            </a:schemeClr>
                          </a:solidFill>
                          <a:effectLst/>
                          <a:latin typeface="Arial" panose="020B0604020202020204" pitchFamily="34" charset="0"/>
                          <a:cs typeface="Arial" panose="020B0604020202020204" pitchFamily="34" charset="0"/>
                        </a:rPr>
                        <a:t>Sub total:</a:t>
                      </a:r>
                      <a:endParaRPr lang="en-GB" sz="1200" b="1"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chemeClr val="bg2">
                        <a:lumMod val="40000"/>
                        <a:lumOff val="60000"/>
                      </a:schemeClr>
                    </a:solidFill>
                  </a:tcPr>
                </a:tc>
                <a:tc>
                  <a:txBody>
                    <a:bodyPr/>
                    <a:lstStyle/>
                    <a:p>
                      <a:pPr marL="0" algn="r" rtl="0" fontAlgn="ctr"/>
                      <a:r>
                        <a:rPr lang="en-GB" sz="1050" u="none" strike="noStrike">
                          <a:solidFill>
                            <a:schemeClr val="tx1">
                              <a:lumMod val="65000"/>
                              <a:lumOff val="35000"/>
                            </a:schemeClr>
                          </a:solidFill>
                          <a:effectLst/>
                          <a:latin typeface="Arial" panose="020B0604020202020204" pitchFamily="34" charset="0"/>
                          <a:cs typeface="Arial" panose="020B0604020202020204" pitchFamily="34" charset="0"/>
                        </a:rPr>
                        <a:t> </a:t>
                      </a:r>
                      <a:endPar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108000" marT="0" marB="0" anchor="ctr">
                    <a:solidFill>
                      <a:schemeClr val="bg2">
                        <a:lumMod val="20000"/>
                        <a:lumOff val="80000"/>
                      </a:schemeClr>
                    </a:solidFill>
                  </a:tcPr>
                </a:tc>
                <a:tc>
                  <a:txBody>
                    <a:bodyPr/>
                    <a:lstStyle/>
                    <a:p>
                      <a:pPr marL="0" algn="r" rtl="0" fontAlgn="ctr"/>
                      <a:r>
                        <a:rPr lang="en-GB" sz="1050" b="1" i="0" u="none" strike="noStrike">
                          <a:solidFill>
                            <a:schemeClr val="tx1">
                              <a:lumMod val="65000"/>
                              <a:lumOff val="35000"/>
                            </a:schemeClr>
                          </a:solidFill>
                          <a:effectLst/>
                          <a:latin typeface="Arial" panose="020B0604020202020204" pitchFamily="34" charset="0"/>
                          <a:cs typeface="Arial" panose="020B0604020202020204" pitchFamily="34" charset="0"/>
                        </a:rPr>
                        <a:t>2,973</a:t>
                      </a:r>
                    </a:p>
                  </a:txBody>
                  <a:tcPr marL="0" marR="108000" marT="0" marB="0" anchor="ctr">
                    <a:solidFill>
                      <a:schemeClr val="bg2">
                        <a:lumMod val="20000"/>
                        <a:lumOff val="80000"/>
                      </a:schemeClr>
                    </a:solidFill>
                  </a:tcPr>
                </a:tc>
                <a:tc>
                  <a:txBody>
                    <a:bodyPr/>
                    <a:lstStyle/>
                    <a:p>
                      <a:pPr marL="0" algn="r" rtl="0" fontAlgn="ctr"/>
                      <a:r>
                        <a:rPr lang="en-GB" sz="1050" b="1" i="0" u="none" strike="noStrike">
                          <a:solidFill>
                            <a:schemeClr val="tx1">
                              <a:lumMod val="65000"/>
                              <a:lumOff val="35000"/>
                            </a:schemeClr>
                          </a:solidFill>
                          <a:effectLst/>
                          <a:latin typeface="Arial" panose="020B0604020202020204" pitchFamily="34" charset="0"/>
                          <a:cs typeface="Arial" panose="020B0604020202020204" pitchFamily="34" charset="0"/>
                        </a:rPr>
                        <a:t>2,973</a:t>
                      </a:r>
                    </a:p>
                  </a:txBody>
                  <a:tcPr marL="0" marR="108000" marT="0" marB="0" anchor="ctr">
                    <a:solidFill>
                      <a:schemeClr val="bg2">
                        <a:lumMod val="20000"/>
                        <a:lumOff val="80000"/>
                      </a:schemeClr>
                    </a:solidFill>
                  </a:tcPr>
                </a:tc>
                <a:tc>
                  <a:txBody>
                    <a:bodyPr/>
                    <a:lstStyle/>
                    <a:p>
                      <a:pPr marL="0" algn="r" rtl="0" fontAlgn="ctr"/>
                      <a:r>
                        <a:rPr lang="en-GB" sz="1050" b="1" i="0" u="none" strike="noStrike">
                          <a:solidFill>
                            <a:schemeClr val="tx1">
                              <a:lumMod val="65000"/>
                              <a:lumOff val="35000"/>
                            </a:schemeClr>
                          </a:solidFill>
                          <a:effectLst/>
                          <a:latin typeface="Arial" panose="020B0604020202020204" pitchFamily="34" charset="0"/>
                          <a:cs typeface="Arial" panose="020B0604020202020204" pitchFamily="34" charset="0"/>
                        </a:rPr>
                        <a:t>134</a:t>
                      </a:r>
                    </a:p>
                  </a:txBody>
                  <a:tcPr marL="0" marR="108000" marT="0" marB="0" anchor="ctr">
                    <a:solidFill>
                      <a:schemeClr val="bg2">
                        <a:lumMod val="40000"/>
                        <a:lumOff val="60000"/>
                      </a:schemeClr>
                    </a:solidFill>
                  </a:tcPr>
                </a:tc>
                <a:tc>
                  <a:txBody>
                    <a:bodyPr/>
                    <a:lstStyle/>
                    <a:p>
                      <a:pPr marL="0" algn="r" rtl="0" fontAlgn="ctr"/>
                      <a:r>
                        <a:rPr lang="en-GB" sz="1050" b="1" i="0" u="none" strike="noStrike">
                          <a:solidFill>
                            <a:schemeClr val="tx1">
                              <a:lumMod val="65000"/>
                              <a:lumOff val="35000"/>
                            </a:schemeClr>
                          </a:solidFill>
                          <a:effectLst/>
                          <a:latin typeface="Arial" panose="020B0604020202020204" pitchFamily="34" charset="0"/>
                          <a:cs typeface="Arial" panose="020B0604020202020204" pitchFamily="34" charset="0"/>
                        </a:rPr>
                        <a:t>1,302</a:t>
                      </a:r>
                    </a:p>
                  </a:txBody>
                  <a:tcPr marL="0" marR="108000" marT="0" marB="0" anchor="ctr">
                    <a:solidFill>
                      <a:schemeClr val="bg2">
                        <a:lumMod val="20000"/>
                        <a:lumOff val="80000"/>
                      </a:schemeClr>
                    </a:solidFill>
                  </a:tcPr>
                </a:tc>
                <a:extLst>
                  <a:ext uri="{0D108BD9-81ED-4DB2-BD59-A6C34878D82A}">
                    <a16:rowId xmlns:a16="http://schemas.microsoft.com/office/drawing/2014/main" val="3404559598"/>
                  </a:ext>
                </a:extLst>
              </a:tr>
              <a:tr h="173247">
                <a:tc>
                  <a:txBody>
                    <a:bodyPr/>
                    <a:lstStyle/>
                    <a:p>
                      <a:pPr algn="ctr" rtl="0" fontAlgn="ctr"/>
                      <a:r>
                        <a:rPr lang="en-GB" sz="1200" u="none" strike="noStrike">
                          <a:solidFill>
                            <a:schemeClr val="tx1">
                              <a:lumMod val="65000"/>
                              <a:lumOff val="35000"/>
                            </a:schemeClr>
                          </a:solidFill>
                          <a:effectLst/>
                          <a:latin typeface="Arial" panose="020B0604020202020204" pitchFamily="34" charset="0"/>
                          <a:cs typeface="Arial" panose="020B0604020202020204" pitchFamily="34" charset="0"/>
                        </a:rPr>
                        <a:t>Total:</a:t>
                      </a:r>
                      <a:endParaRPr lang="en-GB" sz="1200" b="1"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0" marT="0" marB="0" anchor="ctr">
                    <a:solidFill>
                      <a:srgbClr val="F6A44E"/>
                    </a:solidFill>
                  </a:tcPr>
                </a:tc>
                <a:tc>
                  <a:txBody>
                    <a:bodyPr/>
                    <a:lstStyle/>
                    <a:p>
                      <a:pPr marL="0" algn="r" rtl="0" fontAlgn="ctr"/>
                      <a:r>
                        <a:rPr lang="en-GB" sz="1050" u="none" strike="noStrike">
                          <a:solidFill>
                            <a:schemeClr val="tx1">
                              <a:lumMod val="65000"/>
                              <a:lumOff val="35000"/>
                            </a:schemeClr>
                          </a:solidFill>
                          <a:effectLst/>
                          <a:latin typeface="Arial" panose="020B0604020202020204" pitchFamily="34" charset="0"/>
                          <a:cs typeface="Arial" panose="020B0604020202020204" pitchFamily="34" charset="0"/>
                        </a:rPr>
                        <a:t> </a:t>
                      </a:r>
                      <a:endParaRPr lang="en-GB" sz="1050" b="0"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108000" marT="0" marB="0" anchor="ctr">
                    <a:solidFill>
                      <a:srgbClr val="F6A44E"/>
                    </a:solidFill>
                  </a:tcPr>
                </a:tc>
                <a:tc>
                  <a:txBody>
                    <a:bodyPr/>
                    <a:lstStyle/>
                    <a:p>
                      <a:pPr marL="0" algn="r" rtl="0" fontAlgn="ctr"/>
                      <a:r>
                        <a:rPr lang="en-GB" sz="1050" b="1" u="none" strike="noStrike">
                          <a:solidFill>
                            <a:schemeClr val="tx1">
                              <a:lumMod val="65000"/>
                              <a:lumOff val="35000"/>
                            </a:schemeClr>
                          </a:solidFill>
                          <a:effectLst/>
                          <a:latin typeface="Arial" panose="020B0604020202020204" pitchFamily="34" charset="0"/>
                          <a:cs typeface="Arial" panose="020B0604020202020204" pitchFamily="34" charset="0"/>
                        </a:rPr>
                        <a:t>20,248</a:t>
                      </a:r>
                      <a:endParaRPr lang="en-GB" sz="1050" b="1" i="0" u="none" strike="noStrike">
                        <a:solidFill>
                          <a:schemeClr val="tx1">
                            <a:lumMod val="65000"/>
                            <a:lumOff val="35000"/>
                          </a:schemeClr>
                        </a:solidFill>
                        <a:effectLst/>
                        <a:latin typeface="Arial" panose="020B0604020202020204" pitchFamily="34" charset="0"/>
                        <a:cs typeface="Arial" panose="020B0604020202020204" pitchFamily="34" charset="0"/>
                      </a:endParaRPr>
                    </a:p>
                  </a:txBody>
                  <a:tcPr marL="0" marR="108000" marT="0" marB="0" anchor="ctr">
                    <a:solidFill>
                      <a:srgbClr val="F6A44E"/>
                    </a:solidFill>
                  </a:tcPr>
                </a:tc>
                <a:tc>
                  <a:txBody>
                    <a:bodyPr/>
                    <a:lstStyle/>
                    <a:p>
                      <a:pPr marL="0" algn="r" rtl="0" fontAlgn="ctr"/>
                      <a:r>
                        <a:rPr lang="en-GB" sz="1050" b="1" i="0" u="none" strike="noStrike">
                          <a:solidFill>
                            <a:schemeClr val="tx1">
                              <a:lumMod val="65000"/>
                              <a:lumOff val="35000"/>
                            </a:schemeClr>
                          </a:solidFill>
                          <a:effectLst/>
                          <a:latin typeface="Arial" panose="020B0604020202020204" pitchFamily="34" charset="0"/>
                          <a:cs typeface="Arial" panose="020B0604020202020204" pitchFamily="34" charset="0"/>
                        </a:rPr>
                        <a:t>20,609</a:t>
                      </a:r>
                    </a:p>
                  </a:txBody>
                  <a:tcPr marL="0" marR="108000" marT="0" marB="0" anchor="ctr">
                    <a:solidFill>
                      <a:srgbClr val="F6A44E"/>
                    </a:solidFill>
                  </a:tcPr>
                </a:tc>
                <a:tc>
                  <a:txBody>
                    <a:bodyPr/>
                    <a:lstStyle/>
                    <a:p>
                      <a:pPr marL="0" algn="r" rtl="0" fontAlgn="ctr"/>
                      <a:r>
                        <a:rPr lang="en-GB" sz="1050" b="1" i="0" u="none" strike="noStrike">
                          <a:solidFill>
                            <a:schemeClr val="tx1">
                              <a:lumMod val="65000"/>
                              <a:lumOff val="35000"/>
                            </a:schemeClr>
                          </a:solidFill>
                          <a:effectLst/>
                          <a:latin typeface="Arial" panose="020B0604020202020204" pitchFamily="34" charset="0"/>
                          <a:cs typeface="Arial" panose="020B0604020202020204" pitchFamily="34" charset="0"/>
                        </a:rPr>
                        <a:t>112</a:t>
                      </a:r>
                    </a:p>
                  </a:txBody>
                  <a:tcPr marL="0" marR="108000" marT="0" marB="0" anchor="ctr">
                    <a:solidFill>
                      <a:srgbClr val="F6A44E"/>
                    </a:solidFill>
                  </a:tcPr>
                </a:tc>
                <a:tc>
                  <a:txBody>
                    <a:bodyPr/>
                    <a:lstStyle/>
                    <a:p>
                      <a:pPr marL="0" algn="r" rtl="0" fontAlgn="ctr"/>
                      <a:r>
                        <a:rPr lang="en-GB" sz="1050" b="1" i="0" u="none" strike="noStrike">
                          <a:solidFill>
                            <a:schemeClr val="tx1">
                              <a:lumMod val="65000"/>
                              <a:lumOff val="35000"/>
                            </a:schemeClr>
                          </a:solidFill>
                          <a:effectLst/>
                          <a:latin typeface="Arial" panose="020B0604020202020204" pitchFamily="34" charset="0"/>
                          <a:cs typeface="Arial" panose="020B0604020202020204" pitchFamily="34" charset="0"/>
                        </a:rPr>
                        <a:t>869</a:t>
                      </a:r>
                    </a:p>
                  </a:txBody>
                  <a:tcPr marL="0" marR="108000" marT="0" marB="0" anchor="ctr">
                    <a:solidFill>
                      <a:srgbClr val="F6A44E"/>
                    </a:solidFill>
                  </a:tcPr>
                </a:tc>
                <a:extLst>
                  <a:ext uri="{0D108BD9-81ED-4DB2-BD59-A6C34878D82A}">
                    <a16:rowId xmlns:a16="http://schemas.microsoft.com/office/drawing/2014/main" val="488036133"/>
                  </a:ext>
                </a:extLst>
              </a:tr>
            </a:tbl>
          </a:graphicData>
        </a:graphic>
      </p:graphicFrame>
    </p:spTree>
    <p:extLst>
      <p:ext uri="{BB962C8B-B14F-4D97-AF65-F5344CB8AC3E}">
        <p14:creationId xmlns:p14="http://schemas.microsoft.com/office/powerpoint/2010/main" val="102065777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47</a:t>
            </a:fld>
            <a:endParaRPr lang="en-US"/>
          </a:p>
        </p:txBody>
      </p:sp>
      <p:sp>
        <p:nvSpPr>
          <p:cNvPr id="4" name="Rectangle 1"/>
          <p:cNvSpPr>
            <a:spLocks/>
          </p:cNvSpPr>
          <p:nvPr/>
        </p:nvSpPr>
        <p:spPr bwMode="auto">
          <a:xfrm>
            <a:off x="0" y="1468073"/>
            <a:ext cx="9906000" cy="4907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0"/>
          <a:lstStyle/>
          <a:p>
            <a:pPr algn="ctr" defTabSz="673100">
              <a:lnSpc>
                <a:spcPct val="120000"/>
              </a:lnSpc>
            </a:pPr>
            <a:r>
              <a:rPr lang="en-US" sz="3200" b="1">
                <a:solidFill>
                  <a:srgbClr val="F58B00"/>
                </a:solidFill>
                <a:latin typeface="Arial"/>
                <a:cs typeface="Arial"/>
                <a:sym typeface="Arial" pitchFamily="34" charset="0"/>
              </a:rPr>
              <a:t>Minority shareholdings in 5 of FPAM’s 12 funds accounted for as Associates</a:t>
            </a:r>
          </a:p>
          <a:p>
            <a:pPr algn="ctr" defTabSz="673100">
              <a:lnSpc>
                <a:spcPct val="120000"/>
              </a:lnSpc>
            </a:pPr>
            <a:r>
              <a:rPr lang="en-US" sz="2400" b="1">
                <a:solidFill>
                  <a:srgbClr val="F58B00"/>
                </a:solidFill>
                <a:latin typeface="Arial"/>
                <a:cs typeface="Arial"/>
                <a:sym typeface="Arial" pitchFamily="34" charset="0"/>
              </a:rPr>
              <a:t> </a:t>
            </a:r>
            <a:br>
              <a:rPr lang="en-US" sz="2400" b="1">
                <a:solidFill>
                  <a:srgbClr val="F58B00"/>
                </a:solidFill>
                <a:latin typeface="Arial"/>
                <a:cs typeface="Arial"/>
                <a:sym typeface="Arial" pitchFamily="34" charset="0"/>
              </a:rPr>
            </a:br>
            <a:r>
              <a:rPr lang="en-US" sz="2400" b="1">
                <a:solidFill>
                  <a:srgbClr val="F58B00"/>
                </a:solidFill>
                <a:latin typeface="Arial"/>
                <a:cs typeface="Arial"/>
                <a:sym typeface="Arial" pitchFamily="34" charset="0"/>
              </a:rPr>
              <a:t>(FOP, FPL, FGC, FCL, FKL)</a:t>
            </a:r>
            <a:endParaRPr lang="en-US" sz="2400" b="1">
              <a:solidFill>
                <a:srgbClr val="F58B00"/>
              </a:solidFill>
              <a:cs typeface="Arial" pitchFamily="34" charset="0"/>
              <a:sym typeface="Arial" pitchFamily="34" charset="0"/>
            </a:endParaRPr>
          </a:p>
          <a:p>
            <a:pPr defTabSz="673100"/>
            <a:r>
              <a:rPr lang="en-GB" sz="2400" b="1">
                <a:solidFill>
                  <a:srgbClr val="F58B00"/>
                </a:solidFill>
                <a:latin typeface="Arial"/>
                <a:cs typeface="Arial"/>
                <a:sym typeface="Arial" pitchFamily="34" charset="0"/>
              </a:rPr>
              <a:t>		</a:t>
            </a:r>
            <a:endParaRPr lang="en-US" sz="2400">
              <a:solidFill>
                <a:srgbClr val="F58B00"/>
              </a:solidFill>
              <a:latin typeface="Arial"/>
              <a:cs typeface="Arial"/>
            </a:endParaRPr>
          </a:p>
        </p:txBody>
      </p:sp>
      <p:sp>
        <p:nvSpPr>
          <p:cNvPr id="7" name="TextBox 6">
            <a:extLst>
              <a:ext uri="{FF2B5EF4-FFF2-40B4-BE49-F238E27FC236}">
                <a16:creationId xmlns:a16="http://schemas.microsoft.com/office/drawing/2014/main" id="{32A674A0-F65F-49D4-9C88-931FF842C410}"/>
              </a:ext>
            </a:extLst>
          </p:cNvPr>
          <p:cNvSpPr txBox="1"/>
          <p:nvPr/>
        </p:nvSpPr>
        <p:spPr>
          <a:xfrm>
            <a:off x="4371884" y="482367"/>
            <a:ext cx="4962616" cy="726609"/>
          </a:xfrm>
          <a:prstGeom prst="rect">
            <a:avLst/>
          </a:prstGeom>
          <a:noFill/>
        </p:spPr>
        <p:txBody>
          <a:bodyPr wrap="square">
            <a:spAutoFit/>
          </a:bodyPr>
          <a:lstStyle/>
          <a:p>
            <a:pPr marL="0" marR="0" lvl="0" indent="0" algn="r" defTabSz="673100" rtl="0" eaLnBrk="1" fontAlgn="base" latinLnBrk="0" hangingPunct="1">
              <a:lnSpc>
                <a:spcPct val="12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itchFamily="34" charset="0"/>
                <a:cs typeface="Arial" pitchFamily="34" charset="0"/>
                <a:sym typeface="Arial" pitchFamily="34" charset="0"/>
              </a:rPr>
              <a:t>Segmental Analysis: Group Properties</a:t>
            </a:r>
          </a:p>
          <a:p>
            <a:pPr marL="0" marR="0" lvl="0" indent="0" algn="r" defTabSz="673100" rtl="0" eaLnBrk="1" fontAlgn="base" latinLnBrk="0" hangingPunct="1">
              <a:lnSpc>
                <a:spcPct val="120000"/>
              </a:lnSpc>
              <a:spcBef>
                <a:spcPct val="0"/>
              </a:spcBef>
              <a:spcAft>
                <a:spcPct val="0"/>
              </a:spcAft>
              <a:buClrTx/>
              <a:buSzTx/>
              <a:buFontTx/>
              <a:buNone/>
              <a:tabLst/>
              <a:defRPr/>
            </a:pPr>
            <a:r>
              <a:rPr lang="en-US" sz="1800">
                <a:solidFill>
                  <a:srgbClr val="F58B00"/>
                </a:solidFill>
                <a:cs typeface="Arial" pitchFamily="34" charset="0"/>
                <a:sym typeface="Arial" pitchFamily="34" charset="0"/>
              </a:rPr>
              <a:t>Associates and Investments</a:t>
            </a:r>
            <a:endParaRPr kumimoji="0" lang="en-US" sz="1800" b="0" i="0" u="none" strike="noStrike" kern="1200" cap="none" spc="0" normalizeH="0" baseline="0" noProof="0">
              <a:ln>
                <a:noFill/>
              </a:ln>
              <a:solidFill>
                <a:srgbClr val="F58B00"/>
              </a:solidFill>
              <a:effectLst/>
              <a:uLnTx/>
              <a:uFillTx/>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208053180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p:cNvSpPr>
          <p:nvPr/>
        </p:nvSpPr>
        <p:spPr bwMode="auto">
          <a:xfrm>
            <a:off x="3438526" y="1003205"/>
            <a:ext cx="5844404"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r>
              <a:rPr lang="en-US" sz="1800" err="1">
                <a:solidFill>
                  <a:srgbClr val="FFFFFF"/>
                </a:solidFill>
                <a:cs typeface="Arial" pitchFamily="34" charset="0"/>
                <a:sym typeface="Arial" pitchFamily="34" charset="0"/>
              </a:rPr>
              <a:t>Fprop</a:t>
            </a:r>
            <a:r>
              <a:rPr lang="en-US" sz="1800">
                <a:solidFill>
                  <a:srgbClr val="FFFFFF"/>
                </a:solidFill>
                <a:cs typeface="Arial" pitchFamily="34" charset="0"/>
                <a:sym typeface="Arial" pitchFamily="34" charset="0"/>
              </a:rPr>
              <a:t> Opportunities plc (FOP)</a:t>
            </a:r>
          </a:p>
          <a:p>
            <a:pPr algn="r" defTabSz="673100"/>
            <a:r>
              <a:rPr lang="en-US" sz="1800">
                <a:solidFill>
                  <a:srgbClr val="F58B00"/>
                </a:solidFill>
                <a:cs typeface="Arial" pitchFamily="34" charset="0"/>
                <a:sym typeface="Arial" pitchFamily="34" charset="0"/>
              </a:rPr>
              <a:t>Associates &amp; Investments</a:t>
            </a:r>
          </a:p>
        </p:txBody>
      </p:sp>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48</a:t>
            </a:fld>
            <a:endParaRPr lang="en-US"/>
          </a:p>
        </p:txBody>
      </p:sp>
      <p:pic>
        <p:nvPicPr>
          <p:cNvPr id="4" name="Picture 3" descr="A picture containing text, outdoor, street&#10;&#10;Description automatically generated">
            <a:extLst>
              <a:ext uri="{FF2B5EF4-FFF2-40B4-BE49-F238E27FC236}">
                <a16:creationId xmlns:a16="http://schemas.microsoft.com/office/drawing/2014/main" id="{7B440D5E-259B-748F-94A1-E4FD120D412B}"/>
              </a:ext>
            </a:extLst>
          </p:cNvPr>
          <p:cNvPicPr>
            <a:picLocks noChangeAspect="1"/>
          </p:cNvPicPr>
          <p:nvPr/>
        </p:nvPicPr>
        <p:blipFill>
          <a:blip r:embed="rId2"/>
          <a:stretch>
            <a:fillRect/>
          </a:stretch>
        </p:blipFill>
        <p:spPr>
          <a:xfrm>
            <a:off x="244187" y="1711655"/>
            <a:ext cx="2172582" cy="1373972"/>
          </a:xfrm>
          <a:prstGeom prst="rect">
            <a:avLst/>
          </a:prstGeom>
        </p:spPr>
      </p:pic>
      <p:pic>
        <p:nvPicPr>
          <p:cNvPr id="7" name="Picture 6" descr="A picture containing text, road, outdoor, sign&#10;&#10;Description automatically generated">
            <a:extLst>
              <a:ext uri="{FF2B5EF4-FFF2-40B4-BE49-F238E27FC236}">
                <a16:creationId xmlns:a16="http://schemas.microsoft.com/office/drawing/2014/main" id="{68A7C0AB-A13C-F165-6EBF-54D121D0AE9B}"/>
              </a:ext>
            </a:extLst>
          </p:cNvPr>
          <p:cNvPicPr>
            <a:picLocks noChangeAspect="1"/>
          </p:cNvPicPr>
          <p:nvPr/>
        </p:nvPicPr>
        <p:blipFill>
          <a:blip r:embed="rId3"/>
          <a:stretch>
            <a:fillRect/>
          </a:stretch>
        </p:blipFill>
        <p:spPr>
          <a:xfrm>
            <a:off x="241114" y="3184021"/>
            <a:ext cx="2175656" cy="1357750"/>
          </a:xfrm>
          <a:prstGeom prst="rect">
            <a:avLst/>
          </a:prstGeom>
        </p:spPr>
      </p:pic>
      <p:pic>
        <p:nvPicPr>
          <p:cNvPr id="11" name="Picture 10" descr="A road with trees and buildings on the side&#10;&#10;Description automatically generated with low confidence">
            <a:extLst>
              <a:ext uri="{FF2B5EF4-FFF2-40B4-BE49-F238E27FC236}">
                <a16:creationId xmlns:a16="http://schemas.microsoft.com/office/drawing/2014/main" id="{E5863E74-BB78-CEA7-13D3-EBFB182CA283}"/>
              </a:ext>
            </a:extLst>
          </p:cNvPr>
          <p:cNvPicPr>
            <a:picLocks noChangeAspect="1"/>
          </p:cNvPicPr>
          <p:nvPr/>
        </p:nvPicPr>
        <p:blipFill rotWithShape="1">
          <a:blip r:embed="rId4"/>
          <a:srcRect r="6029"/>
          <a:stretch/>
        </p:blipFill>
        <p:spPr>
          <a:xfrm>
            <a:off x="2477328" y="3184021"/>
            <a:ext cx="2166604" cy="1373972"/>
          </a:xfrm>
          <a:prstGeom prst="rect">
            <a:avLst/>
          </a:prstGeom>
        </p:spPr>
      </p:pic>
      <p:pic>
        <p:nvPicPr>
          <p:cNvPr id="13" name="Picture 12" descr="A parking lot with cars&#10;&#10;Description automatically generated with low confidence">
            <a:extLst>
              <a:ext uri="{FF2B5EF4-FFF2-40B4-BE49-F238E27FC236}">
                <a16:creationId xmlns:a16="http://schemas.microsoft.com/office/drawing/2014/main" id="{3FB7360B-C49D-3371-DCD8-CC74E0365391}"/>
              </a:ext>
            </a:extLst>
          </p:cNvPr>
          <p:cNvPicPr>
            <a:picLocks noChangeAspect="1"/>
          </p:cNvPicPr>
          <p:nvPr/>
        </p:nvPicPr>
        <p:blipFill>
          <a:blip r:embed="rId5"/>
          <a:stretch>
            <a:fillRect/>
          </a:stretch>
        </p:blipFill>
        <p:spPr>
          <a:xfrm>
            <a:off x="244187" y="4673705"/>
            <a:ext cx="2172831" cy="1450089"/>
          </a:xfrm>
          <a:prstGeom prst="rect">
            <a:avLst/>
          </a:prstGeom>
        </p:spPr>
      </p:pic>
      <p:sp>
        <p:nvSpPr>
          <p:cNvPr id="2" name="TextBox 1">
            <a:extLst>
              <a:ext uri="{FF2B5EF4-FFF2-40B4-BE49-F238E27FC236}">
                <a16:creationId xmlns:a16="http://schemas.microsoft.com/office/drawing/2014/main" id="{1C7169D4-1426-CB76-B84F-949F900A48ED}"/>
              </a:ext>
            </a:extLst>
          </p:cNvPr>
          <p:cNvSpPr txBox="1"/>
          <p:nvPr/>
        </p:nvSpPr>
        <p:spPr>
          <a:xfrm>
            <a:off x="4840920" y="1670886"/>
            <a:ext cx="4149171" cy="3193182"/>
          </a:xfrm>
          <a:prstGeom prst="rect">
            <a:avLst/>
          </a:prstGeom>
          <a:noFill/>
        </p:spPr>
        <p:txBody>
          <a:bodyPr wrap="square" rtlCol="0">
            <a:spAutoFit/>
          </a:bodyPr>
          <a:lstStyle/>
          <a:p>
            <a:pPr>
              <a:spcAft>
                <a:spcPts val="600"/>
              </a:spcAft>
            </a:pPr>
            <a:r>
              <a:rPr lang="en-GB" b="1">
                <a:solidFill>
                  <a:schemeClr val="tx1">
                    <a:lumMod val="65000"/>
                    <a:lumOff val="35000"/>
                  </a:schemeClr>
                </a:solidFill>
              </a:rPr>
              <a:t>Fprop Opportunities plc (FOP)</a:t>
            </a:r>
            <a:endParaRPr lang="en-GB">
              <a:solidFill>
                <a:schemeClr val="tx1">
                  <a:lumMod val="65000"/>
                  <a:lumOff val="35000"/>
                </a:schemeClr>
              </a:solidFill>
            </a:endParaRPr>
          </a:p>
          <a:p>
            <a:pPr marL="285750" indent="-285750">
              <a:spcBef>
                <a:spcPts val="300"/>
              </a:spcBef>
              <a:buFont typeface="Wingdings" panose="05000000000000000000" pitchFamily="2" charset="2"/>
              <a:buChar char="§"/>
            </a:pPr>
            <a:r>
              <a:rPr lang="en-GB" sz="1200">
                <a:solidFill>
                  <a:schemeClr val="tx1">
                    <a:lumMod val="65000"/>
                    <a:lumOff val="35000"/>
                  </a:schemeClr>
                </a:solidFill>
              </a:rPr>
              <a:t>BV of Group’s 45.7% share: £13.48m</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MV of Group’s 45.7% share: £13.48m</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Contribution to PBT of Group’s share: £944k</a:t>
            </a:r>
            <a:endParaRPr lang="en-GB">
              <a:solidFill>
                <a:schemeClr val="tx1">
                  <a:lumMod val="65000"/>
                  <a:lumOff val="35000"/>
                </a:schemeClr>
              </a:solidFill>
              <a:effectLst/>
              <a:latin typeface="Arial" panose="020B0604020202020204" pitchFamily="34" charset="0"/>
              <a:ea typeface="Calibri" panose="020F0502020204030204" pitchFamily="34" charset="0"/>
            </a:endParaRPr>
          </a:p>
          <a:p>
            <a:pPr>
              <a:spcAft>
                <a:spcPts val="0"/>
              </a:spcAft>
            </a:pPr>
            <a:endParaRPr lang="en-GB" sz="1200" b="1">
              <a:solidFill>
                <a:schemeClr val="tx1">
                  <a:lumMod val="65000"/>
                  <a:lumOff val="35000"/>
                </a:schemeClr>
              </a:solidFill>
            </a:endParaRPr>
          </a:p>
          <a:p>
            <a:pPr>
              <a:spcAft>
                <a:spcPts val="600"/>
              </a:spcAft>
            </a:pPr>
            <a:r>
              <a:rPr lang="en-GB" sz="1200" b="1">
                <a:solidFill>
                  <a:schemeClr val="tx1">
                    <a:lumMod val="65000"/>
                    <a:lumOff val="35000"/>
                  </a:schemeClr>
                </a:solidFill>
              </a:rPr>
              <a:t>Comments:</a:t>
            </a:r>
          </a:p>
          <a:p>
            <a:pPr marL="285750" indent="-285750">
              <a:spcBef>
                <a:spcPts val="300"/>
              </a:spcBef>
              <a:buFont typeface="Wingdings" panose="05000000000000000000" pitchFamily="2" charset="2"/>
              <a:buChar char="§"/>
            </a:pPr>
            <a:r>
              <a:rPr lang="en-GB" sz="1200" b="1">
                <a:solidFill>
                  <a:schemeClr val="tx1">
                    <a:lumMod val="65000"/>
                    <a:lumOff val="35000"/>
                  </a:schemeClr>
                </a:solidFill>
              </a:rPr>
              <a:t>Galeria </a:t>
            </a:r>
            <a:r>
              <a:rPr lang="en-GB" sz="1200" b="1" err="1">
                <a:solidFill>
                  <a:schemeClr val="tx1">
                    <a:lumMod val="65000"/>
                    <a:lumOff val="35000"/>
                  </a:schemeClr>
                </a:solidFill>
              </a:rPr>
              <a:t>Ostroweic</a:t>
            </a:r>
            <a:r>
              <a:rPr lang="en-GB" sz="1200" b="1">
                <a:solidFill>
                  <a:schemeClr val="tx1">
                    <a:lumMod val="65000"/>
                    <a:lumOff val="35000"/>
                  </a:schemeClr>
                </a:solidFill>
              </a:rPr>
              <a:t>: </a:t>
            </a:r>
          </a:p>
          <a:p>
            <a:pPr marL="742950" lvl="1" indent="-285750">
              <a:spcBef>
                <a:spcPts val="300"/>
              </a:spcBef>
              <a:spcAft>
                <a:spcPts val="0"/>
              </a:spcAft>
              <a:buFont typeface="Courier New" panose="02070309020205020404" pitchFamily="49" charset="0"/>
              <a:buChar char="o"/>
            </a:pPr>
            <a:r>
              <a:rPr lang="en-GB" sz="1200">
                <a:solidFill>
                  <a:schemeClr val="tx1">
                    <a:lumMod val="65000"/>
                    <a:lumOff val="35000"/>
                  </a:schemeClr>
                </a:solidFill>
              </a:rPr>
              <a:t>Rent for anchor tenant (Carrefour) scheduled to rise by €95,000 September 2026;</a:t>
            </a:r>
          </a:p>
          <a:p>
            <a:pPr marL="285750" marR="0" lvl="0" indent="-285750" algn="l" defTabSz="914400" rtl="0" eaLnBrk="1" fontAlgn="base" latinLnBrk="0" hangingPunct="1">
              <a:lnSpc>
                <a:spcPct val="100000"/>
              </a:lnSpc>
              <a:spcBef>
                <a:spcPts val="300"/>
              </a:spcBef>
              <a:spcAft>
                <a:spcPct val="0"/>
              </a:spcAft>
              <a:buClrTx/>
              <a:buSzTx/>
              <a:buFont typeface="Wingdings" panose="05000000000000000000" pitchFamily="2" charset="2"/>
              <a:buChar char="§"/>
              <a:tabLst/>
              <a:defRPr/>
            </a:pPr>
            <a:r>
              <a:rPr kumimoji="0" lang="en-GB" sz="1200" b="1" i="0" u="none" strike="noStrike" kern="1200" cap="none" spc="0" normalizeH="0" baseline="0" noProof="0">
                <a:ln>
                  <a:noFill/>
                </a:ln>
                <a:solidFill>
                  <a:srgbClr val="000000">
                    <a:lumMod val="65000"/>
                    <a:lumOff val="35000"/>
                  </a:srgbClr>
                </a:solidFill>
                <a:effectLst/>
                <a:uLnTx/>
                <a:uFillTx/>
                <a:latin typeface="Arial" pitchFamily="34" charset="0"/>
                <a:sym typeface="GillSans"/>
              </a:rPr>
              <a:t>Zana 39: </a:t>
            </a:r>
          </a:p>
          <a:p>
            <a:pPr marL="742950" marR="0" lvl="1" indent="-285750" algn="l" defTabSz="914400" rtl="0" eaLnBrk="1" fontAlgn="base" latinLnBrk="0" hangingPunct="1">
              <a:lnSpc>
                <a:spcPct val="100000"/>
              </a:lnSpc>
              <a:spcBef>
                <a:spcPts val="300"/>
              </a:spcBef>
              <a:spcAft>
                <a:spcPct val="0"/>
              </a:spcAft>
              <a:buClrTx/>
              <a:buSzTx/>
              <a:buFont typeface="Courier New" panose="02070309020205020404" pitchFamily="49" charset="0"/>
              <a:buChar char="o"/>
              <a:tabLst/>
              <a:defRPr/>
            </a:pPr>
            <a:r>
              <a:rPr kumimoji="0" lang="en-GB" sz="1200" b="0" i="0" u="none" strike="noStrike" kern="1200" cap="none" spc="0" normalizeH="0" baseline="0" noProof="0">
                <a:ln>
                  <a:noFill/>
                </a:ln>
                <a:solidFill>
                  <a:srgbClr val="000000">
                    <a:lumMod val="65000"/>
                    <a:lumOff val="35000"/>
                  </a:srgbClr>
                </a:solidFill>
                <a:effectLst/>
                <a:uLnTx/>
                <a:uFillTx/>
                <a:latin typeface="Arial" pitchFamily="34" charset="0"/>
                <a:sym typeface="GillSans"/>
              </a:rPr>
              <a:t>Vacancy Rate: c15% (1,511 m</a:t>
            </a:r>
            <a:r>
              <a:rPr kumimoji="0" lang="en-GB" sz="1200" b="0" i="0" u="none" strike="noStrike" kern="1200" cap="none" spc="0" normalizeH="0" baseline="30000" noProof="0">
                <a:ln>
                  <a:noFill/>
                </a:ln>
                <a:solidFill>
                  <a:srgbClr val="000000">
                    <a:lumMod val="65000"/>
                    <a:lumOff val="35000"/>
                  </a:srgbClr>
                </a:solidFill>
                <a:effectLst/>
                <a:uLnTx/>
                <a:uFillTx/>
                <a:latin typeface="Arial" pitchFamily="34" charset="0"/>
                <a:sym typeface="GillSans"/>
              </a:rPr>
              <a:t>2</a:t>
            </a:r>
            <a:r>
              <a:rPr kumimoji="0" lang="en-GB" sz="1200" b="0" i="0" u="none" strike="noStrike" kern="1200" cap="none" spc="0" normalizeH="0" baseline="0" noProof="0">
                <a:ln>
                  <a:noFill/>
                </a:ln>
                <a:solidFill>
                  <a:srgbClr val="000000">
                    <a:lumMod val="65000"/>
                    <a:lumOff val="35000"/>
                  </a:srgbClr>
                </a:solidFill>
                <a:effectLst/>
                <a:uLnTx/>
                <a:uFillTx/>
                <a:latin typeface="Arial" pitchFamily="34" charset="0"/>
                <a:sym typeface="GillSans"/>
              </a:rPr>
              <a:t>). If let NOI should increase by c€260,000 p.a.</a:t>
            </a:r>
          </a:p>
          <a:p>
            <a:pPr marL="285750" indent="-285750">
              <a:buFont typeface="Wingdings" panose="05000000000000000000" pitchFamily="2" charset="2"/>
              <a:buChar char="§"/>
            </a:pPr>
            <a:endParaRPr lang="en-GB">
              <a:solidFill>
                <a:schemeClr val="tx1">
                  <a:lumMod val="65000"/>
                  <a:lumOff val="35000"/>
                </a:schemeClr>
              </a:solidFill>
            </a:endParaRPr>
          </a:p>
          <a:p>
            <a:endParaRPr lang="en-GB"/>
          </a:p>
        </p:txBody>
      </p:sp>
      <p:sp>
        <p:nvSpPr>
          <p:cNvPr id="6" name="TextBox 5">
            <a:extLst>
              <a:ext uri="{FF2B5EF4-FFF2-40B4-BE49-F238E27FC236}">
                <a16:creationId xmlns:a16="http://schemas.microsoft.com/office/drawing/2014/main" id="{324823B4-2722-CE1C-9DDA-5FFF2E65647E}"/>
              </a:ext>
            </a:extLst>
          </p:cNvPr>
          <p:cNvSpPr txBox="1"/>
          <p:nvPr/>
        </p:nvSpPr>
        <p:spPr>
          <a:xfrm>
            <a:off x="244448" y="2779748"/>
            <a:ext cx="2076209" cy="261610"/>
          </a:xfrm>
          <a:prstGeom prst="rect">
            <a:avLst/>
          </a:prstGeom>
          <a:noFill/>
        </p:spPr>
        <p:txBody>
          <a:bodyPr wrap="none" rtlCol="0">
            <a:spAutoFit/>
          </a:bodyPr>
          <a:lstStyle/>
          <a:p>
            <a:r>
              <a:rPr lang="en-GB" sz="1100" err="1">
                <a:solidFill>
                  <a:srgbClr val="FAFFFF"/>
                </a:solidFill>
              </a:rPr>
              <a:t>Galeria</a:t>
            </a:r>
            <a:r>
              <a:rPr lang="en-GB" sz="1100">
                <a:solidFill>
                  <a:srgbClr val="FAFFFF"/>
                </a:solidFill>
              </a:rPr>
              <a:t> </a:t>
            </a:r>
            <a:r>
              <a:rPr lang="en-GB" sz="1100" err="1">
                <a:solidFill>
                  <a:srgbClr val="FAFFFF"/>
                </a:solidFill>
              </a:rPr>
              <a:t>Ostrowiec</a:t>
            </a:r>
            <a:r>
              <a:rPr lang="en-GB" sz="1100">
                <a:solidFill>
                  <a:srgbClr val="FAFFFF"/>
                </a:solidFill>
              </a:rPr>
              <a:t> (19,400 m</a:t>
            </a:r>
            <a:r>
              <a:rPr lang="en-GB" sz="1100" baseline="30000">
                <a:solidFill>
                  <a:srgbClr val="FAFFFF"/>
                </a:solidFill>
              </a:rPr>
              <a:t>2</a:t>
            </a:r>
            <a:r>
              <a:rPr lang="en-GB" sz="1100">
                <a:solidFill>
                  <a:srgbClr val="FAFFFF"/>
                </a:solidFill>
              </a:rPr>
              <a:t>)</a:t>
            </a:r>
          </a:p>
        </p:txBody>
      </p:sp>
      <p:sp>
        <p:nvSpPr>
          <p:cNvPr id="10" name="TextBox 9">
            <a:extLst>
              <a:ext uri="{FF2B5EF4-FFF2-40B4-BE49-F238E27FC236}">
                <a16:creationId xmlns:a16="http://schemas.microsoft.com/office/drawing/2014/main" id="{A679F96A-3C16-D574-9C7B-99779390DB40}"/>
              </a:ext>
            </a:extLst>
          </p:cNvPr>
          <p:cNvSpPr txBox="1"/>
          <p:nvPr/>
        </p:nvSpPr>
        <p:spPr>
          <a:xfrm>
            <a:off x="251996" y="5820199"/>
            <a:ext cx="2100255" cy="261610"/>
          </a:xfrm>
          <a:prstGeom prst="rect">
            <a:avLst/>
          </a:prstGeom>
          <a:noFill/>
        </p:spPr>
        <p:txBody>
          <a:bodyPr wrap="none" rtlCol="0">
            <a:spAutoFit/>
          </a:bodyPr>
          <a:lstStyle/>
          <a:p>
            <a:r>
              <a:rPr lang="en-GB" sz="1100" err="1">
                <a:solidFill>
                  <a:srgbClr val="FAFFFF"/>
                </a:solidFill>
              </a:rPr>
              <a:t>Galeria</a:t>
            </a:r>
            <a:r>
              <a:rPr lang="en-GB" sz="1100">
                <a:solidFill>
                  <a:srgbClr val="FAFFFF"/>
                </a:solidFill>
              </a:rPr>
              <a:t> </a:t>
            </a:r>
            <a:r>
              <a:rPr lang="en-GB" sz="1100" err="1">
                <a:solidFill>
                  <a:srgbClr val="FAFFFF"/>
                </a:solidFill>
              </a:rPr>
              <a:t>Krasnystaw</a:t>
            </a:r>
            <a:r>
              <a:rPr lang="en-GB" sz="1100">
                <a:solidFill>
                  <a:srgbClr val="FAFFFF"/>
                </a:solidFill>
              </a:rPr>
              <a:t> (5,300 m</a:t>
            </a:r>
            <a:r>
              <a:rPr lang="en-GB" sz="1100" baseline="30000">
                <a:solidFill>
                  <a:srgbClr val="FAFFFF"/>
                </a:solidFill>
              </a:rPr>
              <a:t>2</a:t>
            </a:r>
            <a:r>
              <a:rPr lang="en-GB" sz="1100">
                <a:solidFill>
                  <a:srgbClr val="FAFFFF"/>
                </a:solidFill>
              </a:rPr>
              <a:t>)</a:t>
            </a:r>
          </a:p>
        </p:txBody>
      </p:sp>
      <p:sp>
        <p:nvSpPr>
          <p:cNvPr id="12" name="TextBox 11">
            <a:extLst>
              <a:ext uri="{FF2B5EF4-FFF2-40B4-BE49-F238E27FC236}">
                <a16:creationId xmlns:a16="http://schemas.microsoft.com/office/drawing/2014/main" id="{6F0ABA88-AC5A-36F3-89D0-F608704A2763}"/>
              </a:ext>
            </a:extLst>
          </p:cNvPr>
          <p:cNvSpPr txBox="1"/>
          <p:nvPr/>
        </p:nvSpPr>
        <p:spPr>
          <a:xfrm>
            <a:off x="242918" y="4235845"/>
            <a:ext cx="2184722" cy="261610"/>
          </a:xfrm>
          <a:prstGeom prst="rect">
            <a:avLst/>
          </a:prstGeom>
          <a:noFill/>
        </p:spPr>
        <p:txBody>
          <a:bodyPr wrap="square" rtlCol="0">
            <a:spAutoFit/>
          </a:bodyPr>
          <a:lstStyle/>
          <a:p>
            <a:r>
              <a:rPr lang="en-GB" sz="1100">
                <a:solidFill>
                  <a:srgbClr val="FAFFFF"/>
                </a:solidFill>
              </a:rPr>
              <a:t>Hypermarket, Łódź (15,900 m</a:t>
            </a:r>
            <a:r>
              <a:rPr lang="en-GB" sz="1100" baseline="30000">
                <a:solidFill>
                  <a:srgbClr val="FAFFFF"/>
                </a:solidFill>
              </a:rPr>
              <a:t>2</a:t>
            </a:r>
            <a:r>
              <a:rPr lang="en-GB" sz="1100">
                <a:solidFill>
                  <a:srgbClr val="FAFFFF"/>
                </a:solidFill>
              </a:rPr>
              <a:t>)</a:t>
            </a:r>
          </a:p>
        </p:txBody>
      </p:sp>
      <p:sp>
        <p:nvSpPr>
          <p:cNvPr id="14" name="TextBox 13">
            <a:extLst>
              <a:ext uri="{FF2B5EF4-FFF2-40B4-BE49-F238E27FC236}">
                <a16:creationId xmlns:a16="http://schemas.microsoft.com/office/drawing/2014/main" id="{D3D8B6B9-7D25-47FF-1B79-EB24E7038745}"/>
              </a:ext>
            </a:extLst>
          </p:cNvPr>
          <p:cNvSpPr txBox="1"/>
          <p:nvPr/>
        </p:nvSpPr>
        <p:spPr>
          <a:xfrm>
            <a:off x="2488198" y="4235839"/>
            <a:ext cx="2359941" cy="261610"/>
          </a:xfrm>
          <a:prstGeom prst="rect">
            <a:avLst/>
          </a:prstGeom>
          <a:noFill/>
        </p:spPr>
        <p:txBody>
          <a:bodyPr wrap="none" rtlCol="0">
            <a:spAutoFit/>
          </a:bodyPr>
          <a:lstStyle/>
          <a:p>
            <a:r>
              <a:rPr lang="en-GB" sz="1100" err="1">
                <a:solidFill>
                  <a:srgbClr val="FAFFFF"/>
                </a:solidFill>
              </a:rPr>
              <a:t>Żoliborz</a:t>
            </a:r>
            <a:r>
              <a:rPr lang="en-GB" sz="1100">
                <a:solidFill>
                  <a:srgbClr val="FAFFFF"/>
                </a:solidFill>
              </a:rPr>
              <a:t> Plaza, Warsaw (5,400 m</a:t>
            </a:r>
            <a:r>
              <a:rPr lang="en-GB" sz="1100" baseline="30000">
                <a:solidFill>
                  <a:srgbClr val="FAFFFF"/>
                </a:solidFill>
              </a:rPr>
              <a:t>2</a:t>
            </a:r>
            <a:r>
              <a:rPr lang="en-GB" sz="1100">
                <a:solidFill>
                  <a:srgbClr val="FAFFFF"/>
                </a:solidFill>
              </a:rPr>
              <a:t>)</a:t>
            </a:r>
          </a:p>
        </p:txBody>
      </p:sp>
      <p:pic>
        <p:nvPicPr>
          <p:cNvPr id="1026" name="Picture 2" descr="A picture containing text, sky, building, outdoor Description automatically generated">
            <a:extLst>
              <a:ext uri="{FF2B5EF4-FFF2-40B4-BE49-F238E27FC236}">
                <a16:creationId xmlns:a16="http://schemas.microsoft.com/office/drawing/2014/main" id="{26544EA8-ED3A-C531-EBB8-12744F40B8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7327" y="1703014"/>
            <a:ext cx="2184697" cy="138261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B4AE565-FECF-E44B-4415-14E21D8D0FCF}"/>
              </a:ext>
            </a:extLst>
          </p:cNvPr>
          <p:cNvSpPr txBox="1"/>
          <p:nvPr/>
        </p:nvSpPr>
        <p:spPr>
          <a:xfrm>
            <a:off x="2488197" y="2779748"/>
            <a:ext cx="1928733" cy="261610"/>
          </a:xfrm>
          <a:prstGeom prst="rect">
            <a:avLst/>
          </a:prstGeom>
          <a:noFill/>
        </p:spPr>
        <p:txBody>
          <a:bodyPr wrap="none" rtlCol="0">
            <a:spAutoFit/>
          </a:bodyPr>
          <a:lstStyle/>
          <a:p>
            <a:r>
              <a:rPr lang="en-GB" sz="1100">
                <a:solidFill>
                  <a:srgbClr val="FAFFFF"/>
                </a:solidFill>
              </a:rPr>
              <a:t>Zana 39, Lublin (10,600 m</a:t>
            </a:r>
            <a:r>
              <a:rPr lang="en-GB" sz="1100" baseline="30000">
                <a:solidFill>
                  <a:srgbClr val="FAFFFF"/>
                </a:solidFill>
              </a:rPr>
              <a:t>2</a:t>
            </a:r>
            <a:r>
              <a:rPr lang="en-GB" sz="1100">
                <a:solidFill>
                  <a:srgbClr val="FAFFFF"/>
                </a:solidFill>
              </a:rPr>
              <a:t>)</a:t>
            </a:r>
          </a:p>
        </p:txBody>
      </p:sp>
      <p:sp>
        <p:nvSpPr>
          <p:cNvPr id="16" name="TextBox 15">
            <a:extLst>
              <a:ext uri="{FF2B5EF4-FFF2-40B4-BE49-F238E27FC236}">
                <a16:creationId xmlns:a16="http://schemas.microsoft.com/office/drawing/2014/main" id="{1B7AF8A7-4896-4071-706C-9D37F57CB1CA}"/>
              </a:ext>
            </a:extLst>
          </p:cNvPr>
          <p:cNvSpPr txBox="1"/>
          <p:nvPr/>
        </p:nvSpPr>
        <p:spPr>
          <a:xfrm>
            <a:off x="2399958" y="4662537"/>
            <a:ext cx="2553042" cy="2015936"/>
          </a:xfrm>
          <a:prstGeom prst="rect">
            <a:avLst/>
          </a:prstGeom>
          <a:noFill/>
        </p:spPr>
        <p:txBody>
          <a:bodyPr wrap="square" rtlCol="0">
            <a:spAutoFit/>
          </a:bodyPr>
          <a:lstStyle/>
          <a:p>
            <a:pPr marL="285750" indent="-285750">
              <a:spcBef>
                <a:spcPts val="300"/>
              </a:spcBef>
              <a:buFont typeface="Wingdings" panose="05000000000000000000" pitchFamily="2" charset="2"/>
              <a:buChar char="§"/>
            </a:pPr>
            <a:r>
              <a:rPr lang="en-GB" sz="1200">
                <a:solidFill>
                  <a:schemeClr val="tx1">
                    <a:lumMod val="65000"/>
                    <a:lumOff val="35000"/>
                  </a:schemeClr>
                </a:solidFill>
              </a:rPr>
              <a:t>5 properties in Poland</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Property value: €71.5m</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Leverage: 49% LTV</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NOI: €6.10m p.a.</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Vacancy Rate: 4.4%</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WAULT: 2 yrs, 5 </a:t>
            </a:r>
            <a:r>
              <a:rPr lang="en-GB" sz="1200" err="1">
                <a:solidFill>
                  <a:schemeClr val="tx1">
                    <a:lumMod val="65000"/>
                    <a:lumOff val="35000"/>
                  </a:schemeClr>
                </a:solidFill>
              </a:rPr>
              <a:t>mths</a:t>
            </a:r>
            <a:endParaRPr lang="en-GB" sz="1200">
              <a:solidFill>
                <a:schemeClr val="tx1">
                  <a:lumMod val="65000"/>
                  <a:lumOff val="35000"/>
                </a:schemeClr>
              </a:solidFill>
            </a:endParaRPr>
          </a:p>
          <a:p>
            <a:pPr marL="285750" indent="-285750">
              <a:spcBef>
                <a:spcPts val="300"/>
              </a:spcBef>
              <a:buFont typeface="Wingdings" panose="05000000000000000000" pitchFamily="2" charset="2"/>
              <a:buChar char="§"/>
            </a:pPr>
            <a:r>
              <a:rPr lang="en-GB" sz="1200">
                <a:solidFill>
                  <a:schemeClr val="tx1">
                    <a:lumMod val="65000"/>
                    <a:lumOff val="35000"/>
                  </a:schemeClr>
                </a:solidFill>
              </a:rPr>
              <a:t>Main tenant: Carrefour (25% of NOI, in </a:t>
            </a:r>
            <a:r>
              <a:rPr lang="en-GB" sz="1200" err="1">
                <a:solidFill>
                  <a:schemeClr val="tx1">
                    <a:lumMod val="65000"/>
                    <a:lumOff val="35000"/>
                  </a:schemeClr>
                </a:solidFill>
              </a:rPr>
              <a:t>Ostrowiec</a:t>
            </a:r>
            <a:r>
              <a:rPr lang="en-GB" sz="1200">
                <a:solidFill>
                  <a:schemeClr val="tx1">
                    <a:lumMod val="65000"/>
                    <a:lumOff val="35000"/>
                  </a:schemeClr>
                </a:solidFill>
              </a:rPr>
              <a:t> &amp; Lodz)</a:t>
            </a:r>
          </a:p>
          <a:p>
            <a:pPr marL="285750" indent="-285750">
              <a:buFont typeface="Wingdings" panose="05000000000000000000" pitchFamily="2" charset="2"/>
              <a:buChar char="§"/>
            </a:pPr>
            <a:endParaRPr lang="en-GB">
              <a:solidFill>
                <a:schemeClr val="tx1">
                  <a:lumMod val="65000"/>
                  <a:lumOff val="35000"/>
                </a:schemeClr>
              </a:solidFill>
            </a:endParaRPr>
          </a:p>
        </p:txBody>
      </p:sp>
    </p:spTree>
    <p:extLst>
      <p:ext uri="{BB962C8B-B14F-4D97-AF65-F5344CB8AC3E}">
        <p14:creationId xmlns:p14="http://schemas.microsoft.com/office/powerpoint/2010/main" val="343764856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p:cNvSpPr>
          <p:nvPr/>
        </p:nvSpPr>
        <p:spPr bwMode="auto">
          <a:xfrm>
            <a:off x="3438526" y="1003205"/>
            <a:ext cx="5844404"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r>
              <a:rPr lang="en-US" sz="1800" err="1">
                <a:solidFill>
                  <a:srgbClr val="FFFFFF"/>
                </a:solidFill>
                <a:cs typeface="Arial" pitchFamily="34" charset="0"/>
                <a:sym typeface="Arial" pitchFamily="34" charset="0"/>
              </a:rPr>
              <a:t>Fprop</a:t>
            </a:r>
            <a:r>
              <a:rPr lang="en-US" sz="1800">
                <a:solidFill>
                  <a:srgbClr val="FFFFFF"/>
                </a:solidFill>
                <a:cs typeface="Arial" pitchFamily="34" charset="0"/>
                <a:sym typeface="Arial" pitchFamily="34" charset="0"/>
              </a:rPr>
              <a:t> </a:t>
            </a:r>
            <a:r>
              <a:rPr lang="en-US" sz="1800" err="1">
                <a:solidFill>
                  <a:srgbClr val="FFFFFF"/>
                </a:solidFill>
                <a:cs typeface="Arial" pitchFamily="34" charset="0"/>
                <a:sym typeface="Arial" pitchFamily="34" charset="0"/>
              </a:rPr>
              <a:t>Galeria</a:t>
            </a:r>
            <a:r>
              <a:rPr lang="en-US" sz="1800">
                <a:solidFill>
                  <a:srgbClr val="FFFFFF"/>
                </a:solidFill>
                <a:cs typeface="Arial" pitchFamily="34" charset="0"/>
                <a:sym typeface="Arial" pitchFamily="34" charset="0"/>
              </a:rPr>
              <a:t> Corso Ltd (FGC)</a:t>
            </a:r>
          </a:p>
          <a:p>
            <a:pPr algn="r" defTabSz="673100"/>
            <a:r>
              <a:rPr lang="en-US" sz="1800">
                <a:solidFill>
                  <a:srgbClr val="F58B00"/>
                </a:solidFill>
                <a:cs typeface="Arial" pitchFamily="34" charset="0"/>
                <a:sym typeface="Arial" pitchFamily="34" charset="0"/>
              </a:rPr>
              <a:t>Associates &amp; Investments</a:t>
            </a:r>
          </a:p>
        </p:txBody>
      </p:sp>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49</a:t>
            </a:fld>
            <a:endParaRPr lang="en-US"/>
          </a:p>
        </p:txBody>
      </p:sp>
      <p:pic>
        <p:nvPicPr>
          <p:cNvPr id="4" name="Picture 3" descr="A group of people outside of a building&#10;&#10;Description automatically generated with medium confidence">
            <a:extLst>
              <a:ext uri="{FF2B5EF4-FFF2-40B4-BE49-F238E27FC236}">
                <a16:creationId xmlns:a16="http://schemas.microsoft.com/office/drawing/2014/main" id="{B7353874-A072-B502-E692-ED6018A9AE23}"/>
              </a:ext>
            </a:extLst>
          </p:cNvPr>
          <p:cNvPicPr>
            <a:picLocks noChangeAspect="1"/>
          </p:cNvPicPr>
          <p:nvPr/>
        </p:nvPicPr>
        <p:blipFill>
          <a:blip r:embed="rId2"/>
          <a:stretch>
            <a:fillRect/>
          </a:stretch>
        </p:blipFill>
        <p:spPr>
          <a:xfrm>
            <a:off x="182234" y="2040073"/>
            <a:ext cx="2969185" cy="1811328"/>
          </a:xfrm>
          <a:prstGeom prst="rect">
            <a:avLst/>
          </a:prstGeom>
        </p:spPr>
      </p:pic>
      <p:pic>
        <p:nvPicPr>
          <p:cNvPr id="7" name="Picture 6" descr="A high angle view of a building&#10;&#10;Description automatically generated with medium confidence">
            <a:extLst>
              <a:ext uri="{FF2B5EF4-FFF2-40B4-BE49-F238E27FC236}">
                <a16:creationId xmlns:a16="http://schemas.microsoft.com/office/drawing/2014/main" id="{16494129-0719-8387-EEE5-53D900F2BA33}"/>
              </a:ext>
            </a:extLst>
          </p:cNvPr>
          <p:cNvPicPr>
            <a:picLocks noChangeAspect="1"/>
          </p:cNvPicPr>
          <p:nvPr/>
        </p:nvPicPr>
        <p:blipFill rotWithShape="1">
          <a:blip r:embed="rId3"/>
          <a:srcRect t="4979"/>
          <a:stretch/>
        </p:blipFill>
        <p:spPr>
          <a:xfrm>
            <a:off x="3438424" y="2040074"/>
            <a:ext cx="3390028" cy="1811329"/>
          </a:xfrm>
          <a:prstGeom prst="rect">
            <a:avLst/>
          </a:prstGeom>
        </p:spPr>
      </p:pic>
      <p:pic>
        <p:nvPicPr>
          <p:cNvPr id="9" name="Picture 8" descr="A high angle view of people in a shopping mall&#10;&#10;Description automatically generated with medium confidence">
            <a:extLst>
              <a:ext uri="{FF2B5EF4-FFF2-40B4-BE49-F238E27FC236}">
                <a16:creationId xmlns:a16="http://schemas.microsoft.com/office/drawing/2014/main" id="{EA6DFD4A-A3C5-5A30-0B45-4207818FFCF9}"/>
              </a:ext>
            </a:extLst>
          </p:cNvPr>
          <p:cNvPicPr>
            <a:picLocks noChangeAspect="1"/>
          </p:cNvPicPr>
          <p:nvPr/>
        </p:nvPicPr>
        <p:blipFill>
          <a:blip r:embed="rId4"/>
          <a:stretch>
            <a:fillRect/>
          </a:stretch>
        </p:blipFill>
        <p:spPr>
          <a:xfrm>
            <a:off x="7115458" y="2040074"/>
            <a:ext cx="2608308" cy="1811330"/>
          </a:xfrm>
          <a:prstGeom prst="rect">
            <a:avLst/>
          </a:prstGeom>
        </p:spPr>
      </p:pic>
      <p:sp>
        <p:nvSpPr>
          <p:cNvPr id="2" name="TextBox 1">
            <a:extLst>
              <a:ext uri="{FF2B5EF4-FFF2-40B4-BE49-F238E27FC236}">
                <a16:creationId xmlns:a16="http://schemas.microsoft.com/office/drawing/2014/main" id="{A15D062C-9FB6-2320-5C85-B24FDF506F2F}"/>
              </a:ext>
            </a:extLst>
          </p:cNvPr>
          <p:cNvSpPr txBox="1"/>
          <p:nvPr/>
        </p:nvSpPr>
        <p:spPr>
          <a:xfrm>
            <a:off x="182234" y="3898501"/>
            <a:ext cx="4561782" cy="2646878"/>
          </a:xfrm>
          <a:prstGeom prst="rect">
            <a:avLst/>
          </a:prstGeom>
          <a:noFill/>
        </p:spPr>
        <p:txBody>
          <a:bodyPr wrap="square" rtlCol="0">
            <a:spAutoFit/>
          </a:bodyPr>
          <a:lstStyle/>
          <a:p>
            <a:pPr marL="285750" indent="-285750">
              <a:spcBef>
                <a:spcPts val="300"/>
              </a:spcBef>
              <a:buFont typeface="Wingdings" panose="05000000000000000000" pitchFamily="2" charset="2"/>
              <a:buChar char="§"/>
            </a:pPr>
            <a:r>
              <a:rPr lang="en-GB" sz="1200">
                <a:solidFill>
                  <a:schemeClr val="tx1">
                    <a:lumMod val="65000"/>
                    <a:lumOff val="35000"/>
                  </a:schemeClr>
                </a:solidFill>
              </a:rPr>
              <a:t>10,000 m</a:t>
            </a:r>
            <a:r>
              <a:rPr lang="en-GB" sz="1200" baseline="30000">
                <a:solidFill>
                  <a:schemeClr val="tx1">
                    <a:lumMod val="65000"/>
                    <a:lumOff val="35000"/>
                  </a:schemeClr>
                </a:solidFill>
              </a:rPr>
              <a:t>2</a:t>
            </a:r>
            <a:endParaRPr lang="en-GB" sz="1200">
              <a:solidFill>
                <a:schemeClr val="tx1">
                  <a:lumMod val="65000"/>
                  <a:lumOff val="35000"/>
                </a:schemeClr>
              </a:solidFill>
            </a:endParaRPr>
          </a:p>
          <a:p>
            <a:pPr marL="285750" indent="-285750">
              <a:spcBef>
                <a:spcPts val="300"/>
              </a:spcBef>
              <a:buFont typeface="Wingdings" panose="05000000000000000000" pitchFamily="2" charset="2"/>
              <a:buChar char="§"/>
            </a:pPr>
            <a:r>
              <a:rPr lang="en-GB" sz="1200">
                <a:solidFill>
                  <a:schemeClr val="tx1">
                    <a:lumMod val="65000"/>
                    <a:lumOff val="35000"/>
                  </a:schemeClr>
                </a:solidFill>
              </a:rPr>
              <a:t>45 stores, 4 cinema screens, 160 parking places</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Property value: €28.5m</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NOI: c€2.3m p.a.</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Vacancy rate: 0.11%</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Main tenants: LPP, H&amp;M, Rossman, Jaroslaw Figiel, </a:t>
            </a:r>
            <a:r>
              <a:rPr lang="en-GB" sz="1200" err="1">
                <a:solidFill>
                  <a:schemeClr val="tx1">
                    <a:lumMod val="65000"/>
                    <a:lumOff val="35000"/>
                  </a:schemeClr>
                </a:solidFill>
              </a:rPr>
              <a:t>Multikino</a:t>
            </a:r>
            <a:r>
              <a:rPr lang="en-GB" sz="1200">
                <a:solidFill>
                  <a:schemeClr val="tx1">
                    <a:lumMod val="65000"/>
                    <a:lumOff val="35000"/>
                  </a:schemeClr>
                </a:solidFill>
              </a:rPr>
              <a:t>, Martes Sport, Deichmann, Pepco Poland, Douglas Polska, </a:t>
            </a:r>
            <a:r>
              <a:rPr lang="en-GB" sz="1200" err="1">
                <a:solidFill>
                  <a:schemeClr val="tx1">
                    <a:lumMod val="65000"/>
                    <a:lumOff val="35000"/>
                  </a:schemeClr>
                </a:solidFill>
              </a:rPr>
              <a:t>Homla</a:t>
            </a:r>
            <a:endParaRPr lang="en-GB" sz="1200">
              <a:solidFill>
                <a:schemeClr val="tx1">
                  <a:lumMod val="65000"/>
                  <a:lumOff val="35000"/>
                </a:schemeClr>
              </a:solidFill>
            </a:endParaRPr>
          </a:p>
          <a:p>
            <a:pPr marL="285750" indent="-285750">
              <a:spcBef>
                <a:spcPts val="300"/>
              </a:spcBef>
              <a:buFont typeface="Wingdings" panose="05000000000000000000" pitchFamily="2" charset="2"/>
              <a:buChar char="§"/>
            </a:pPr>
            <a:r>
              <a:rPr lang="en-GB" sz="1200">
                <a:solidFill>
                  <a:schemeClr val="tx1">
                    <a:lumMod val="65000"/>
                    <a:lumOff val="35000"/>
                  </a:schemeClr>
                </a:solidFill>
              </a:rPr>
              <a:t>Leverage: 42% LTV</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WAULT: 2 yrs, 9 </a:t>
            </a:r>
            <a:r>
              <a:rPr lang="en-GB" sz="1200" err="1">
                <a:solidFill>
                  <a:schemeClr val="tx1">
                    <a:lumMod val="65000"/>
                    <a:lumOff val="35000"/>
                  </a:schemeClr>
                </a:solidFill>
              </a:rPr>
              <a:t>mths</a:t>
            </a:r>
            <a:endParaRPr lang="en-GB" sz="1200">
              <a:solidFill>
                <a:schemeClr val="tx1">
                  <a:lumMod val="65000"/>
                  <a:lumOff val="35000"/>
                </a:schemeClr>
              </a:solidFill>
            </a:endParaRPr>
          </a:p>
          <a:p>
            <a:pPr marL="285750" indent="-285750">
              <a:spcBef>
                <a:spcPts val="300"/>
              </a:spcBef>
              <a:buFont typeface="Wingdings" panose="05000000000000000000" pitchFamily="2" charset="2"/>
              <a:buChar char="§"/>
            </a:pPr>
            <a:r>
              <a:rPr lang="en-GB" sz="1200">
                <a:solidFill>
                  <a:schemeClr val="tx1">
                    <a:lumMod val="65000"/>
                    <a:lumOff val="35000"/>
                  </a:schemeClr>
                </a:solidFill>
                <a:hlinkClick r:id="rId5"/>
              </a:rPr>
              <a:t>https://galeriacorso.pl/</a:t>
            </a:r>
            <a:endParaRPr lang="en-GB" sz="1200">
              <a:solidFill>
                <a:schemeClr val="tx1">
                  <a:lumMod val="65000"/>
                  <a:lumOff val="35000"/>
                </a:schemeClr>
              </a:solidFill>
            </a:endParaRPr>
          </a:p>
          <a:p>
            <a:endParaRPr lang="en-GB"/>
          </a:p>
        </p:txBody>
      </p:sp>
      <p:sp>
        <p:nvSpPr>
          <p:cNvPr id="6" name="TextBox 5">
            <a:extLst>
              <a:ext uri="{FF2B5EF4-FFF2-40B4-BE49-F238E27FC236}">
                <a16:creationId xmlns:a16="http://schemas.microsoft.com/office/drawing/2014/main" id="{230FE552-4B7C-E13E-0CF1-7C6CE73169B1}"/>
              </a:ext>
            </a:extLst>
          </p:cNvPr>
          <p:cNvSpPr txBox="1"/>
          <p:nvPr/>
        </p:nvSpPr>
        <p:spPr>
          <a:xfrm>
            <a:off x="5161987" y="3898501"/>
            <a:ext cx="4353206" cy="2162130"/>
          </a:xfrm>
          <a:prstGeom prst="rect">
            <a:avLst/>
          </a:prstGeom>
          <a:noFill/>
        </p:spPr>
        <p:txBody>
          <a:bodyPr wrap="square" rtlCol="0">
            <a:spAutoFit/>
          </a:bodyPr>
          <a:lstStyle/>
          <a:p>
            <a:pPr marL="285750" indent="-285750">
              <a:spcBef>
                <a:spcPts val="300"/>
              </a:spcBef>
              <a:buFont typeface="Wingdings" panose="05000000000000000000" pitchFamily="2" charset="2"/>
              <a:buChar char="§"/>
            </a:pPr>
            <a:r>
              <a:rPr lang="en-GB" sz="1200">
                <a:solidFill>
                  <a:schemeClr val="tx1">
                    <a:lumMod val="65000"/>
                    <a:lumOff val="35000"/>
                  </a:schemeClr>
                </a:solidFill>
              </a:rPr>
              <a:t>BV of Group’s 29.1% share: £3.21m</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MV of Group’s 29.1% share: £3.96m</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Contribution to PBT from Group’s share: £242k</a:t>
            </a:r>
          </a:p>
          <a:p>
            <a:pPr marL="285750" indent="-285750">
              <a:buFont typeface="Wingdings" panose="05000000000000000000" pitchFamily="2" charset="2"/>
              <a:buChar char="§"/>
            </a:pPr>
            <a:endParaRPr lang="en-GB" sz="1200">
              <a:solidFill>
                <a:schemeClr val="tx1">
                  <a:lumMod val="65000"/>
                  <a:lumOff val="35000"/>
                </a:schemeClr>
              </a:solidFill>
              <a:highlight>
                <a:srgbClr val="FFFF00"/>
              </a:highlight>
            </a:endParaRPr>
          </a:p>
          <a:p>
            <a:r>
              <a:rPr lang="en-GB" sz="1200" b="1">
                <a:solidFill>
                  <a:schemeClr val="tx1">
                    <a:lumMod val="65000"/>
                    <a:lumOff val="35000"/>
                  </a:schemeClr>
                </a:solidFill>
              </a:rPr>
              <a:t>Comments:</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Excellent town centre location;</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Major tourist destination, trade increases in summer months;</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Benefits from proximity to Poland’s border with Germany.</a:t>
            </a:r>
            <a:endParaRPr lang="en-GB"/>
          </a:p>
          <a:p>
            <a:endParaRPr lang="en-GB"/>
          </a:p>
        </p:txBody>
      </p:sp>
      <p:sp>
        <p:nvSpPr>
          <p:cNvPr id="8" name="TextBox 7">
            <a:extLst>
              <a:ext uri="{FF2B5EF4-FFF2-40B4-BE49-F238E27FC236}">
                <a16:creationId xmlns:a16="http://schemas.microsoft.com/office/drawing/2014/main" id="{6DE10B11-2A75-4601-8B21-833C8408256C}"/>
              </a:ext>
            </a:extLst>
          </p:cNvPr>
          <p:cNvSpPr txBox="1"/>
          <p:nvPr/>
        </p:nvSpPr>
        <p:spPr>
          <a:xfrm>
            <a:off x="161174" y="1545918"/>
            <a:ext cx="9498873" cy="307777"/>
          </a:xfrm>
          <a:prstGeom prst="rect">
            <a:avLst/>
          </a:prstGeom>
          <a:noFill/>
        </p:spPr>
        <p:txBody>
          <a:bodyPr wrap="square" rtlCol="0">
            <a:spAutoFit/>
          </a:bodyPr>
          <a:lstStyle/>
          <a:p>
            <a:r>
              <a:rPr lang="en-GB" b="1" err="1">
                <a:solidFill>
                  <a:schemeClr val="tx1">
                    <a:lumMod val="65000"/>
                    <a:lumOff val="35000"/>
                  </a:schemeClr>
                </a:solidFill>
              </a:rPr>
              <a:t>Fprop</a:t>
            </a:r>
            <a:r>
              <a:rPr lang="en-GB" b="1">
                <a:solidFill>
                  <a:schemeClr val="tx1">
                    <a:lumMod val="65000"/>
                    <a:lumOff val="35000"/>
                  </a:schemeClr>
                </a:solidFill>
              </a:rPr>
              <a:t> </a:t>
            </a:r>
            <a:r>
              <a:rPr lang="en-GB" b="1" err="1">
                <a:solidFill>
                  <a:schemeClr val="tx1">
                    <a:lumMod val="65000"/>
                    <a:lumOff val="35000"/>
                  </a:schemeClr>
                </a:solidFill>
              </a:rPr>
              <a:t>Galeria</a:t>
            </a:r>
            <a:r>
              <a:rPr lang="en-GB" b="1">
                <a:solidFill>
                  <a:schemeClr val="tx1">
                    <a:lumMod val="65000"/>
                    <a:lumOff val="35000"/>
                  </a:schemeClr>
                </a:solidFill>
              </a:rPr>
              <a:t> Corso Ltd (FGC) </a:t>
            </a:r>
            <a:r>
              <a:rPr lang="en-GB">
                <a:solidFill>
                  <a:schemeClr val="tx1">
                    <a:lumMod val="65000"/>
                    <a:lumOff val="35000"/>
                  </a:schemeClr>
                </a:solidFill>
              </a:rPr>
              <a:t>– shopping centre </a:t>
            </a:r>
            <a:r>
              <a:rPr lang="en-GB" sz="1400">
                <a:solidFill>
                  <a:schemeClr val="tx1">
                    <a:lumMod val="65000"/>
                    <a:lumOff val="35000"/>
                  </a:schemeClr>
                </a:solidFill>
              </a:rPr>
              <a:t>in </a:t>
            </a:r>
            <a:r>
              <a:rPr lang="en-GB" sz="1400" err="1">
                <a:solidFill>
                  <a:schemeClr val="tx1">
                    <a:lumMod val="65000"/>
                    <a:lumOff val="35000"/>
                  </a:schemeClr>
                </a:solidFill>
              </a:rPr>
              <a:t>Świnoujście</a:t>
            </a:r>
            <a:r>
              <a:rPr lang="en-GB" sz="1400">
                <a:solidFill>
                  <a:schemeClr val="tx1">
                    <a:lumMod val="65000"/>
                    <a:lumOff val="35000"/>
                  </a:schemeClr>
                </a:solidFill>
              </a:rPr>
              <a:t>, Poland</a:t>
            </a:r>
            <a:endParaRPr lang="en-GB" b="1">
              <a:solidFill>
                <a:schemeClr val="tx1">
                  <a:lumMod val="65000"/>
                  <a:lumOff val="35000"/>
                </a:schemeClr>
              </a:solidFill>
            </a:endParaRPr>
          </a:p>
        </p:txBody>
      </p:sp>
    </p:spTree>
    <p:extLst>
      <p:ext uri="{BB962C8B-B14F-4D97-AF65-F5344CB8AC3E}">
        <p14:creationId xmlns:p14="http://schemas.microsoft.com/office/powerpoint/2010/main" val="383528111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5</a:t>
            </a:fld>
            <a:endParaRPr lang="en-US"/>
          </a:p>
        </p:txBody>
      </p:sp>
      <p:sp>
        <p:nvSpPr>
          <p:cNvPr id="4" name="Rectangle 1"/>
          <p:cNvSpPr>
            <a:spLocks/>
          </p:cNvSpPr>
          <p:nvPr/>
        </p:nvSpPr>
        <p:spPr bwMode="auto">
          <a:xfrm>
            <a:off x="0" y="1443788"/>
            <a:ext cx="9906000" cy="49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0"/>
          <a:lstStyle/>
          <a:p>
            <a:pPr algn="ctr" defTabSz="673100">
              <a:lnSpc>
                <a:spcPct val="120000"/>
              </a:lnSpc>
            </a:pPr>
            <a:r>
              <a:rPr lang="en-US" sz="3200" b="1">
                <a:solidFill>
                  <a:srgbClr val="F58B00"/>
                </a:solidFill>
                <a:cs typeface="Arial" pitchFamily="34" charset="0"/>
                <a:sym typeface="Arial" pitchFamily="34" charset="0"/>
              </a:rPr>
              <a:t>Final Results for financial year </a:t>
            </a:r>
            <a:br>
              <a:rPr lang="en-US" sz="3200" b="1">
                <a:solidFill>
                  <a:srgbClr val="F58B00"/>
                </a:solidFill>
                <a:cs typeface="Arial" pitchFamily="34" charset="0"/>
                <a:sym typeface="Arial" pitchFamily="34" charset="0"/>
              </a:rPr>
            </a:br>
            <a:r>
              <a:rPr lang="en-US" sz="3200" b="1">
                <a:solidFill>
                  <a:srgbClr val="F58B00"/>
                </a:solidFill>
                <a:cs typeface="Arial" pitchFamily="34" charset="0"/>
                <a:sym typeface="Arial" pitchFamily="34" charset="0"/>
              </a:rPr>
              <a:t>ended 31 March 2025</a:t>
            </a:r>
          </a:p>
        </p:txBody>
      </p:sp>
      <p:sp>
        <p:nvSpPr>
          <p:cNvPr id="7" name="Rectangle 1">
            <a:extLst>
              <a:ext uri="{FF2B5EF4-FFF2-40B4-BE49-F238E27FC236}">
                <a16:creationId xmlns:a16="http://schemas.microsoft.com/office/drawing/2014/main" id="{56ED0BEA-F264-46F0-BFDE-E3983879FED5}"/>
              </a:ext>
            </a:extLst>
          </p:cNvPr>
          <p:cNvSpPr>
            <a:spLocks/>
          </p:cNvSpPr>
          <p:nvPr/>
        </p:nvSpPr>
        <p:spPr bwMode="auto">
          <a:xfrm>
            <a:off x="2286000" y="1003205"/>
            <a:ext cx="699693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r>
              <a:rPr lang="en-US" sz="1800">
                <a:solidFill>
                  <a:schemeClr val="bg1"/>
                </a:solidFill>
                <a:cs typeface="Arial" pitchFamily="34" charset="0"/>
                <a:sym typeface="Arial" pitchFamily="34" charset="0"/>
              </a:rPr>
              <a:t>First Property Group plc</a:t>
            </a:r>
            <a:endParaRPr lang="en-US" sz="1800">
              <a:solidFill>
                <a:srgbClr val="FFFFFF"/>
              </a:solidFill>
              <a:cs typeface="Arial" pitchFamily="34" charset="0"/>
              <a:sym typeface="Arial" pitchFamily="34" charset="0"/>
            </a:endParaRPr>
          </a:p>
          <a:p>
            <a:pPr algn="r" defTabSz="673100"/>
            <a:r>
              <a:rPr lang="en-US" sz="1800">
                <a:solidFill>
                  <a:srgbClr val="F58B00"/>
                </a:solidFill>
                <a:cs typeface="Arial" pitchFamily="34" charset="0"/>
                <a:sym typeface="Arial" pitchFamily="34" charset="0"/>
              </a:rPr>
              <a:t>Final Results</a:t>
            </a:r>
          </a:p>
        </p:txBody>
      </p:sp>
    </p:spTree>
    <p:extLst>
      <p:ext uri="{BB962C8B-B14F-4D97-AF65-F5344CB8AC3E}">
        <p14:creationId xmlns:p14="http://schemas.microsoft.com/office/powerpoint/2010/main" val="410551646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p:cNvSpPr>
          <p:nvPr/>
        </p:nvSpPr>
        <p:spPr bwMode="auto">
          <a:xfrm>
            <a:off x="3438526" y="1003205"/>
            <a:ext cx="5844404"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r>
              <a:rPr lang="en-US" sz="1800" err="1">
                <a:solidFill>
                  <a:srgbClr val="FFFFFF"/>
                </a:solidFill>
                <a:cs typeface="Arial" pitchFamily="34" charset="0"/>
                <a:sym typeface="Arial" pitchFamily="34" charset="0"/>
              </a:rPr>
              <a:t>Fprop</a:t>
            </a:r>
            <a:r>
              <a:rPr lang="en-US" sz="1800">
                <a:solidFill>
                  <a:srgbClr val="FFFFFF"/>
                </a:solidFill>
                <a:cs typeface="Arial" pitchFamily="34" charset="0"/>
                <a:sym typeface="Arial" pitchFamily="34" charset="0"/>
              </a:rPr>
              <a:t> Cluj Ltd (FCR)</a:t>
            </a:r>
          </a:p>
          <a:p>
            <a:pPr algn="r" defTabSz="673100"/>
            <a:r>
              <a:rPr lang="en-US" sz="1800">
                <a:solidFill>
                  <a:srgbClr val="F58B00"/>
                </a:solidFill>
                <a:cs typeface="Arial" pitchFamily="34" charset="0"/>
                <a:sym typeface="Arial" pitchFamily="34" charset="0"/>
              </a:rPr>
              <a:t>Associates &amp; Investments</a:t>
            </a:r>
          </a:p>
        </p:txBody>
      </p:sp>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50</a:t>
            </a:fld>
            <a:endParaRPr lang="en-US"/>
          </a:p>
        </p:txBody>
      </p:sp>
      <p:sp>
        <p:nvSpPr>
          <p:cNvPr id="2" name="TextBox 1">
            <a:extLst>
              <a:ext uri="{FF2B5EF4-FFF2-40B4-BE49-F238E27FC236}">
                <a16:creationId xmlns:a16="http://schemas.microsoft.com/office/drawing/2014/main" id="{0BBDEE59-71D3-F22B-E3DA-0F1F75897B9F}"/>
              </a:ext>
            </a:extLst>
          </p:cNvPr>
          <p:cNvSpPr txBox="1"/>
          <p:nvPr/>
        </p:nvSpPr>
        <p:spPr>
          <a:xfrm>
            <a:off x="245605" y="4197266"/>
            <a:ext cx="4561782" cy="2269852"/>
          </a:xfrm>
          <a:prstGeom prst="rect">
            <a:avLst/>
          </a:prstGeom>
          <a:noFill/>
        </p:spPr>
        <p:txBody>
          <a:bodyPr wrap="square" rtlCol="0">
            <a:spAutoFit/>
          </a:bodyPr>
          <a:lstStyle/>
          <a:p>
            <a:pPr marL="285750" indent="-285750">
              <a:spcBef>
                <a:spcPts val="300"/>
              </a:spcBef>
              <a:buFont typeface="Wingdings" panose="05000000000000000000" pitchFamily="2" charset="2"/>
              <a:buChar char="§"/>
            </a:pPr>
            <a:r>
              <a:rPr lang="en-GB" sz="1200">
                <a:solidFill>
                  <a:schemeClr val="tx1">
                    <a:lumMod val="65000"/>
                    <a:lumOff val="35000"/>
                  </a:schemeClr>
                </a:solidFill>
              </a:rPr>
              <a:t>7,289 m</a:t>
            </a:r>
            <a:r>
              <a:rPr lang="en-GB" sz="1200" baseline="30000">
                <a:solidFill>
                  <a:schemeClr val="tx1">
                    <a:lumMod val="65000"/>
                    <a:lumOff val="35000"/>
                  </a:schemeClr>
                </a:solidFill>
              </a:rPr>
              <a:t>2 </a:t>
            </a:r>
            <a:r>
              <a:rPr lang="en-GB" sz="1200">
                <a:solidFill>
                  <a:schemeClr val="tx1">
                    <a:lumMod val="65000"/>
                    <a:lumOff val="35000"/>
                  </a:schemeClr>
                </a:solidFill>
              </a:rPr>
              <a:t>(9 storeys)</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43 underground parking places</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NOI: €835k</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Vacancy rate: 6.6%</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6 tenants</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WAULT: 2 yrs, 2 </a:t>
            </a:r>
            <a:r>
              <a:rPr lang="en-GB" sz="1200" err="1">
                <a:solidFill>
                  <a:schemeClr val="tx1">
                    <a:lumMod val="65000"/>
                    <a:lumOff val="35000"/>
                  </a:schemeClr>
                </a:solidFill>
              </a:rPr>
              <a:t>mths</a:t>
            </a:r>
            <a:r>
              <a:rPr lang="en-GB" sz="1200">
                <a:solidFill>
                  <a:schemeClr val="tx1">
                    <a:lumMod val="65000"/>
                    <a:lumOff val="35000"/>
                  </a:schemeClr>
                </a:solidFill>
              </a:rPr>
              <a:t> (1 yr, 2 </a:t>
            </a:r>
            <a:r>
              <a:rPr lang="en-GB" sz="1200" err="1">
                <a:solidFill>
                  <a:schemeClr val="tx1">
                    <a:lumMod val="65000"/>
                    <a:lumOff val="35000"/>
                  </a:schemeClr>
                </a:solidFill>
              </a:rPr>
              <a:t>mths</a:t>
            </a:r>
            <a:r>
              <a:rPr lang="en-GB" sz="1200">
                <a:solidFill>
                  <a:schemeClr val="tx1">
                    <a:lumMod val="65000"/>
                    <a:lumOff val="35000"/>
                  </a:schemeClr>
                </a:solidFill>
              </a:rPr>
              <a:t> to breaks)</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Eco Rating: BREEAM Excellent</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Property value: €9.6m</a:t>
            </a:r>
          </a:p>
          <a:p>
            <a:pPr marL="285750" indent="-285750">
              <a:buFont typeface="Wingdings" panose="05000000000000000000" pitchFamily="2" charset="2"/>
              <a:buChar char="§"/>
            </a:pPr>
            <a:endParaRPr lang="en-GB">
              <a:solidFill>
                <a:schemeClr val="tx1">
                  <a:lumMod val="65000"/>
                  <a:lumOff val="35000"/>
                </a:schemeClr>
              </a:solidFill>
              <a:highlight>
                <a:srgbClr val="FFFF00"/>
              </a:highlight>
            </a:endParaRPr>
          </a:p>
          <a:p>
            <a:pPr marL="285750" indent="-285750">
              <a:buFont typeface="Wingdings" panose="05000000000000000000" pitchFamily="2" charset="2"/>
              <a:buChar char="§"/>
            </a:pPr>
            <a:endParaRPr lang="en-GB"/>
          </a:p>
        </p:txBody>
      </p:sp>
      <p:sp>
        <p:nvSpPr>
          <p:cNvPr id="6" name="TextBox 5">
            <a:extLst>
              <a:ext uri="{FF2B5EF4-FFF2-40B4-BE49-F238E27FC236}">
                <a16:creationId xmlns:a16="http://schemas.microsoft.com/office/drawing/2014/main" id="{267D1DB1-634D-1AF4-75B5-5E0124F87171}"/>
              </a:ext>
            </a:extLst>
          </p:cNvPr>
          <p:cNvSpPr txBox="1"/>
          <p:nvPr/>
        </p:nvSpPr>
        <p:spPr>
          <a:xfrm>
            <a:off x="4336610" y="4197266"/>
            <a:ext cx="4916414" cy="1184940"/>
          </a:xfrm>
          <a:prstGeom prst="rect">
            <a:avLst/>
          </a:prstGeom>
          <a:noFill/>
        </p:spPr>
        <p:txBody>
          <a:bodyPr wrap="square" rtlCol="0">
            <a:spAutoFit/>
          </a:bodyPr>
          <a:lstStyle/>
          <a:p>
            <a:pPr marL="285750" indent="-285750">
              <a:spcBef>
                <a:spcPts val="300"/>
              </a:spcBef>
              <a:buFont typeface="Wingdings" panose="05000000000000000000" pitchFamily="2" charset="2"/>
              <a:buChar char="§"/>
            </a:pPr>
            <a:r>
              <a:rPr lang="en-GB" sz="1200">
                <a:solidFill>
                  <a:schemeClr val="tx1">
                    <a:lumMod val="65000"/>
                    <a:lumOff val="35000"/>
                  </a:schemeClr>
                </a:solidFill>
              </a:rPr>
              <a:t>Book value of Group’s 21.2% share: £0.68m</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Market value of Group’s 21.2% share: £0.78m</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Contribution to PBT from Group’s share: -£2k</a:t>
            </a:r>
          </a:p>
          <a:p>
            <a:endParaRPr lang="en-GB"/>
          </a:p>
          <a:p>
            <a:endParaRPr lang="en-GB"/>
          </a:p>
        </p:txBody>
      </p:sp>
      <p:pic>
        <p:nvPicPr>
          <p:cNvPr id="9" name="Picture 8" descr="A picture containing sky, building, outdoor, city&#10;&#10;Description automatically generated">
            <a:extLst>
              <a:ext uri="{FF2B5EF4-FFF2-40B4-BE49-F238E27FC236}">
                <a16:creationId xmlns:a16="http://schemas.microsoft.com/office/drawing/2014/main" id="{5F090768-86BE-0E9F-2669-FBA353F092B6}"/>
              </a:ext>
            </a:extLst>
          </p:cNvPr>
          <p:cNvPicPr>
            <a:picLocks noChangeAspect="1"/>
          </p:cNvPicPr>
          <p:nvPr/>
        </p:nvPicPr>
        <p:blipFill>
          <a:blip r:embed="rId2"/>
          <a:stretch>
            <a:fillRect/>
          </a:stretch>
        </p:blipFill>
        <p:spPr>
          <a:xfrm>
            <a:off x="305795" y="1950751"/>
            <a:ext cx="2983352" cy="2087288"/>
          </a:xfrm>
          <a:prstGeom prst="rect">
            <a:avLst/>
          </a:prstGeom>
        </p:spPr>
      </p:pic>
      <p:pic>
        <p:nvPicPr>
          <p:cNvPr id="12" name="Picture 11" descr="A picture containing sky, outdoor, building, distance&#10;&#10;Description automatically generated">
            <a:extLst>
              <a:ext uri="{FF2B5EF4-FFF2-40B4-BE49-F238E27FC236}">
                <a16:creationId xmlns:a16="http://schemas.microsoft.com/office/drawing/2014/main" id="{5DB75A8F-144E-7518-D0CB-0B7D5AEE17A2}"/>
              </a:ext>
            </a:extLst>
          </p:cNvPr>
          <p:cNvPicPr>
            <a:picLocks noChangeAspect="1"/>
          </p:cNvPicPr>
          <p:nvPr/>
        </p:nvPicPr>
        <p:blipFill>
          <a:blip r:embed="rId3"/>
          <a:stretch>
            <a:fillRect/>
          </a:stretch>
        </p:blipFill>
        <p:spPr>
          <a:xfrm>
            <a:off x="3458426" y="1932173"/>
            <a:ext cx="2983351" cy="2097806"/>
          </a:xfrm>
          <a:prstGeom prst="rect">
            <a:avLst/>
          </a:prstGeom>
        </p:spPr>
      </p:pic>
      <p:pic>
        <p:nvPicPr>
          <p:cNvPr id="14" name="Picture 13" descr="A person sitting at a podium&#10;&#10;Description automatically generated with low confidence">
            <a:extLst>
              <a:ext uri="{FF2B5EF4-FFF2-40B4-BE49-F238E27FC236}">
                <a16:creationId xmlns:a16="http://schemas.microsoft.com/office/drawing/2014/main" id="{D3D2B3A4-AFE2-B2CC-49C2-E414B6843F83}"/>
              </a:ext>
            </a:extLst>
          </p:cNvPr>
          <p:cNvPicPr>
            <a:picLocks noChangeAspect="1"/>
          </p:cNvPicPr>
          <p:nvPr/>
        </p:nvPicPr>
        <p:blipFill>
          <a:blip r:embed="rId4"/>
          <a:stretch>
            <a:fillRect/>
          </a:stretch>
        </p:blipFill>
        <p:spPr>
          <a:xfrm>
            <a:off x="6603859" y="2068094"/>
            <a:ext cx="2679071" cy="2009303"/>
          </a:xfrm>
          <a:prstGeom prst="rect">
            <a:avLst/>
          </a:prstGeom>
        </p:spPr>
      </p:pic>
      <p:sp>
        <p:nvSpPr>
          <p:cNvPr id="15" name="TextBox 14">
            <a:extLst>
              <a:ext uri="{FF2B5EF4-FFF2-40B4-BE49-F238E27FC236}">
                <a16:creationId xmlns:a16="http://schemas.microsoft.com/office/drawing/2014/main" id="{6DE5C30B-73F5-32BD-AF71-0B1386110188}"/>
              </a:ext>
            </a:extLst>
          </p:cNvPr>
          <p:cNvSpPr txBox="1"/>
          <p:nvPr/>
        </p:nvSpPr>
        <p:spPr>
          <a:xfrm>
            <a:off x="182234" y="1548782"/>
            <a:ext cx="9356487" cy="307777"/>
          </a:xfrm>
          <a:prstGeom prst="rect">
            <a:avLst/>
          </a:prstGeom>
          <a:noFill/>
        </p:spPr>
        <p:txBody>
          <a:bodyPr wrap="square" rtlCol="0">
            <a:spAutoFit/>
          </a:bodyPr>
          <a:lstStyle/>
          <a:p>
            <a:r>
              <a:rPr lang="en-GB" b="1" err="1">
                <a:solidFill>
                  <a:schemeClr val="tx1">
                    <a:lumMod val="65000"/>
                    <a:lumOff val="35000"/>
                  </a:schemeClr>
                </a:solidFill>
              </a:rPr>
              <a:t>Fprop</a:t>
            </a:r>
            <a:r>
              <a:rPr lang="en-GB" b="1">
                <a:solidFill>
                  <a:schemeClr val="tx1">
                    <a:lumMod val="65000"/>
                    <a:lumOff val="35000"/>
                  </a:schemeClr>
                </a:solidFill>
              </a:rPr>
              <a:t> Cluj Ltd (FCL) – </a:t>
            </a:r>
            <a:r>
              <a:rPr lang="en-GB">
                <a:solidFill>
                  <a:schemeClr val="tx1">
                    <a:lumMod val="65000"/>
                    <a:lumOff val="35000"/>
                  </a:schemeClr>
                </a:solidFill>
              </a:rPr>
              <a:t>Class A office tower in Cluj-Napoca, Romania</a:t>
            </a:r>
            <a:endParaRPr lang="en-GB" b="1">
              <a:solidFill>
                <a:schemeClr val="tx1">
                  <a:lumMod val="65000"/>
                  <a:lumOff val="35000"/>
                </a:schemeClr>
              </a:solidFill>
            </a:endParaRPr>
          </a:p>
        </p:txBody>
      </p:sp>
    </p:spTree>
    <p:extLst>
      <p:ext uri="{BB962C8B-B14F-4D97-AF65-F5344CB8AC3E}">
        <p14:creationId xmlns:p14="http://schemas.microsoft.com/office/powerpoint/2010/main" val="258686866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p:cNvSpPr>
          <p:nvPr/>
        </p:nvSpPr>
        <p:spPr bwMode="auto">
          <a:xfrm>
            <a:off x="3438526" y="1003205"/>
            <a:ext cx="5844404"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r>
              <a:rPr lang="en-US" sz="1800" err="1">
                <a:solidFill>
                  <a:srgbClr val="FFFFFF"/>
                </a:solidFill>
                <a:cs typeface="Arial" pitchFamily="34" charset="0"/>
                <a:sym typeface="Arial" pitchFamily="34" charset="0"/>
              </a:rPr>
              <a:t>Fprop</a:t>
            </a:r>
            <a:r>
              <a:rPr lang="en-US" sz="1800">
                <a:solidFill>
                  <a:srgbClr val="FFFFFF"/>
                </a:solidFill>
                <a:cs typeface="Arial" pitchFamily="34" charset="0"/>
                <a:sym typeface="Arial" pitchFamily="34" charset="0"/>
              </a:rPr>
              <a:t> Kraków Ltd (FKR)</a:t>
            </a:r>
          </a:p>
          <a:p>
            <a:pPr algn="r" defTabSz="673100"/>
            <a:r>
              <a:rPr lang="en-US" sz="1800">
                <a:solidFill>
                  <a:srgbClr val="F58B00"/>
                </a:solidFill>
                <a:cs typeface="Arial" pitchFamily="34" charset="0"/>
                <a:sym typeface="Arial" pitchFamily="34" charset="0"/>
              </a:rPr>
              <a:t>Associates &amp; Investments</a:t>
            </a:r>
          </a:p>
        </p:txBody>
      </p:sp>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51</a:t>
            </a:fld>
            <a:endParaRPr lang="en-US"/>
          </a:p>
        </p:txBody>
      </p:sp>
      <p:pic>
        <p:nvPicPr>
          <p:cNvPr id="4" name="Picture 3" descr="A picture containing sky, outdoor, green, building&#10;&#10;Description automatically generated">
            <a:extLst>
              <a:ext uri="{FF2B5EF4-FFF2-40B4-BE49-F238E27FC236}">
                <a16:creationId xmlns:a16="http://schemas.microsoft.com/office/drawing/2014/main" id="{563B60B6-CE4D-2297-3C01-6E6E2131C36B}"/>
              </a:ext>
            </a:extLst>
          </p:cNvPr>
          <p:cNvPicPr>
            <a:picLocks noChangeAspect="1"/>
          </p:cNvPicPr>
          <p:nvPr/>
        </p:nvPicPr>
        <p:blipFill>
          <a:blip r:embed="rId2"/>
          <a:stretch>
            <a:fillRect/>
          </a:stretch>
        </p:blipFill>
        <p:spPr>
          <a:xfrm>
            <a:off x="90656" y="1982496"/>
            <a:ext cx="3221243" cy="1812180"/>
          </a:xfrm>
          <a:prstGeom prst="rect">
            <a:avLst/>
          </a:prstGeom>
        </p:spPr>
      </p:pic>
      <p:pic>
        <p:nvPicPr>
          <p:cNvPr id="7" name="Picture 6" descr="A building with glass windows&#10;&#10;Description automatically generated with low confidence">
            <a:extLst>
              <a:ext uri="{FF2B5EF4-FFF2-40B4-BE49-F238E27FC236}">
                <a16:creationId xmlns:a16="http://schemas.microsoft.com/office/drawing/2014/main" id="{370BABFE-9EA0-749A-007D-2C4F9E128B2F}"/>
              </a:ext>
            </a:extLst>
          </p:cNvPr>
          <p:cNvPicPr>
            <a:picLocks noChangeAspect="1"/>
          </p:cNvPicPr>
          <p:nvPr/>
        </p:nvPicPr>
        <p:blipFill>
          <a:blip r:embed="rId3"/>
          <a:stretch>
            <a:fillRect/>
          </a:stretch>
        </p:blipFill>
        <p:spPr>
          <a:xfrm>
            <a:off x="3658274" y="1982496"/>
            <a:ext cx="2595327" cy="1808643"/>
          </a:xfrm>
          <a:prstGeom prst="rect">
            <a:avLst/>
          </a:prstGeom>
        </p:spPr>
      </p:pic>
      <p:pic>
        <p:nvPicPr>
          <p:cNvPr id="11" name="Picture 10" descr="A picture containing building, resort&#10;&#10;Description automatically generated">
            <a:extLst>
              <a:ext uri="{FF2B5EF4-FFF2-40B4-BE49-F238E27FC236}">
                <a16:creationId xmlns:a16="http://schemas.microsoft.com/office/drawing/2014/main" id="{5D917BBA-BD35-043E-6165-5CA5863C598E}"/>
              </a:ext>
            </a:extLst>
          </p:cNvPr>
          <p:cNvPicPr>
            <a:picLocks noChangeAspect="1"/>
          </p:cNvPicPr>
          <p:nvPr/>
        </p:nvPicPr>
        <p:blipFill>
          <a:blip r:embed="rId4"/>
          <a:stretch>
            <a:fillRect/>
          </a:stretch>
        </p:blipFill>
        <p:spPr>
          <a:xfrm>
            <a:off x="6599977" y="1982496"/>
            <a:ext cx="3215367" cy="1808644"/>
          </a:xfrm>
          <a:prstGeom prst="rect">
            <a:avLst/>
          </a:prstGeom>
        </p:spPr>
      </p:pic>
      <p:sp>
        <p:nvSpPr>
          <p:cNvPr id="2" name="TextBox 1">
            <a:extLst>
              <a:ext uri="{FF2B5EF4-FFF2-40B4-BE49-F238E27FC236}">
                <a16:creationId xmlns:a16="http://schemas.microsoft.com/office/drawing/2014/main" id="{0BBDEE59-71D3-F22B-E3DA-0F1F75897B9F}"/>
              </a:ext>
            </a:extLst>
          </p:cNvPr>
          <p:cNvSpPr txBox="1"/>
          <p:nvPr/>
        </p:nvSpPr>
        <p:spPr>
          <a:xfrm>
            <a:off x="182234" y="3943773"/>
            <a:ext cx="4561782" cy="2277547"/>
          </a:xfrm>
          <a:prstGeom prst="rect">
            <a:avLst/>
          </a:prstGeom>
          <a:noFill/>
        </p:spPr>
        <p:txBody>
          <a:bodyPr wrap="square" rtlCol="0">
            <a:spAutoFit/>
          </a:bodyPr>
          <a:lstStyle/>
          <a:p>
            <a:pPr marL="285750" indent="-285750">
              <a:spcBef>
                <a:spcPts val="300"/>
              </a:spcBef>
              <a:buFont typeface="Wingdings" panose="05000000000000000000" pitchFamily="2" charset="2"/>
              <a:buChar char="§"/>
            </a:pPr>
            <a:r>
              <a:rPr lang="en-GB" sz="1200">
                <a:solidFill>
                  <a:schemeClr val="tx1">
                    <a:lumMod val="65000"/>
                    <a:lumOff val="35000"/>
                  </a:schemeClr>
                </a:solidFill>
              </a:rPr>
              <a:t>10,297 m</a:t>
            </a:r>
            <a:r>
              <a:rPr lang="en-GB" sz="1200" baseline="30000">
                <a:solidFill>
                  <a:schemeClr val="tx1">
                    <a:lumMod val="65000"/>
                    <a:lumOff val="35000"/>
                  </a:schemeClr>
                </a:solidFill>
              </a:rPr>
              <a:t>2 </a:t>
            </a:r>
            <a:r>
              <a:rPr lang="en-GB" sz="1200">
                <a:solidFill>
                  <a:schemeClr val="tx1">
                    <a:lumMod val="65000"/>
                    <a:lumOff val="35000"/>
                  </a:schemeClr>
                </a:solidFill>
              </a:rPr>
              <a:t>(13 storeys) </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149 underground parking places, 26 at ground level</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Eco Rating: LEED Platinum</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9 tenants</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NOI: €1.32m p.a.</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Vacancy Rate: 27%</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WAULT: 1 yrs, 5 </a:t>
            </a:r>
            <a:r>
              <a:rPr lang="en-GB" sz="1200" err="1">
                <a:solidFill>
                  <a:schemeClr val="tx1">
                    <a:lumMod val="65000"/>
                    <a:lumOff val="35000"/>
                  </a:schemeClr>
                </a:solidFill>
              </a:rPr>
              <a:t>mths</a:t>
            </a:r>
            <a:endParaRPr lang="en-GB" sz="1200">
              <a:solidFill>
                <a:schemeClr val="tx1">
                  <a:lumMod val="65000"/>
                  <a:lumOff val="35000"/>
                </a:schemeClr>
              </a:solidFill>
            </a:endParaRPr>
          </a:p>
          <a:p>
            <a:pPr marL="285750" indent="-285750">
              <a:spcBef>
                <a:spcPts val="300"/>
              </a:spcBef>
              <a:buFont typeface="Wingdings" panose="05000000000000000000" pitchFamily="2" charset="2"/>
              <a:buChar char="§"/>
            </a:pPr>
            <a:r>
              <a:rPr lang="en-GB" sz="1200">
                <a:solidFill>
                  <a:schemeClr val="tx1">
                    <a:lumMod val="65000"/>
                    <a:lumOff val="35000"/>
                  </a:schemeClr>
                </a:solidFill>
              </a:rPr>
              <a:t>Property value: €18.51m</a:t>
            </a:r>
          </a:p>
          <a:p>
            <a:pPr marL="285750" indent="-285750">
              <a:spcBef>
                <a:spcPts val="300"/>
              </a:spcBef>
              <a:buFont typeface="Wingdings" panose="05000000000000000000" pitchFamily="2" charset="2"/>
              <a:buChar char="§"/>
            </a:pPr>
            <a:r>
              <a:rPr lang="en-GB" sz="1200">
                <a:solidFill>
                  <a:schemeClr val="tx1">
                    <a:lumMod val="65000"/>
                    <a:lumOff val="35000"/>
                  </a:schemeClr>
                </a:solidFill>
                <a:hlinkClick r:id="rId5"/>
              </a:rPr>
              <a:t>https://pilottower.pl/</a:t>
            </a:r>
            <a:r>
              <a:rPr lang="en-GB" sz="1200">
                <a:solidFill>
                  <a:schemeClr val="tx1">
                    <a:lumMod val="65000"/>
                    <a:lumOff val="35000"/>
                  </a:schemeClr>
                </a:solidFill>
              </a:rPr>
              <a:t> </a:t>
            </a:r>
          </a:p>
          <a:p>
            <a:pPr marL="285750" indent="-285750">
              <a:buFont typeface="Wingdings" panose="05000000000000000000" pitchFamily="2" charset="2"/>
              <a:buChar char="§"/>
            </a:pPr>
            <a:endParaRPr lang="en-GB"/>
          </a:p>
        </p:txBody>
      </p:sp>
      <p:sp>
        <p:nvSpPr>
          <p:cNvPr id="6" name="TextBox 5">
            <a:extLst>
              <a:ext uri="{FF2B5EF4-FFF2-40B4-BE49-F238E27FC236}">
                <a16:creationId xmlns:a16="http://schemas.microsoft.com/office/drawing/2014/main" id="{267D1DB1-634D-1AF4-75B5-5E0124F87171}"/>
              </a:ext>
            </a:extLst>
          </p:cNvPr>
          <p:cNvSpPr txBox="1"/>
          <p:nvPr/>
        </p:nvSpPr>
        <p:spPr>
          <a:xfrm>
            <a:off x="4870764" y="3898509"/>
            <a:ext cx="4853002" cy="2154436"/>
          </a:xfrm>
          <a:prstGeom prst="rect">
            <a:avLst/>
          </a:prstGeom>
          <a:noFill/>
        </p:spPr>
        <p:txBody>
          <a:bodyPr wrap="square" rtlCol="0">
            <a:spAutoFit/>
          </a:bodyPr>
          <a:lstStyle/>
          <a:p>
            <a:pPr marL="285750" indent="-285750">
              <a:spcBef>
                <a:spcPts val="300"/>
              </a:spcBef>
              <a:buFont typeface="Wingdings" panose="05000000000000000000" pitchFamily="2" charset="2"/>
              <a:buChar char="§"/>
            </a:pPr>
            <a:r>
              <a:rPr lang="en-GB" sz="1200">
                <a:solidFill>
                  <a:schemeClr val="tx1">
                    <a:lumMod val="65000"/>
                    <a:lumOff val="35000"/>
                  </a:schemeClr>
                </a:solidFill>
              </a:rPr>
              <a:t>Book value of Group’s 18.1% share: £0.96m</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Market value of Group’s 18.1% share: £0.96m</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Contribution to PBT from Group’s share: (£128k)</a:t>
            </a:r>
          </a:p>
          <a:p>
            <a:endParaRPr lang="en-GB" sz="1200"/>
          </a:p>
          <a:p>
            <a:r>
              <a:rPr lang="en-GB" sz="1200" b="1">
                <a:solidFill>
                  <a:schemeClr val="tx1">
                    <a:lumMod val="65000"/>
                    <a:lumOff val="35000"/>
                  </a:schemeClr>
                </a:solidFill>
              </a:rPr>
              <a:t>Comment:</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Office vacancy rate in Krakow: 20%</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Well located on Kraków’s 2</a:t>
            </a:r>
            <a:r>
              <a:rPr lang="en-GB" sz="1200" baseline="30000">
                <a:solidFill>
                  <a:schemeClr val="tx1">
                    <a:lumMod val="65000"/>
                    <a:lumOff val="35000"/>
                  </a:schemeClr>
                </a:solidFill>
              </a:rPr>
              <a:t>nd</a:t>
            </a:r>
            <a:r>
              <a:rPr lang="en-GB" sz="1200">
                <a:solidFill>
                  <a:schemeClr val="tx1">
                    <a:lumMod val="65000"/>
                    <a:lumOff val="35000"/>
                  </a:schemeClr>
                </a:solidFill>
              </a:rPr>
              <a:t> ring road, 4km’s from city centre, 2km’s from central railway station, on 16 bus routes.</a:t>
            </a:r>
          </a:p>
          <a:p>
            <a:endParaRPr lang="en-GB"/>
          </a:p>
          <a:p>
            <a:endParaRPr lang="en-GB"/>
          </a:p>
        </p:txBody>
      </p:sp>
      <p:sp>
        <p:nvSpPr>
          <p:cNvPr id="8" name="TextBox 7">
            <a:extLst>
              <a:ext uri="{FF2B5EF4-FFF2-40B4-BE49-F238E27FC236}">
                <a16:creationId xmlns:a16="http://schemas.microsoft.com/office/drawing/2014/main" id="{91195D53-61E9-6456-F95B-5E41915075C7}"/>
              </a:ext>
            </a:extLst>
          </p:cNvPr>
          <p:cNvSpPr txBox="1"/>
          <p:nvPr/>
        </p:nvSpPr>
        <p:spPr>
          <a:xfrm>
            <a:off x="125915" y="1585407"/>
            <a:ext cx="9654169" cy="307777"/>
          </a:xfrm>
          <a:prstGeom prst="rect">
            <a:avLst/>
          </a:prstGeom>
          <a:noFill/>
        </p:spPr>
        <p:txBody>
          <a:bodyPr wrap="square" rtlCol="0">
            <a:spAutoFit/>
          </a:bodyPr>
          <a:lstStyle/>
          <a:p>
            <a:r>
              <a:rPr lang="en-GB" b="1" err="1">
                <a:solidFill>
                  <a:schemeClr val="tx1">
                    <a:lumMod val="65000"/>
                    <a:lumOff val="35000"/>
                  </a:schemeClr>
                </a:solidFill>
              </a:rPr>
              <a:t>Fprop</a:t>
            </a:r>
            <a:r>
              <a:rPr lang="en-GB" b="1">
                <a:solidFill>
                  <a:schemeClr val="tx1">
                    <a:lumMod val="65000"/>
                    <a:lumOff val="35000"/>
                  </a:schemeClr>
                </a:solidFill>
              </a:rPr>
              <a:t> Krakow Ltd (FKL) </a:t>
            </a:r>
            <a:r>
              <a:rPr lang="en-GB">
                <a:solidFill>
                  <a:schemeClr val="tx1">
                    <a:lumMod val="65000"/>
                    <a:lumOff val="35000"/>
                  </a:schemeClr>
                </a:solidFill>
              </a:rPr>
              <a:t>– Class A office tower in Krakow, Poland</a:t>
            </a:r>
          </a:p>
        </p:txBody>
      </p:sp>
    </p:spTree>
    <p:extLst>
      <p:ext uri="{BB962C8B-B14F-4D97-AF65-F5344CB8AC3E}">
        <p14:creationId xmlns:p14="http://schemas.microsoft.com/office/powerpoint/2010/main" val="113458451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52</a:t>
            </a:fld>
            <a:endParaRPr lang="en-US"/>
          </a:p>
        </p:txBody>
      </p:sp>
      <p:sp>
        <p:nvSpPr>
          <p:cNvPr id="4" name="Rectangle 1"/>
          <p:cNvSpPr>
            <a:spLocks/>
          </p:cNvSpPr>
          <p:nvPr/>
        </p:nvSpPr>
        <p:spPr bwMode="auto">
          <a:xfrm>
            <a:off x="0" y="1468073"/>
            <a:ext cx="9906000" cy="4907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0"/>
          <a:lstStyle/>
          <a:p>
            <a:pPr algn="ctr" defTabSz="673100">
              <a:lnSpc>
                <a:spcPct val="120000"/>
              </a:lnSpc>
            </a:pPr>
            <a:r>
              <a:rPr lang="en-US" sz="3200" b="1">
                <a:solidFill>
                  <a:srgbClr val="F58B00"/>
                </a:solidFill>
                <a:latin typeface="Arial"/>
                <a:cs typeface="Arial"/>
                <a:sym typeface="Arial" pitchFamily="34" charset="0"/>
              </a:rPr>
              <a:t>Minority shareholdings in 4 of FPAM’s 11 funds accounted for as Investments </a:t>
            </a:r>
          </a:p>
          <a:p>
            <a:pPr algn="ctr" defTabSz="673100">
              <a:lnSpc>
                <a:spcPct val="120000"/>
              </a:lnSpc>
            </a:pPr>
            <a:r>
              <a:rPr lang="en-US" sz="2400" b="1">
                <a:solidFill>
                  <a:srgbClr val="F58B00"/>
                </a:solidFill>
                <a:latin typeface="Arial"/>
                <a:cs typeface="Arial"/>
                <a:sym typeface="Arial" pitchFamily="34" charset="0"/>
              </a:rPr>
              <a:t> </a:t>
            </a:r>
            <a:br>
              <a:rPr lang="en-US" sz="2400" b="1">
                <a:solidFill>
                  <a:srgbClr val="F58B00"/>
                </a:solidFill>
                <a:latin typeface="Arial"/>
                <a:cs typeface="Arial"/>
                <a:sym typeface="Arial" pitchFamily="34" charset="0"/>
              </a:rPr>
            </a:br>
            <a:r>
              <a:rPr lang="en-US" sz="2400" b="1">
                <a:solidFill>
                  <a:srgbClr val="F58B00"/>
                </a:solidFill>
                <a:latin typeface="Arial"/>
                <a:cs typeface="Arial"/>
                <a:sym typeface="Arial" pitchFamily="34" charset="0"/>
              </a:rPr>
              <a:t>(UK PPP, Fprop Offices, Spec Opps, Fulcrum)</a:t>
            </a:r>
            <a:endParaRPr lang="en-US" sz="2400" b="1">
              <a:solidFill>
                <a:srgbClr val="F58B00"/>
              </a:solidFill>
              <a:cs typeface="Arial" pitchFamily="34" charset="0"/>
              <a:sym typeface="Arial" pitchFamily="34" charset="0"/>
            </a:endParaRPr>
          </a:p>
          <a:p>
            <a:pPr defTabSz="673100"/>
            <a:r>
              <a:rPr lang="en-GB" sz="2400" b="1">
                <a:solidFill>
                  <a:srgbClr val="F58B00"/>
                </a:solidFill>
                <a:latin typeface="Arial"/>
                <a:cs typeface="Arial"/>
                <a:sym typeface="Arial" pitchFamily="34" charset="0"/>
              </a:rPr>
              <a:t>		</a:t>
            </a:r>
            <a:endParaRPr lang="en-US" sz="2400">
              <a:solidFill>
                <a:srgbClr val="F58B00"/>
              </a:solidFill>
              <a:latin typeface="Arial"/>
              <a:cs typeface="Arial"/>
            </a:endParaRPr>
          </a:p>
        </p:txBody>
      </p:sp>
      <p:sp>
        <p:nvSpPr>
          <p:cNvPr id="7" name="TextBox 6">
            <a:extLst>
              <a:ext uri="{FF2B5EF4-FFF2-40B4-BE49-F238E27FC236}">
                <a16:creationId xmlns:a16="http://schemas.microsoft.com/office/drawing/2014/main" id="{32A674A0-F65F-49D4-9C88-931FF842C410}"/>
              </a:ext>
            </a:extLst>
          </p:cNvPr>
          <p:cNvSpPr txBox="1"/>
          <p:nvPr/>
        </p:nvSpPr>
        <p:spPr>
          <a:xfrm>
            <a:off x="4371884" y="482367"/>
            <a:ext cx="4962616" cy="726609"/>
          </a:xfrm>
          <a:prstGeom prst="rect">
            <a:avLst/>
          </a:prstGeom>
          <a:noFill/>
        </p:spPr>
        <p:txBody>
          <a:bodyPr wrap="square">
            <a:spAutoFit/>
          </a:bodyPr>
          <a:lstStyle/>
          <a:p>
            <a:pPr marL="0" marR="0" lvl="0" indent="0" algn="r" defTabSz="673100" rtl="0" eaLnBrk="1" fontAlgn="base" latinLnBrk="0" hangingPunct="1">
              <a:lnSpc>
                <a:spcPct val="12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itchFamily="34" charset="0"/>
                <a:cs typeface="Arial" pitchFamily="34" charset="0"/>
                <a:sym typeface="Arial" pitchFamily="34" charset="0"/>
              </a:rPr>
              <a:t>Segmental Analysis: Group Properties</a:t>
            </a:r>
          </a:p>
          <a:p>
            <a:pPr marL="0" marR="0" lvl="0" indent="0" algn="r" defTabSz="673100" rtl="0" eaLnBrk="1" fontAlgn="base" latinLnBrk="0" hangingPunct="1">
              <a:lnSpc>
                <a:spcPct val="120000"/>
              </a:lnSpc>
              <a:spcBef>
                <a:spcPct val="0"/>
              </a:spcBef>
              <a:spcAft>
                <a:spcPct val="0"/>
              </a:spcAft>
              <a:buClrTx/>
              <a:buSzTx/>
              <a:buFontTx/>
              <a:buNone/>
              <a:tabLst/>
              <a:defRPr/>
            </a:pPr>
            <a:r>
              <a:rPr lang="en-US" sz="1800">
                <a:solidFill>
                  <a:srgbClr val="F58B00"/>
                </a:solidFill>
                <a:cs typeface="Arial" pitchFamily="34" charset="0"/>
                <a:sym typeface="Arial" pitchFamily="34" charset="0"/>
              </a:rPr>
              <a:t>Associates and Investments</a:t>
            </a:r>
            <a:endParaRPr kumimoji="0" lang="en-US" sz="1800" b="0" i="0" u="none" strike="noStrike" kern="1200" cap="none" spc="0" normalizeH="0" baseline="0" noProof="0">
              <a:ln>
                <a:noFill/>
              </a:ln>
              <a:solidFill>
                <a:srgbClr val="F58B00"/>
              </a:solidFill>
              <a:effectLst/>
              <a:uLnTx/>
              <a:uFillTx/>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260984754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p:cNvSpPr>
          <p:nvPr/>
        </p:nvSpPr>
        <p:spPr bwMode="auto">
          <a:xfrm>
            <a:off x="3438526" y="1003205"/>
            <a:ext cx="5844404"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r>
              <a:rPr lang="en-US" sz="1800">
                <a:solidFill>
                  <a:srgbClr val="FFFFFF"/>
                </a:solidFill>
                <a:cs typeface="Arial" pitchFamily="34" charset="0"/>
                <a:sym typeface="Arial" pitchFamily="34" charset="0"/>
              </a:rPr>
              <a:t>UK Pension Property Portfolio LP</a:t>
            </a:r>
          </a:p>
          <a:p>
            <a:pPr algn="r" defTabSz="673100"/>
            <a:r>
              <a:rPr lang="en-US" sz="1800">
                <a:solidFill>
                  <a:srgbClr val="F58B00"/>
                </a:solidFill>
                <a:cs typeface="Arial" pitchFamily="34" charset="0"/>
                <a:sym typeface="Arial" pitchFamily="34" charset="0"/>
              </a:rPr>
              <a:t>Associates &amp; Investments</a:t>
            </a:r>
          </a:p>
        </p:txBody>
      </p:sp>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53</a:t>
            </a:fld>
            <a:endParaRPr lang="en-US"/>
          </a:p>
        </p:txBody>
      </p:sp>
      <p:sp>
        <p:nvSpPr>
          <p:cNvPr id="2" name="TextBox 1">
            <a:extLst>
              <a:ext uri="{FF2B5EF4-FFF2-40B4-BE49-F238E27FC236}">
                <a16:creationId xmlns:a16="http://schemas.microsoft.com/office/drawing/2014/main" id="{AA96179C-6CEA-A4AA-DFC2-C31B2554767F}"/>
              </a:ext>
            </a:extLst>
          </p:cNvPr>
          <p:cNvSpPr txBox="1"/>
          <p:nvPr/>
        </p:nvSpPr>
        <p:spPr>
          <a:xfrm>
            <a:off x="552870" y="2299510"/>
            <a:ext cx="3431177" cy="1169551"/>
          </a:xfrm>
          <a:prstGeom prst="rect">
            <a:avLst/>
          </a:prstGeom>
          <a:noFill/>
        </p:spPr>
        <p:txBody>
          <a:bodyPr wrap="square" rtlCol="0">
            <a:spAutoFit/>
          </a:bodyPr>
          <a:lstStyle/>
          <a:p>
            <a:pPr marL="285750" indent="-285750">
              <a:spcBef>
                <a:spcPts val="300"/>
              </a:spcBef>
              <a:buFont typeface="Wingdings" panose="05000000000000000000" pitchFamily="2" charset="2"/>
              <a:buChar char="§"/>
            </a:pPr>
            <a:r>
              <a:rPr lang="en-GB" sz="1200" dirty="0">
                <a:solidFill>
                  <a:schemeClr val="tx1">
                    <a:lumMod val="65000"/>
                    <a:lumOff val="35000"/>
                  </a:schemeClr>
                </a:solidFill>
              </a:rPr>
              <a:t>1 </a:t>
            </a:r>
            <a:r>
              <a:rPr lang="en-GB" sz="1200">
                <a:solidFill>
                  <a:schemeClr val="tx1">
                    <a:lumMod val="65000"/>
                    <a:lumOff val="35000"/>
                  </a:schemeClr>
                </a:solidFill>
              </a:rPr>
              <a:t>remaining </a:t>
            </a:r>
            <a:r>
              <a:rPr lang="en-GB" sz="1200" dirty="0">
                <a:solidFill>
                  <a:schemeClr val="tx1">
                    <a:lumMod val="65000"/>
                    <a:lumOff val="35000"/>
                  </a:schemeClr>
                </a:solidFill>
              </a:rPr>
              <a:t>property </a:t>
            </a:r>
          </a:p>
          <a:p>
            <a:pPr marL="285750" indent="-285750">
              <a:spcBef>
                <a:spcPts val="300"/>
              </a:spcBef>
              <a:buFont typeface="Wingdings" panose="05000000000000000000" pitchFamily="2" charset="2"/>
              <a:buChar char="§"/>
            </a:pPr>
            <a:r>
              <a:rPr lang="en-GB" sz="1200" dirty="0">
                <a:solidFill>
                  <a:schemeClr val="tx1">
                    <a:lumMod val="65000"/>
                    <a:lumOff val="35000"/>
                  </a:schemeClr>
                </a:solidFill>
              </a:rPr>
              <a:t>Value: £2.6m</a:t>
            </a:r>
          </a:p>
          <a:p>
            <a:pPr marL="285750" indent="-285750">
              <a:spcBef>
                <a:spcPts val="300"/>
              </a:spcBef>
              <a:buFont typeface="Wingdings" panose="05000000000000000000" pitchFamily="2" charset="2"/>
              <a:buChar char="§"/>
            </a:pPr>
            <a:r>
              <a:rPr lang="en-GB" sz="1200" dirty="0">
                <a:solidFill>
                  <a:schemeClr val="tx1">
                    <a:lumMod val="65000"/>
                    <a:lumOff val="35000"/>
                  </a:schemeClr>
                </a:solidFill>
              </a:rPr>
              <a:t>Rental Income: £328,000 p.a.</a:t>
            </a:r>
          </a:p>
          <a:p>
            <a:pPr marL="285750" indent="-285750">
              <a:spcBef>
                <a:spcPts val="300"/>
              </a:spcBef>
              <a:buFont typeface="Wingdings" panose="05000000000000000000" pitchFamily="2" charset="2"/>
              <a:buChar char="§"/>
            </a:pPr>
            <a:r>
              <a:rPr lang="en-GB" sz="1200" dirty="0">
                <a:solidFill>
                  <a:schemeClr val="tx1">
                    <a:lumMod val="65000"/>
                    <a:lumOff val="35000"/>
                  </a:schemeClr>
                </a:solidFill>
              </a:rPr>
              <a:t>WAULT (to breaks): 9 years 4 months</a:t>
            </a:r>
          </a:p>
          <a:p>
            <a:pPr marL="285750" indent="-285750">
              <a:spcBef>
                <a:spcPts val="300"/>
              </a:spcBef>
              <a:buFont typeface="Wingdings" panose="05000000000000000000" pitchFamily="2" charset="2"/>
              <a:buChar char="§"/>
            </a:pPr>
            <a:endParaRPr lang="en-GB" sz="1200" dirty="0">
              <a:solidFill>
                <a:schemeClr val="tx1">
                  <a:lumMod val="65000"/>
                  <a:lumOff val="35000"/>
                </a:schemeClr>
              </a:solidFill>
            </a:endParaRPr>
          </a:p>
        </p:txBody>
      </p:sp>
      <p:sp>
        <p:nvSpPr>
          <p:cNvPr id="8" name="TextBox 7">
            <a:extLst>
              <a:ext uri="{FF2B5EF4-FFF2-40B4-BE49-F238E27FC236}">
                <a16:creationId xmlns:a16="http://schemas.microsoft.com/office/drawing/2014/main" id="{0AA63BAC-3D19-D945-E5C9-594C94D35982}"/>
              </a:ext>
            </a:extLst>
          </p:cNvPr>
          <p:cNvSpPr txBox="1"/>
          <p:nvPr/>
        </p:nvSpPr>
        <p:spPr>
          <a:xfrm>
            <a:off x="552870" y="1853135"/>
            <a:ext cx="4281829" cy="307777"/>
          </a:xfrm>
          <a:prstGeom prst="rect">
            <a:avLst/>
          </a:prstGeom>
          <a:noFill/>
        </p:spPr>
        <p:txBody>
          <a:bodyPr wrap="square">
            <a:spAutoFit/>
          </a:bodyPr>
          <a:lstStyle/>
          <a:p>
            <a:pPr>
              <a:spcAft>
                <a:spcPts val="600"/>
              </a:spcAft>
            </a:pPr>
            <a:r>
              <a:rPr lang="en-GB" b="1">
                <a:solidFill>
                  <a:schemeClr val="tx1">
                    <a:lumMod val="65000"/>
                    <a:lumOff val="35000"/>
                  </a:schemeClr>
                </a:solidFill>
              </a:rPr>
              <a:t>UK Pension Property Portfolio (UK PPP)</a:t>
            </a:r>
            <a:endParaRPr lang="en-GB" sz="1200">
              <a:solidFill>
                <a:schemeClr val="tx1">
                  <a:lumMod val="65000"/>
                  <a:lumOff val="35000"/>
                </a:schemeClr>
              </a:solidFill>
            </a:endParaRPr>
          </a:p>
        </p:txBody>
      </p:sp>
      <p:sp>
        <p:nvSpPr>
          <p:cNvPr id="13" name="TextBox 12">
            <a:extLst>
              <a:ext uri="{FF2B5EF4-FFF2-40B4-BE49-F238E27FC236}">
                <a16:creationId xmlns:a16="http://schemas.microsoft.com/office/drawing/2014/main" id="{D50CDC84-009C-5FAE-80CE-61B270DAE264}"/>
              </a:ext>
            </a:extLst>
          </p:cNvPr>
          <p:cNvSpPr txBox="1"/>
          <p:nvPr/>
        </p:nvSpPr>
        <p:spPr>
          <a:xfrm>
            <a:off x="487963" y="5143346"/>
            <a:ext cx="8693472"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ts val="300"/>
              </a:spcBef>
              <a:spcAft>
                <a:spcPct val="0"/>
              </a:spcAft>
              <a:buClrTx/>
              <a:buSzTx/>
              <a:buFontTx/>
              <a:buNone/>
              <a:tabLst/>
              <a:defRPr/>
            </a:pPr>
            <a:r>
              <a:rPr kumimoji="0" lang="en-GB" sz="1200" b="1" i="0" u="none" strike="noStrike" kern="1200" cap="none" spc="0" normalizeH="0" baseline="0" noProof="0">
                <a:ln>
                  <a:noFill/>
                </a:ln>
                <a:solidFill>
                  <a:srgbClr val="000000">
                    <a:lumMod val="65000"/>
                    <a:lumOff val="35000"/>
                  </a:srgbClr>
                </a:solidFill>
                <a:effectLst/>
                <a:uLnTx/>
                <a:uFillTx/>
                <a:latin typeface="Arial" pitchFamily="34" charset="0"/>
                <a:sym typeface="GillSans"/>
              </a:rPr>
              <a:t>NB. </a:t>
            </a:r>
            <a:r>
              <a:rPr kumimoji="0" lang="en-GB" sz="1200" b="0" i="0" u="none" strike="noStrike" kern="1200" cap="none" spc="0" normalizeH="0" baseline="0" noProof="0">
                <a:ln>
                  <a:noFill/>
                </a:ln>
                <a:solidFill>
                  <a:srgbClr val="000000">
                    <a:lumMod val="65000"/>
                    <a:lumOff val="35000"/>
                  </a:srgbClr>
                </a:solidFill>
                <a:effectLst/>
                <a:uLnTx/>
                <a:uFillTx/>
                <a:latin typeface="Arial" pitchFamily="34" charset="0"/>
                <a:sym typeface="GillSans"/>
              </a:rPr>
              <a:t>Fprop UK Special Opportunities LP (see next page), in which the Group is an 11.1% shareholder, has a 49.7% interest in UK PPP. As a result, the Group’s total interest in UK PPP equates to 6.4%.</a:t>
            </a:r>
          </a:p>
        </p:txBody>
      </p:sp>
      <p:sp>
        <p:nvSpPr>
          <p:cNvPr id="14" name="TextBox 13">
            <a:extLst>
              <a:ext uri="{FF2B5EF4-FFF2-40B4-BE49-F238E27FC236}">
                <a16:creationId xmlns:a16="http://schemas.microsoft.com/office/drawing/2014/main" id="{2996E179-38F8-B823-E4F9-DB017AAFD1F2}"/>
              </a:ext>
            </a:extLst>
          </p:cNvPr>
          <p:cNvSpPr txBox="1"/>
          <p:nvPr/>
        </p:nvSpPr>
        <p:spPr>
          <a:xfrm>
            <a:off x="552870" y="3607660"/>
            <a:ext cx="4282839" cy="723275"/>
          </a:xfrm>
          <a:prstGeom prst="rect">
            <a:avLst/>
          </a:prstGeom>
          <a:noFill/>
        </p:spPr>
        <p:txBody>
          <a:bodyPr wrap="none" rtlCol="0">
            <a:spAutoFit/>
          </a:bodyPr>
          <a:lstStyle/>
          <a:p>
            <a:pPr marL="285750" marR="0" lvl="0" indent="-285750" algn="l" defTabSz="914400" rtl="0" eaLnBrk="1" fontAlgn="base" latinLnBrk="0" hangingPunct="1">
              <a:lnSpc>
                <a:spcPct val="100000"/>
              </a:lnSpc>
              <a:spcBef>
                <a:spcPts val="300"/>
              </a:spcBef>
              <a:spcAft>
                <a:spcPct val="0"/>
              </a:spcAft>
              <a:buClrTx/>
              <a:buSzTx/>
              <a:buFont typeface="Wingdings" panose="05000000000000000000" pitchFamily="2" charset="2"/>
              <a:buChar char="§"/>
              <a:tabLst/>
              <a:defRPr/>
            </a:pPr>
            <a:r>
              <a:rPr kumimoji="0" lang="en-GB" sz="1200" b="0" i="0" u="none" strike="noStrike" kern="1200" cap="none" spc="0" normalizeH="0" baseline="0" noProof="0">
                <a:ln>
                  <a:noFill/>
                </a:ln>
                <a:solidFill>
                  <a:srgbClr val="000000">
                    <a:lumMod val="65000"/>
                    <a:lumOff val="35000"/>
                  </a:srgbClr>
                </a:solidFill>
                <a:effectLst/>
                <a:uLnTx/>
                <a:uFillTx/>
                <a:latin typeface="Arial" pitchFamily="34" charset="0"/>
                <a:sym typeface="GillSans"/>
              </a:rPr>
              <a:t>Book value of Group’s 0.94% share: £25,000</a:t>
            </a:r>
          </a:p>
          <a:p>
            <a:pPr marL="285750" marR="0" lvl="0" indent="-285750" algn="l" defTabSz="914400" rtl="0" eaLnBrk="1" fontAlgn="base" latinLnBrk="0" hangingPunct="1">
              <a:lnSpc>
                <a:spcPct val="100000"/>
              </a:lnSpc>
              <a:spcBef>
                <a:spcPts val="300"/>
              </a:spcBef>
              <a:spcAft>
                <a:spcPct val="0"/>
              </a:spcAft>
              <a:buClrTx/>
              <a:buSzTx/>
              <a:buFont typeface="Wingdings" panose="05000000000000000000" pitchFamily="2" charset="2"/>
              <a:buChar char="§"/>
              <a:tabLst/>
              <a:defRPr/>
            </a:pPr>
            <a:r>
              <a:rPr kumimoji="0" lang="en-GB" sz="1200" b="0" i="0" u="none" strike="noStrike" kern="1200" cap="none" spc="0" normalizeH="0" baseline="0" noProof="0">
                <a:ln>
                  <a:noFill/>
                </a:ln>
                <a:solidFill>
                  <a:srgbClr val="000000">
                    <a:lumMod val="65000"/>
                    <a:lumOff val="35000"/>
                  </a:srgbClr>
                </a:solidFill>
                <a:effectLst/>
                <a:uLnTx/>
                <a:uFillTx/>
                <a:latin typeface="Arial" pitchFamily="34" charset="0"/>
                <a:sym typeface="GillSans"/>
              </a:rPr>
              <a:t>Market value of Group’s 0.94% share: £25,000</a:t>
            </a:r>
          </a:p>
          <a:p>
            <a:pPr marL="285750" marR="0" lvl="0" indent="-285750" algn="l" defTabSz="914400" rtl="0" eaLnBrk="1" fontAlgn="base" latinLnBrk="0" hangingPunct="1">
              <a:lnSpc>
                <a:spcPct val="100000"/>
              </a:lnSpc>
              <a:spcBef>
                <a:spcPts val="300"/>
              </a:spcBef>
              <a:spcAft>
                <a:spcPct val="0"/>
              </a:spcAft>
              <a:buClrTx/>
              <a:buSzTx/>
              <a:buFont typeface="Wingdings" panose="05000000000000000000" pitchFamily="2" charset="2"/>
              <a:buChar char="§"/>
              <a:tabLst/>
              <a:defRPr/>
            </a:pPr>
            <a:r>
              <a:rPr kumimoji="0" lang="en-GB" sz="1200" b="0" i="0" u="none" strike="noStrike" kern="1200" cap="none" spc="0" normalizeH="0" baseline="0" noProof="0">
                <a:ln>
                  <a:noFill/>
                </a:ln>
                <a:solidFill>
                  <a:srgbClr val="000000">
                    <a:lumMod val="65000"/>
                    <a:lumOff val="35000"/>
                  </a:srgbClr>
                </a:solidFill>
                <a:effectLst/>
                <a:uLnTx/>
                <a:uFillTx/>
                <a:latin typeface="Arial" pitchFamily="34" charset="0"/>
                <a:sym typeface="GillSans"/>
              </a:rPr>
              <a:t>Contribution to PBT from Group’s 0.94% share: £54,697</a:t>
            </a:r>
          </a:p>
        </p:txBody>
      </p:sp>
      <p:pic>
        <p:nvPicPr>
          <p:cNvPr id="7" name="Picture 6" descr="A building with a sign on it&#10;&#10;Description automatically generated">
            <a:extLst>
              <a:ext uri="{FF2B5EF4-FFF2-40B4-BE49-F238E27FC236}">
                <a16:creationId xmlns:a16="http://schemas.microsoft.com/office/drawing/2014/main" id="{0B8B5CB0-2249-7708-092A-FC9D523628F2}"/>
              </a:ext>
            </a:extLst>
          </p:cNvPr>
          <p:cNvPicPr>
            <a:picLocks noChangeAspect="1"/>
          </p:cNvPicPr>
          <p:nvPr/>
        </p:nvPicPr>
        <p:blipFill>
          <a:blip r:embed="rId2"/>
          <a:stretch>
            <a:fillRect/>
          </a:stretch>
        </p:blipFill>
        <p:spPr>
          <a:xfrm>
            <a:off x="5071303" y="1870827"/>
            <a:ext cx="3867837" cy="2460108"/>
          </a:xfrm>
          <a:prstGeom prst="rect">
            <a:avLst/>
          </a:prstGeom>
        </p:spPr>
      </p:pic>
    </p:spTree>
    <p:extLst>
      <p:ext uri="{BB962C8B-B14F-4D97-AF65-F5344CB8AC3E}">
        <p14:creationId xmlns:p14="http://schemas.microsoft.com/office/powerpoint/2010/main" val="135824862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row of houses&#10;&#10;Description automatically generated with low confidence">
            <a:extLst>
              <a:ext uri="{FF2B5EF4-FFF2-40B4-BE49-F238E27FC236}">
                <a16:creationId xmlns:a16="http://schemas.microsoft.com/office/drawing/2014/main" id="{D6190163-F1D3-14AD-958A-6FD5F7767EFE}"/>
              </a:ext>
            </a:extLst>
          </p:cNvPr>
          <p:cNvPicPr>
            <a:picLocks noChangeAspect="1"/>
          </p:cNvPicPr>
          <p:nvPr/>
        </p:nvPicPr>
        <p:blipFill>
          <a:blip r:embed="rId2"/>
          <a:stretch>
            <a:fillRect/>
          </a:stretch>
        </p:blipFill>
        <p:spPr>
          <a:xfrm>
            <a:off x="3337093" y="1722247"/>
            <a:ext cx="2775233" cy="1992281"/>
          </a:xfrm>
          <a:prstGeom prst="rect">
            <a:avLst/>
          </a:prstGeom>
        </p:spPr>
      </p:pic>
      <p:sp>
        <p:nvSpPr>
          <p:cNvPr id="3" name="Rectangle 1"/>
          <p:cNvSpPr>
            <a:spLocks/>
          </p:cNvSpPr>
          <p:nvPr/>
        </p:nvSpPr>
        <p:spPr bwMode="auto">
          <a:xfrm>
            <a:off x="3438526" y="1003205"/>
            <a:ext cx="5844404"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r>
              <a:rPr lang="en-US" sz="1800">
                <a:solidFill>
                  <a:srgbClr val="FFFFFF"/>
                </a:solidFill>
                <a:cs typeface="Arial" pitchFamily="34" charset="0"/>
                <a:sym typeface="Arial" pitchFamily="34" charset="0"/>
              </a:rPr>
              <a:t>Fprop UK Spec </a:t>
            </a:r>
            <a:r>
              <a:rPr lang="en-US" sz="1800" err="1">
                <a:solidFill>
                  <a:srgbClr val="FFFFFF"/>
                </a:solidFill>
                <a:cs typeface="Arial" pitchFamily="34" charset="0"/>
                <a:sym typeface="Arial" pitchFamily="34" charset="0"/>
              </a:rPr>
              <a:t>Opps</a:t>
            </a:r>
            <a:r>
              <a:rPr lang="en-US" sz="1800">
                <a:solidFill>
                  <a:srgbClr val="FFFFFF"/>
                </a:solidFill>
                <a:cs typeface="Arial" pitchFamily="34" charset="0"/>
                <a:sym typeface="Arial" pitchFamily="34" charset="0"/>
              </a:rPr>
              <a:t> LP</a:t>
            </a:r>
          </a:p>
          <a:p>
            <a:pPr algn="r" defTabSz="673100"/>
            <a:r>
              <a:rPr lang="en-US" sz="1800">
                <a:solidFill>
                  <a:srgbClr val="F58B00"/>
                </a:solidFill>
                <a:cs typeface="Arial" pitchFamily="34" charset="0"/>
                <a:sym typeface="Arial" pitchFamily="34" charset="0"/>
              </a:rPr>
              <a:t>Associates &amp; Investments</a:t>
            </a:r>
          </a:p>
        </p:txBody>
      </p:sp>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54</a:t>
            </a:fld>
            <a:endParaRPr lang="en-US"/>
          </a:p>
        </p:txBody>
      </p:sp>
      <p:pic>
        <p:nvPicPr>
          <p:cNvPr id="4" name="Picture 3" descr="A picture containing grass, house, old, roof&#10;&#10;Description automatically generated">
            <a:extLst>
              <a:ext uri="{FF2B5EF4-FFF2-40B4-BE49-F238E27FC236}">
                <a16:creationId xmlns:a16="http://schemas.microsoft.com/office/drawing/2014/main" id="{F6621FEB-68C4-E52A-119D-8E70C1877184}"/>
              </a:ext>
            </a:extLst>
          </p:cNvPr>
          <p:cNvPicPr>
            <a:picLocks noChangeAspect="1"/>
          </p:cNvPicPr>
          <p:nvPr/>
        </p:nvPicPr>
        <p:blipFill>
          <a:blip r:embed="rId3"/>
          <a:stretch>
            <a:fillRect/>
          </a:stretch>
        </p:blipFill>
        <p:spPr>
          <a:xfrm>
            <a:off x="6197761" y="1747602"/>
            <a:ext cx="2959272" cy="1972848"/>
          </a:xfrm>
          <a:prstGeom prst="rect">
            <a:avLst/>
          </a:prstGeom>
        </p:spPr>
      </p:pic>
      <p:pic>
        <p:nvPicPr>
          <p:cNvPr id="7" name="Picture 6">
            <a:extLst>
              <a:ext uri="{FF2B5EF4-FFF2-40B4-BE49-F238E27FC236}">
                <a16:creationId xmlns:a16="http://schemas.microsoft.com/office/drawing/2014/main" id="{EC5BE5BC-E21B-5BAD-2F7F-3334F2FE0E1B}"/>
              </a:ext>
            </a:extLst>
          </p:cNvPr>
          <p:cNvPicPr>
            <a:picLocks noChangeAspect="1"/>
          </p:cNvPicPr>
          <p:nvPr/>
        </p:nvPicPr>
        <p:blipFill>
          <a:blip r:embed="rId4"/>
          <a:stretch>
            <a:fillRect/>
          </a:stretch>
        </p:blipFill>
        <p:spPr>
          <a:xfrm>
            <a:off x="397061" y="1722247"/>
            <a:ext cx="2682533" cy="1992281"/>
          </a:xfrm>
          <a:prstGeom prst="rect">
            <a:avLst/>
          </a:prstGeom>
        </p:spPr>
      </p:pic>
      <p:sp>
        <p:nvSpPr>
          <p:cNvPr id="2" name="TextBox 1">
            <a:extLst>
              <a:ext uri="{FF2B5EF4-FFF2-40B4-BE49-F238E27FC236}">
                <a16:creationId xmlns:a16="http://schemas.microsoft.com/office/drawing/2014/main" id="{40BED82B-E927-E316-A62E-03D8D7C81E85}"/>
              </a:ext>
            </a:extLst>
          </p:cNvPr>
          <p:cNvSpPr txBox="1"/>
          <p:nvPr/>
        </p:nvSpPr>
        <p:spPr>
          <a:xfrm>
            <a:off x="478259" y="2852754"/>
            <a:ext cx="2090859" cy="861774"/>
          </a:xfrm>
          <a:prstGeom prst="rect">
            <a:avLst/>
          </a:prstGeom>
          <a:noFill/>
        </p:spPr>
        <p:txBody>
          <a:bodyPr wrap="square" rtlCol="0">
            <a:spAutoFit/>
          </a:bodyPr>
          <a:lstStyle/>
          <a:p>
            <a:r>
              <a:rPr lang="en-GB" sz="1200">
                <a:solidFill>
                  <a:srgbClr val="FAFFFF"/>
                </a:solidFill>
              </a:rPr>
              <a:t>St Anne’s House, </a:t>
            </a:r>
            <a:br>
              <a:rPr lang="en-GB" sz="1200">
                <a:solidFill>
                  <a:srgbClr val="FAFFFF"/>
                </a:solidFill>
              </a:rPr>
            </a:br>
            <a:r>
              <a:rPr lang="en-GB" sz="1200">
                <a:solidFill>
                  <a:srgbClr val="FAFFFF"/>
                </a:solidFill>
              </a:rPr>
              <a:t>St Anthony’s House &amp; </a:t>
            </a:r>
          </a:p>
          <a:p>
            <a:r>
              <a:rPr lang="en-GB" sz="1200" err="1">
                <a:solidFill>
                  <a:srgbClr val="FAFFFF"/>
                </a:solidFill>
              </a:rPr>
              <a:t>St.Catherine’s</a:t>
            </a:r>
            <a:r>
              <a:rPr lang="en-GB" sz="1200">
                <a:solidFill>
                  <a:srgbClr val="FAFFFF"/>
                </a:solidFill>
              </a:rPr>
              <a:t> House, </a:t>
            </a:r>
          </a:p>
          <a:p>
            <a:r>
              <a:rPr lang="en-GB" sz="1200">
                <a:solidFill>
                  <a:srgbClr val="FAFFFF"/>
                </a:solidFill>
              </a:rPr>
              <a:t>Newbury</a:t>
            </a:r>
          </a:p>
        </p:txBody>
      </p:sp>
      <p:sp>
        <p:nvSpPr>
          <p:cNvPr id="6" name="TextBox 5">
            <a:extLst>
              <a:ext uri="{FF2B5EF4-FFF2-40B4-BE49-F238E27FC236}">
                <a16:creationId xmlns:a16="http://schemas.microsoft.com/office/drawing/2014/main" id="{7942841E-C012-A5BF-8752-EDCAD4681E3C}"/>
              </a:ext>
            </a:extLst>
          </p:cNvPr>
          <p:cNvSpPr txBox="1"/>
          <p:nvPr/>
        </p:nvSpPr>
        <p:spPr>
          <a:xfrm>
            <a:off x="6197761" y="3422347"/>
            <a:ext cx="1804148" cy="276999"/>
          </a:xfrm>
          <a:prstGeom prst="rect">
            <a:avLst/>
          </a:prstGeom>
          <a:noFill/>
        </p:spPr>
        <p:txBody>
          <a:bodyPr wrap="none" rtlCol="0">
            <a:spAutoFit/>
          </a:bodyPr>
          <a:lstStyle/>
          <a:p>
            <a:r>
              <a:rPr lang="en-GB" sz="1200">
                <a:solidFill>
                  <a:srgbClr val="FAFFFF"/>
                </a:solidFill>
              </a:rPr>
              <a:t>The Crown, Westerham</a:t>
            </a:r>
          </a:p>
        </p:txBody>
      </p:sp>
      <p:sp>
        <p:nvSpPr>
          <p:cNvPr id="9" name="TextBox 8">
            <a:extLst>
              <a:ext uri="{FF2B5EF4-FFF2-40B4-BE49-F238E27FC236}">
                <a16:creationId xmlns:a16="http://schemas.microsoft.com/office/drawing/2014/main" id="{3366DF30-A339-46E0-1D06-289FEB1B8385}"/>
              </a:ext>
            </a:extLst>
          </p:cNvPr>
          <p:cNvSpPr txBox="1"/>
          <p:nvPr/>
        </p:nvSpPr>
        <p:spPr>
          <a:xfrm>
            <a:off x="3361081" y="3392140"/>
            <a:ext cx="2032864" cy="276999"/>
          </a:xfrm>
          <a:prstGeom prst="rect">
            <a:avLst/>
          </a:prstGeom>
          <a:noFill/>
        </p:spPr>
        <p:txBody>
          <a:bodyPr wrap="square" rtlCol="0">
            <a:spAutoFit/>
          </a:bodyPr>
          <a:lstStyle/>
          <a:p>
            <a:r>
              <a:rPr lang="en-GB" sz="1200">
                <a:solidFill>
                  <a:schemeClr val="bg1"/>
                </a:solidFill>
              </a:rPr>
              <a:t>Cirencester Office Park</a:t>
            </a:r>
            <a:endParaRPr lang="en-GB">
              <a:solidFill>
                <a:schemeClr val="bg1"/>
              </a:solidFill>
            </a:endParaRPr>
          </a:p>
        </p:txBody>
      </p:sp>
      <p:sp>
        <p:nvSpPr>
          <p:cNvPr id="12" name="TextBox 11">
            <a:extLst>
              <a:ext uri="{FF2B5EF4-FFF2-40B4-BE49-F238E27FC236}">
                <a16:creationId xmlns:a16="http://schemas.microsoft.com/office/drawing/2014/main" id="{7C1A50FB-CDB3-77DF-8F32-ED41E267B86D}"/>
              </a:ext>
            </a:extLst>
          </p:cNvPr>
          <p:cNvSpPr txBox="1"/>
          <p:nvPr/>
        </p:nvSpPr>
        <p:spPr>
          <a:xfrm>
            <a:off x="5154389" y="4182108"/>
            <a:ext cx="4435699" cy="646331"/>
          </a:xfrm>
          <a:prstGeom prst="rect">
            <a:avLst/>
          </a:prstGeom>
          <a:noFill/>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GB" sz="1200" b="0" i="0" u="none" strike="noStrike" kern="1200" cap="none" spc="0" normalizeH="0" baseline="0" noProof="0">
                <a:ln>
                  <a:noFill/>
                </a:ln>
                <a:solidFill>
                  <a:srgbClr val="000000">
                    <a:lumMod val="65000"/>
                    <a:lumOff val="35000"/>
                  </a:srgbClr>
                </a:solidFill>
                <a:effectLst/>
                <a:uLnTx/>
                <a:uFillTx/>
                <a:latin typeface="Arial" pitchFamily="34" charset="0"/>
                <a:sym typeface="GillSans"/>
              </a:rPr>
              <a:t>Book value of Group’s 11.1% share: £1.16m</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GB" sz="1200" b="0" i="0" u="none" strike="noStrike" kern="1200" cap="none" spc="0" normalizeH="0" baseline="0" noProof="0">
                <a:ln>
                  <a:noFill/>
                </a:ln>
                <a:solidFill>
                  <a:srgbClr val="000000">
                    <a:lumMod val="65000"/>
                    <a:lumOff val="35000"/>
                  </a:srgbClr>
                </a:solidFill>
                <a:effectLst/>
                <a:uLnTx/>
                <a:uFillTx/>
                <a:latin typeface="Arial" pitchFamily="34" charset="0"/>
                <a:sym typeface="GillSans"/>
              </a:rPr>
              <a:t>Market value of Group’s 11.1% share: </a:t>
            </a:r>
            <a:r>
              <a:rPr lang="en-GB" sz="1200">
                <a:solidFill>
                  <a:srgbClr val="000000">
                    <a:lumMod val="65000"/>
                    <a:lumOff val="35000"/>
                  </a:srgbClr>
                </a:solidFill>
              </a:rPr>
              <a:t>£1.16</a:t>
            </a:r>
            <a:r>
              <a:rPr kumimoji="0" lang="en-GB" sz="1200" b="0" i="0" u="none" strike="noStrike" kern="1200" cap="none" spc="0" normalizeH="0" baseline="0" noProof="0">
                <a:ln>
                  <a:noFill/>
                </a:ln>
                <a:solidFill>
                  <a:srgbClr val="000000">
                    <a:lumMod val="65000"/>
                    <a:lumOff val="35000"/>
                  </a:srgbClr>
                </a:solidFill>
                <a:effectLst/>
                <a:uLnTx/>
                <a:uFillTx/>
                <a:latin typeface="Arial" pitchFamily="34" charset="0"/>
                <a:sym typeface="GillSans"/>
              </a:rPr>
              <a:t>m</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GB" sz="1200" b="0" i="0" u="none" strike="noStrike" kern="1200" cap="none" spc="0" normalizeH="0" baseline="0" noProof="0">
                <a:ln>
                  <a:noFill/>
                </a:ln>
                <a:solidFill>
                  <a:srgbClr val="000000">
                    <a:lumMod val="65000"/>
                    <a:lumOff val="35000"/>
                  </a:srgbClr>
                </a:solidFill>
                <a:effectLst/>
                <a:uLnTx/>
                <a:uFillTx/>
                <a:latin typeface="Arial" pitchFamily="34" charset="0"/>
                <a:sym typeface="GillSans"/>
              </a:rPr>
              <a:t>Contribution to PBT from Group’s 11.1% share: £367k</a:t>
            </a:r>
          </a:p>
        </p:txBody>
      </p:sp>
      <p:sp>
        <p:nvSpPr>
          <p:cNvPr id="11" name="TextBox 10">
            <a:extLst>
              <a:ext uri="{FF2B5EF4-FFF2-40B4-BE49-F238E27FC236}">
                <a16:creationId xmlns:a16="http://schemas.microsoft.com/office/drawing/2014/main" id="{1D9DA298-0E26-F342-32DE-CFC4D532570A}"/>
              </a:ext>
            </a:extLst>
          </p:cNvPr>
          <p:cNvSpPr txBox="1"/>
          <p:nvPr/>
        </p:nvSpPr>
        <p:spPr>
          <a:xfrm>
            <a:off x="315912" y="3909277"/>
            <a:ext cx="4506413" cy="1454244"/>
          </a:xfrm>
          <a:prstGeom prst="rect">
            <a:avLst/>
          </a:prstGeom>
          <a:noFill/>
        </p:spPr>
        <p:txBody>
          <a:bodyPr wrap="square" rtlCol="0">
            <a:spAutoFit/>
          </a:bodyPr>
          <a:lstStyle/>
          <a:p>
            <a:pPr>
              <a:spcBef>
                <a:spcPts val="300"/>
              </a:spcBef>
              <a:spcAft>
                <a:spcPts val="600"/>
              </a:spcAft>
            </a:pPr>
            <a:r>
              <a:rPr lang="en-GB" b="1">
                <a:solidFill>
                  <a:schemeClr val="tx1">
                    <a:lumMod val="65000"/>
                    <a:lumOff val="35000"/>
                  </a:schemeClr>
                </a:solidFill>
              </a:rPr>
              <a:t>Fprop UK Special Opportunities LP</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3 directly held properties valued at £9.5m</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49.7% share in UK PPPP (see previous page) </a:t>
            </a:r>
            <a:br>
              <a:rPr lang="en-GB" sz="1200">
                <a:solidFill>
                  <a:schemeClr val="tx1">
                    <a:lumMod val="65000"/>
                    <a:lumOff val="35000"/>
                  </a:schemeClr>
                </a:solidFill>
              </a:rPr>
            </a:br>
            <a:r>
              <a:rPr lang="en-GB" sz="1200">
                <a:solidFill>
                  <a:schemeClr val="tx1">
                    <a:lumMod val="65000"/>
                    <a:lumOff val="35000"/>
                  </a:schemeClr>
                </a:solidFill>
              </a:rPr>
              <a:t>valued at £1.35m</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Net Assets: £11.0m</a:t>
            </a:r>
          </a:p>
          <a:p>
            <a:endParaRPr lang="en-GB"/>
          </a:p>
        </p:txBody>
      </p:sp>
    </p:spTree>
    <p:extLst>
      <p:ext uri="{BB962C8B-B14F-4D97-AF65-F5344CB8AC3E}">
        <p14:creationId xmlns:p14="http://schemas.microsoft.com/office/powerpoint/2010/main" val="114230097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p:cNvSpPr>
          <p:nvPr/>
        </p:nvSpPr>
        <p:spPr bwMode="auto">
          <a:xfrm>
            <a:off x="3438526" y="1003205"/>
            <a:ext cx="5844404"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r>
              <a:rPr lang="en-US" sz="1800" err="1">
                <a:solidFill>
                  <a:srgbClr val="FFFFFF"/>
                </a:solidFill>
                <a:cs typeface="Arial" pitchFamily="34" charset="0"/>
                <a:sym typeface="Arial" pitchFamily="34" charset="0"/>
              </a:rPr>
              <a:t>Fprop</a:t>
            </a:r>
            <a:r>
              <a:rPr lang="en-US" sz="1800">
                <a:solidFill>
                  <a:srgbClr val="FFFFFF"/>
                </a:solidFill>
                <a:cs typeface="Arial" pitchFamily="34" charset="0"/>
                <a:sym typeface="Arial" pitchFamily="34" charset="0"/>
              </a:rPr>
              <a:t> Offices LP</a:t>
            </a:r>
          </a:p>
          <a:p>
            <a:pPr algn="r" defTabSz="673100"/>
            <a:r>
              <a:rPr lang="en-US" sz="1800">
                <a:solidFill>
                  <a:srgbClr val="F58B00"/>
                </a:solidFill>
                <a:cs typeface="Arial" pitchFamily="34" charset="0"/>
                <a:sym typeface="Arial" pitchFamily="34" charset="0"/>
              </a:rPr>
              <a:t>Associates &amp; Investments</a:t>
            </a:r>
          </a:p>
        </p:txBody>
      </p:sp>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55</a:t>
            </a:fld>
            <a:endParaRPr lang="en-US"/>
          </a:p>
        </p:txBody>
      </p:sp>
      <p:pic>
        <p:nvPicPr>
          <p:cNvPr id="7" name="Picture 6" descr="Map&#10;&#10;Description automatically generated with low confidence">
            <a:extLst>
              <a:ext uri="{FF2B5EF4-FFF2-40B4-BE49-F238E27FC236}">
                <a16:creationId xmlns:a16="http://schemas.microsoft.com/office/drawing/2014/main" id="{6E318E2B-BD2A-1E9B-CA99-D14E7D503233}"/>
              </a:ext>
            </a:extLst>
          </p:cNvPr>
          <p:cNvPicPr>
            <a:picLocks noChangeAspect="1"/>
          </p:cNvPicPr>
          <p:nvPr/>
        </p:nvPicPr>
        <p:blipFill rotWithShape="1">
          <a:blip r:embed="rId2"/>
          <a:srcRect b="7399"/>
          <a:stretch/>
        </p:blipFill>
        <p:spPr>
          <a:xfrm>
            <a:off x="450883" y="1627831"/>
            <a:ext cx="4195318" cy="2790260"/>
          </a:xfrm>
          <a:prstGeom prst="rect">
            <a:avLst/>
          </a:prstGeom>
        </p:spPr>
      </p:pic>
      <p:sp>
        <p:nvSpPr>
          <p:cNvPr id="2" name="TextBox 1">
            <a:extLst>
              <a:ext uri="{FF2B5EF4-FFF2-40B4-BE49-F238E27FC236}">
                <a16:creationId xmlns:a16="http://schemas.microsoft.com/office/drawing/2014/main" id="{2464E27D-A59B-6623-6540-0594D83A8ADC}"/>
              </a:ext>
            </a:extLst>
          </p:cNvPr>
          <p:cNvSpPr txBox="1"/>
          <p:nvPr/>
        </p:nvSpPr>
        <p:spPr>
          <a:xfrm>
            <a:off x="576641" y="4566232"/>
            <a:ext cx="2162772" cy="1031051"/>
          </a:xfrm>
          <a:prstGeom prst="rect">
            <a:avLst/>
          </a:prstGeom>
          <a:noFill/>
        </p:spPr>
        <p:txBody>
          <a:bodyPr wrap="none" rtlCol="0">
            <a:spAutoFit/>
          </a:bodyPr>
          <a:lstStyle/>
          <a:p>
            <a:pPr>
              <a:spcBef>
                <a:spcPts val="300"/>
              </a:spcBef>
            </a:pPr>
            <a:r>
              <a:rPr lang="en-GB" b="1">
                <a:solidFill>
                  <a:schemeClr val="tx1">
                    <a:lumMod val="65000"/>
                    <a:lumOff val="35000"/>
                  </a:schemeClr>
                </a:solidFill>
              </a:rPr>
              <a:t>Fprop Offices LP</a:t>
            </a:r>
          </a:p>
          <a:p>
            <a:pPr marL="285750" indent="-285750">
              <a:spcBef>
                <a:spcPts val="300"/>
              </a:spcBef>
              <a:buFont typeface="Wingdings" panose="05000000000000000000" pitchFamily="2" charset="2"/>
              <a:buChar char="§"/>
            </a:pPr>
            <a:r>
              <a:rPr lang="en-GB">
                <a:solidFill>
                  <a:schemeClr val="tx1">
                    <a:lumMod val="65000"/>
                    <a:lumOff val="35000"/>
                  </a:schemeClr>
                </a:solidFill>
              </a:rPr>
              <a:t>1 remaining property </a:t>
            </a:r>
          </a:p>
          <a:p>
            <a:pPr marL="285750" indent="-285750">
              <a:spcBef>
                <a:spcPts val="300"/>
              </a:spcBef>
              <a:buFont typeface="Wingdings" panose="05000000000000000000" pitchFamily="2" charset="2"/>
              <a:buChar char="§"/>
            </a:pPr>
            <a:r>
              <a:rPr lang="en-GB">
                <a:solidFill>
                  <a:schemeClr val="tx1">
                    <a:lumMod val="65000"/>
                    <a:lumOff val="35000"/>
                  </a:schemeClr>
                </a:solidFill>
              </a:rPr>
              <a:t>Value: £27.5m</a:t>
            </a:r>
          </a:p>
          <a:p>
            <a:endParaRPr lang="en-GB"/>
          </a:p>
        </p:txBody>
      </p:sp>
      <p:sp>
        <p:nvSpPr>
          <p:cNvPr id="4" name="TextBox 3">
            <a:extLst>
              <a:ext uri="{FF2B5EF4-FFF2-40B4-BE49-F238E27FC236}">
                <a16:creationId xmlns:a16="http://schemas.microsoft.com/office/drawing/2014/main" id="{CA705B7C-724B-14F8-BA37-29F66B13E5AF}"/>
              </a:ext>
            </a:extLst>
          </p:cNvPr>
          <p:cNvSpPr txBox="1"/>
          <p:nvPr/>
        </p:nvSpPr>
        <p:spPr>
          <a:xfrm>
            <a:off x="3886843" y="4822365"/>
            <a:ext cx="5442516" cy="815608"/>
          </a:xfrm>
          <a:prstGeom prst="rect">
            <a:avLst/>
          </a:prstGeom>
          <a:noFill/>
        </p:spPr>
        <p:txBody>
          <a:bodyPr wrap="square">
            <a:spAutoFit/>
          </a:bodyPr>
          <a:lstStyle/>
          <a:p>
            <a:pPr marL="285750" indent="-285750">
              <a:spcBef>
                <a:spcPts val="300"/>
              </a:spcBef>
              <a:buFont typeface="Wingdings" panose="05000000000000000000" pitchFamily="2" charset="2"/>
              <a:buChar char="§"/>
            </a:pPr>
            <a:r>
              <a:rPr lang="en-GB">
                <a:solidFill>
                  <a:schemeClr val="tx1">
                    <a:lumMod val="65000"/>
                    <a:lumOff val="35000"/>
                  </a:schemeClr>
                </a:solidFill>
              </a:rPr>
              <a:t>Book value of Group’s 1.64% share: £344,000</a:t>
            </a:r>
          </a:p>
          <a:p>
            <a:pPr marL="285750" indent="-285750">
              <a:spcBef>
                <a:spcPts val="300"/>
              </a:spcBef>
              <a:buFont typeface="Wingdings" panose="05000000000000000000" pitchFamily="2" charset="2"/>
              <a:buChar char="§"/>
            </a:pPr>
            <a:r>
              <a:rPr lang="en-GB">
                <a:solidFill>
                  <a:schemeClr val="tx1">
                    <a:lumMod val="65000"/>
                    <a:lumOff val="35000"/>
                  </a:schemeClr>
                </a:solidFill>
              </a:rPr>
              <a:t>Market value of Group’s 1.64% share: £344,000</a:t>
            </a:r>
          </a:p>
          <a:p>
            <a:pPr marL="285750" indent="-285750">
              <a:spcBef>
                <a:spcPts val="300"/>
              </a:spcBef>
              <a:buFont typeface="Wingdings" panose="05000000000000000000" pitchFamily="2" charset="2"/>
              <a:buChar char="§"/>
            </a:pPr>
            <a:r>
              <a:rPr lang="en-GB">
                <a:solidFill>
                  <a:schemeClr val="tx1">
                    <a:lumMod val="65000"/>
                    <a:lumOff val="35000"/>
                  </a:schemeClr>
                </a:solidFill>
              </a:rPr>
              <a:t>Contribution to PBT from Group’s 1.64% share (YTD): £Nil</a:t>
            </a:r>
          </a:p>
        </p:txBody>
      </p:sp>
      <p:sp>
        <p:nvSpPr>
          <p:cNvPr id="6" name="TextBox 5">
            <a:extLst>
              <a:ext uri="{FF2B5EF4-FFF2-40B4-BE49-F238E27FC236}">
                <a16:creationId xmlns:a16="http://schemas.microsoft.com/office/drawing/2014/main" id="{B8E3F254-A530-F906-9D48-0DB55CB13881}"/>
              </a:ext>
            </a:extLst>
          </p:cNvPr>
          <p:cNvSpPr txBox="1"/>
          <p:nvPr/>
        </p:nvSpPr>
        <p:spPr>
          <a:xfrm>
            <a:off x="457636" y="4090626"/>
            <a:ext cx="2573140" cy="307777"/>
          </a:xfrm>
          <a:prstGeom prst="rect">
            <a:avLst/>
          </a:prstGeom>
          <a:noFill/>
        </p:spPr>
        <p:txBody>
          <a:bodyPr wrap="none" rtlCol="0">
            <a:spAutoFit/>
          </a:bodyPr>
          <a:lstStyle/>
          <a:p>
            <a:r>
              <a:rPr lang="en-GB">
                <a:solidFill>
                  <a:srgbClr val="FAFFFF"/>
                </a:solidFill>
              </a:rPr>
              <a:t>Imperial Place, Borehamwood</a:t>
            </a:r>
          </a:p>
        </p:txBody>
      </p:sp>
    </p:spTree>
    <p:extLst>
      <p:ext uri="{BB962C8B-B14F-4D97-AF65-F5344CB8AC3E}">
        <p14:creationId xmlns:p14="http://schemas.microsoft.com/office/powerpoint/2010/main" val="208746023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p:cNvSpPr>
          <p:nvPr/>
        </p:nvSpPr>
        <p:spPr bwMode="auto">
          <a:xfrm>
            <a:off x="3438526" y="1003205"/>
            <a:ext cx="5844404"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r>
              <a:rPr lang="en-US" sz="1800" err="1">
                <a:solidFill>
                  <a:srgbClr val="FFFFFF"/>
                </a:solidFill>
                <a:cs typeface="Arial" pitchFamily="34" charset="0"/>
                <a:sym typeface="Arial" pitchFamily="34" charset="0"/>
              </a:rPr>
              <a:t>Fprop</a:t>
            </a:r>
            <a:r>
              <a:rPr lang="en-US" sz="1800">
                <a:solidFill>
                  <a:srgbClr val="FFFFFF"/>
                </a:solidFill>
                <a:cs typeface="Arial" pitchFamily="34" charset="0"/>
                <a:sym typeface="Arial" pitchFamily="34" charset="0"/>
              </a:rPr>
              <a:t> Fulcrum LP</a:t>
            </a:r>
          </a:p>
          <a:p>
            <a:pPr algn="r" defTabSz="673100"/>
            <a:r>
              <a:rPr lang="en-US" sz="1800">
                <a:solidFill>
                  <a:srgbClr val="F58B00"/>
                </a:solidFill>
                <a:cs typeface="Arial" pitchFamily="34" charset="0"/>
                <a:sym typeface="Arial" pitchFamily="34" charset="0"/>
              </a:rPr>
              <a:t>Associates &amp; Investments</a:t>
            </a:r>
          </a:p>
        </p:txBody>
      </p:sp>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56</a:t>
            </a:fld>
            <a:endParaRPr lang="en-US"/>
          </a:p>
        </p:txBody>
      </p:sp>
      <p:pic>
        <p:nvPicPr>
          <p:cNvPr id="6" name="Picture 5" descr="A picture containing grass, outdoor, sky, building&#10;&#10;Description automatically generated">
            <a:extLst>
              <a:ext uri="{FF2B5EF4-FFF2-40B4-BE49-F238E27FC236}">
                <a16:creationId xmlns:a16="http://schemas.microsoft.com/office/drawing/2014/main" id="{7918EE71-6DCD-E465-E652-B233E90AA3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226" y="1629789"/>
            <a:ext cx="2177476" cy="1579767"/>
          </a:xfrm>
          <a:prstGeom prst="rect">
            <a:avLst/>
          </a:prstGeom>
          <a:ln>
            <a:noFill/>
          </a:ln>
          <a:effectLst>
            <a:softEdge rad="0"/>
          </a:effectLst>
        </p:spPr>
      </p:pic>
      <p:pic>
        <p:nvPicPr>
          <p:cNvPr id="7" name="Picture 6">
            <a:extLst>
              <a:ext uri="{FF2B5EF4-FFF2-40B4-BE49-F238E27FC236}">
                <a16:creationId xmlns:a16="http://schemas.microsoft.com/office/drawing/2014/main" id="{6BD84165-BFB4-67E7-F5F6-AEB37E1DB3DC}"/>
              </a:ext>
            </a:extLst>
          </p:cNvPr>
          <p:cNvPicPr>
            <a:picLocks noChangeAspect="1"/>
          </p:cNvPicPr>
          <p:nvPr/>
        </p:nvPicPr>
        <p:blipFill rotWithShape="1">
          <a:blip r:embed="rId3">
            <a:extLst>
              <a:ext uri="{28A0092B-C50C-407E-A947-70E740481C1C}">
                <a14:useLocalDpi xmlns:a14="http://schemas.microsoft.com/office/drawing/2010/main" val="0"/>
              </a:ext>
            </a:extLst>
          </a:blip>
          <a:srcRect l="1" t="947" r="1438" b="1604"/>
          <a:stretch/>
        </p:blipFill>
        <p:spPr>
          <a:xfrm>
            <a:off x="2499380" y="1629789"/>
            <a:ext cx="2624686" cy="1611473"/>
          </a:xfrm>
          <a:prstGeom prst="rect">
            <a:avLst/>
          </a:prstGeom>
          <a:ln>
            <a:noFill/>
          </a:ln>
          <a:effectLst>
            <a:softEdge rad="0"/>
          </a:effectLst>
        </p:spPr>
      </p:pic>
      <p:sp>
        <p:nvSpPr>
          <p:cNvPr id="2" name="TextBox 1">
            <a:extLst>
              <a:ext uri="{FF2B5EF4-FFF2-40B4-BE49-F238E27FC236}">
                <a16:creationId xmlns:a16="http://schemas.microsoft.com/office/drawing/2014/main" id="{381AC96D-065C-35EA-2AE9-D11CAA383251}"/>
              </a:ext>
            </a:extLst>
          </p:cNvPr>
          <p:cNvSpPr txBox="1"/>
          <p:nvPr/>
        </p:nvSpPr>
        <p:spPr>
          <a:xfrm>
            <a:off x="304226" y="2948370"/>
            <a:ext cx="2177476" cy="276999"/>
          </a:xfrm>
          <a:prstGeom prst="rect">
            <a:avLst/>
          </a:prstGeom>
          <a:noFill/>
        </p:spPr>
        <p:txBody>
          <a:bodyPr wrap="square" rtlCol="0">
            <a:spAutoFit/>
          </a:bodyPr>
          <a:lstStyle/>
          <a:p>
            <a:r>
              <a:rPr lang="en-GB" sz="1200">
                <a:solidFill>
                  <a:srgbClr val="FAFFFF"/>
                </a:solidFill>
              </a:rPr>
              <a:t>Corum 1&amp;2, </a:t>
            </a:r>
            <a:r>
              <a:rPr lang="en-GB" sz="1200" err="1">
                <a:solidFill>
                  <a:srgbClr val="FAFFFF"/>
                </a:solidFill>
              </a:rPr>
              <a:t>Warmley</a:t>
            </a:r>
            <a:r>
              <a:rPr lang="en-GB" sz="1200">
                <a:solidFill>
                  <a:srgbClr val="FAFFFF"/>
                </a:solidFill>
              </a:rPr>
              <a:t>, Bristol</a:t>
            </a:r>
          </a:p>
        </p:txBody>
      </p:sp>
      <p:sp>
        <p:nvSpPr>
          <p:cNvPr id="9" name="TextBox 8">
            <a:extLst>
              <a:ext uri="{FF2B5EF4-FFF2-40B4-BE49-F238E27FC236}">
                <a16:creationId xmlns:a16="http://schemas.microsoft.com/office/drawing/2014/main" id="{B9A72B06-D125-1E0D-487C-BB4BB1D2750E}"/>
              </a:ext>
            </a:extLst>
          </p:cNvPr>
          <p:cNvSpPr txBox="1"/>
          <p:nvPr/>
        </p:nvSpPr>
        <p:spPr>
          <a:xfrm>
            <a:off x="2499380" y="2962350"/>
            <a:ext cx="1718740" cy="276999"/>
          </a:xfrm>
          <a:prstGeom prst="rect">
            <a:avLst/>
          </a:prstGeom>
          <a:noFill/>
        </p:spPr>
        <p:txBody>
          <a:bodyPr wrap="none" rtlCol="0">
            <a:spAutoFit/>
          </a:bodyPr>
          <a:lstStyle/>
          <a:p>
            <a:r>
              <a:rPr lang="en-GB" sz="1200">
                <a:solidFill>
                  <a:srgbClr val="FAFFFF"/>
                </a:solidFill>
              </a:rPr>
              <a:t>The Pinnacle, Crawley</a:t>
            </a:r>
          </a:p>
        </p:txBody>
      </p:sp>
      <p:sp>
        <p:nvSpPr>
          <p:cNvPr id="10" name="TextBox 9">
            <a:extLst>
              <a:ext uri="{FF2B5EF4-FFF2-40B4-BE49-F238E27FC236}">
                <a16:creationId xmlns:a16="http://schemas.microsoft.com/office/drawing/2014/main" id="{01CA2724-DDDF-56FF-FC0C-B62B7F6807B6}"/>
              </a:ext>
            </a:extLst>
          </p:cNvPr>
          <p:cNvSpPr txBox="1"/>
          <p:nvPr/>
        </p:nvSpPr>
        <p:spPr>
          <a:xfrm>
            <a:off x="443706" y="3253808"/>
            <a:ext cx="4203395" cy="938719"/>
          </a:xfrm>
          <a:prstGeom prst="rect">
            <a:avLst/>
          </a:prstGeom>
          <a:noFill/>
        </p:spPr>
        <p:txBody>
          <a:bodyPr wrap="none" rtlCol="0">
            <a:spAutoFit/>
          </a:bodyPr>
          <a:lstStyle/>
          <a:p>
            <a:pPr>
              <a:spcBef>
                <a:spcPts val="300"/>
              </a:spcBef>
            </a:pPr>
            <a:r>
              <a:rPr lang="en-GB" b="1" dirty="0">
                <a:solidFill>
                  <a:schemeClr val="tx1">
                    <a:lumMod val="65000"/>
                    <a:lumOff val="35000"/>
                  </a:schemeClr>
                </a:solidFill>
              </a:rPr>
              <a:t>Fprop Fulcrum LP</a:t>
            </a:r>
          </a:p>
          <a:p>
            <a:pPr marL="285750" indent="-285750">
              <a:spcBef>
                <a:spcPts val="300"/>
              </a:spcBef>
              <a:buFont typeface="Wingdings" panose="05000000000000000000" pitchFamily="2" charset="2"/>
              <a:buChar char="§"/>
            </a:pPr>
            <a:r>
              <a:rPr lang="en-GB" sz="1200" dirty="0">
                <a:solidFill>
                  <a:schemeClr val="tx1">
                    <a:lumMod val="65000"/>
                    <a:lumOff val="35000"/>
                  </a:schemeClr>
                </a:solidFill>
              </a:rPr>
              <a:t>4 properties as of 31 March 2025</a:t>
            </a:r>
          </a:p>
          <a:p>
            <a:pPr marL="285750" indent="-285750">
              <a:spcBef>
                <a:spcPts val="300"/>
              </a:spcBef>
              <a:buFont typeface="Wingdings" panose="05000000000000000000" pitchFamily="2" charset="2"/>
              <a:buChar char="§"/>
            </a:pPr>
            <a:r>
              <a:rPr lang="en-GB" sz="1200" b="1">
                <a:solidFill>
                  <a:schemeClr val="tx1">
                    <a:lumMod val="65000"/>
                    <a:lumOff val="35000"/>
                  </a:schemeClr>
                </a:solidFill>
              </a:rPr>
              <a:t>NB: </a:t>
            </a:r>
            <a:r>
              <a:rPr lang="en-GB" sz="1200" dirty="0">
                <a:solidFill>
                  <a:schemeClr val="tx1">
                    <a:lumMod val="65000"/>
                    <a:lumOff val="35000"/>
                  </a:schemeClr>
                </a:solidFill>
              </a:rPr>
              <a:t>Post year end</a:t>
            </a:r>
            <a:r>
              <a:rPr lang="en-GB" sz="1200">
                <a:solidFill>
                  <a:schemeClr val="tx1">
                    <a:lumMod val="65000"/>
                    <a:lumOff val="35000"/>
                  </a:schemeClr>
                </a:solidFill>
              </a:rPr>
              <a:t> – in May 2025 </a:t>
            </a:r>
            <a:r>
              <a:rPr lang="en-GB" sz="1200" dirty="0">
                <a:solidFill>
                  <a:schemeClr val="tx1">
                    <a:lumMod val="65000"/>
                    <a:lumOff val="35000"/>
                  </a:schemeClr>
                </a:solidFill>
              </a:rPr>
              <a:t>a property in Epsom </a:t>
            </a:r>
            <a:br>
              <a:rPr lang="en-GB" sz="1200">
                <a:solidFill>
                  <a:schemeClr val="tx1">
                    <a:lumMod val="65000"/>
                    <a:lumOff val="35000"/>
                  </a:schemeClr>
                </a:solidFill>
              </a:rPr>
            </a:br>
            <a:r>
              <a:rPr lang="en-GB" sz="1200" dirty="0">
                <a:solidFill>
                  <a:schemeClr val="tx1">
                    <a:lumMod val="65000"/>
                    <a:lumOff val="35000"/>
                  </a:schemeClr>
                </a:solidFill>
              </a:rPr>
              <a:t>was </a:t>
            </a:r>
            <a:r>
              <a:rPr lang="en-GB" sz="1200">
                <a:solidFill>
                  <a:schemeClr val="tx1">
                    <a:lumMod val="65000"/>
                    <a:lumOff val="35000"/>
                  </a:schemeClr>
                </a:solidFill>
              </a:rPr>
              <a:t>purchased.</a:t>
            </a:r>
            <a:endParaRPr lang="en-GB" dirty="0"/>
          </a:p>
        </p:txBody>
      </p:sp>
      <p:sp>
        <p:nvSpPr>
          <p:cNvPr id="11" name="TextBox 10">
            <a:extLst>
              <a:ext uri="{FF2B5EF4-FFF2-40B4-BE49-F238E27FC236}">
                <a16:creationId xmlns:a16="http://schemas.microsoft.com/office/drawing/2014/main" id="{01E16DFA-97B8-AC88-5E40-F11945F0476A}"/>
              </a:ext>
            </a:extLst>
          </p:cNvPr>
          <p:cNvSpPr txBox="1"/>
          <p:nvPr/>
        </p:nvSpPr>
        <p:spPr>
          <a:xfrm>
            <a:off x="4841037" y="3429000"/>
            <a:ext cx="4338228" cy="723275"/>
          </a:xfrm>
          <a:prstGeom prst="rect">
            <a:avLst/>
          </a:prstGeom>
          <a:noFill/>
        </p:spPr>
        <p:txBody>
          <a:bodyPr wrap="square">
            <a:spAutoFit/>
          </a:bodyPr>
          <a:lstStyle/>
          <a:p>
            <a:pPr marL="285750" indent="-285750">
              <a:spcBef>
                <a:spcPts val="300"/>
              </a:spcBef>
              <a:buFont typeface="Wingdings" panose="05000000000000000000" pitchFamily="2" charset="2"/>
              <a:buChar char="§"/>
            </a:pPr>
            <a:r>
              <a:rPr lang="en-GB" sz="1200">
                <a:solidFill>
                  <a:schemeClr val="tx1">
                    <a:lumMod val="65000"/>
                    <a:lumOff val="35000"/>
                  </a:schemeClr>
                </a:solidFill>
              </a:rPr>
              <a:t>Book value of Group’s 1.3% share: £143,000</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Market value of Group’s 1.3% share: £143,000</a:t>
            </a:r>
          </a:p>
          <a:p>
            <a:pPr marL="285750" indent="-285750">
              <a:spcBef>
                <a:spcPts val="300"/>
              </a:spcBef>
              <a:buFont typeface="Wingdings" panose="05000000000000000000" pitchFamily="2" charset="2"/>
              <a:buChar char="§"/>
            </a:pPr>
            <a:r>
              <a:rPr lang="en-GB" sz="1200">
                <a:solidFill>
                  <a:schemeClr val="tx1">
                    <a:lumMod val="65000"/>
                    <a:lumOff val="35000"/>
                  </a:schemeClr>
                </a:solidFill>
              </a:rPr>
              <a:t>Contribution to PBT from Group’s 1.3% share: £Nil</a:t>
            </a:r>
          </a:p>
        </p:txBody>
      </p:sp>
      <p:pic>
        <p:nvPicPr>
          <p:cNvPr id="8" name="Picture 7">
            <a:extLst>
              <a:ext uri="{FF2B5EF4-FFF2-40B4-BE49-F238E27FC236}">
                <a16:creationId xmlns:a16="http://schemas.microsoft.com/office/drawing/2014/main" id="{C5C78CF6-B395-1BA1-3DF5-BCB9A63F4D4C}"/>
              </a:ext>
            </a:extLst>
          </p:cNvPr>
          <p:cNvPicPr>
            <a:picLocks noChangeAspect="1"/>
          </p:cNvPicPr>
          <p:nvPr/>
        </p:nvPicPr>
        <p:blipFill>
          <a:blip r:embed="rId4"/>
          <a:stretch>
            <a:fillRect/>
          </a:stretch>
        </p:blipFill>
        <p:spPr>
          <a:xfrm>
            <a:off x="809222" y="4184294"/>
            <a:ext cx="2839323" cy="1391154"/>
          </a:xfrm>
          <a:prstGeom prst="rect">
            <a:avLst/>
          </a:prstGeom>
        </p:spPr>
      </p:pic>
      <p:sp>
        <p:nvSpPr>
          <p:cNvPr id="12" name="TextBox 11">
            <a:extLst>
              <a:ext uri="{FF2B5EF4-FFF2-40B4-BE49-F238E27FC236}">
                <a16:creationId xmlns:a16="http://schemas.microsoft.com/office/drawing/2014/main" id="{53A1FE5F-7D78-B38D-BC10-6782EB993B4E}"/>
              </a:ext>
            </a:extLst>
          </p:cNvPr>
          <p:cNvSpPr txBox="1"/>
          <p:nvPr/>
        </p:nvSpPr>
        <p:spPr>
          <a:xfrm>
            <a:off x="860528" y="5978947"/>
            <a:ext cx="2121093" cy="276999"/>
          </a:xfrm>
          <a:prstGeom prst="rect">
            <a:avLst/>
          </a:prstGeom>
          <a:noFill/>
        </p:spPr>
        <p:txBody>
          <a:bodyPr wrap="none" rtlCol="0">
            <a:spAutoFit/>
          </a:bodyPr>
          <a:lstStyle/>
          <a:p>
            <a:r>
              <a:rPr lang="en-GB" sz="1200">
                <a:solidFill>
                  <a:srgbClr val="FAFFFF"/>
                </a:solidFill>
              </a:rPr>
              <a:t>102-120 High Street, Epsom</a:t>
            </a:r>
          </a:p>
        </p:txBody>
      </p:sp>
      <p:pic>
        <p:nvPicPr>
          <p:cNvPr id="14" name="Picture 13">
            <a:extLst>
              <a:ext uri="{FF2B5EF4-FFF2-40B4-BE49-F238E27FC236}">
                <a16:creationId xmlns:a16="http://schemas.microsoft.com/office/drawing/2014/main" id="{34789C5A-FA2B-52E5-59AA-45F31009F848}"/>
              </a:ext>
            </a:extLst>
          </p:cNvPr>
          <p:cNvPicPr>
            <a:picLocks noChangeAspect="1"/>
          </p:cNvPicPr>
          <p:nvPr/>
        </p:nvPicPr>
        <p:blipFill>
          <a:blip r:embed="rId5"/>
          <a:stretch>
            <a:fillRect/>
          </a:stretch>
        </p:blipFill>
        <p:spPr>
          <a:xfrm>
            <a:off x="5141745" y="1629789"/>
            <a:ext cx="2472220" cy="1607807"/>
          </a:xfrm>
          <a:prstGeom prst="rect">
            <a:avLst/>
          </a:prstGeom>
        </p:spPr>
      </p:pic>
      <p:sp>
        <p:nvSpPr>
          <p:cNvPr id="15" name="TextBox 14">
            <a:extLst>
              <a:ext uri="{FF2B5EF4-FFF2-40B4-BE49-F238E27FC236}">
                <a16:creationId xmlns:a16="http://schemas.microsoft.com/office/drawing/2014/main" id="{7B00C050-EF2A-DA04-BC90-DF6B198860E4}"/>
              </a:ext>
            </a:extLst>
          </p:cNvPr>
          <p:cNvSpPr txBox="1"/>
          <p:nvPr/>
        </p:nvSpPr>
        <p:spPr>
          <a:xfrm>
            <a:off x="5124066" y="2962350"/>
            <a:ext cx="1617751" cy="276999"/>
          </a:xfrm>
          <a:prstGeom prst="rect">
            <a:avLst/>
          </a:prstGeom>
          <a:noFill/>
        </p:spPr>
        <p:txBody>
          <a:bodyPr wrap="none" rtlCol="0">
            <a:spAutoFit/>
          </a:bodyPr>
          <a:lstStyle/>
          <a:p>
            <a:r>
              <a:rPr lang="en-GB" sz="1200">
                <a:solidFill>
                  <a:srgbClr val="FAFFFF"/>
                </a:solidFill>
              </a:rPr>
              <a:t>Beeston, Nottingham</a:t>
            </a:r>
          </a:p>
        </p:txBody>
      </p:sp>
      <p:pic>
        <p:nvPicPr>
          <p:cNvPr id="17" name="Picture 16">
            <a:extLst>
              <a:ext uri="{FF2B5EF4-FFF2-40B4-BE49-F238E27FC236}">
                <a16:creationId xmlns:a16="http://schemas.microsoft.com/office/drawing/2014/main" id="{6839CCB3-46E3-06A6-F8FD-5AA888A12AB5}"/>
              </a:ext>
            </a:extLst>
          </p:cNvPr>
          <p:cNvPicPr>
            <a:picLocks noChangeAspect="1"/>
          </p:cNvPicPr>
          <p:nvPr/>
        </p:nvPicPr>
        <p:blipFill>
          <a:blip r:embed="rId6"/>
          <a:stretch>
            <a:fillRect/>
          </a:stretch>
        </p:blipFill>
        <p:spPr>
          <a:xfrm>
            <a:off x="7631644" y="1623877"/>
            <a:ext cx="2202142" cy="1579766"/>
          </a:xfrm>
          <a:prstGeom prst="rect">
            <a:avLst/>
          </a:prstGeom>
        </p:spPr>
      </p:pic>
      <p:sp>
        <p:nvSpPr>
          <p:cNvPr id="18" name="TextBox 17">
            <a:extLst>
              <a:ext uri="{FF2B5EF4-FFF2-40B4-BE49-F238E27FC236}">
                <a16:creationId xmlns:a16="http://schemas.microsoft.com/office/drawing/2014/main" id="{97C3C3A9-0385-787C-20C0-E4BF918FEE3A}"/>
              </a:ext>
            </a:extLst>
          </p:cNvPr>
          <p:cNvSpPr txBox="1"/>
          <p:nvPr/>
        </p:nvSpPr>
        <p:spPr>
          <a:xfrm>
            <a:off x="7613965" y="2773271"/>
            <a:ext cx="1565300" cy="461665"/>
          </a:xfrm>
          <a:prstGeom prst="rect">
            <a:avLst/>
          </a:prstGeom>
          <a:noFill/>
        </p:spPr>
        <p:txBody>
          <a:bodyPr wrap="none" rtlCol="0">
            <a:spAutoFit/>
          </a:bodyPr>
          <a:lstStyle/>
          <a:p>
            <a:r>
              <a:rPr lang="en-GB" sz="1200">
                <a:solidFill>
                  <a:srgbClr val="FAFFFF"/>
                </a:solidFill>
              </a:rPr>
              <a:t>St George’s House, </a:t>
            </a:r>
          </a:p>
          <a:p>
            <a:r>
              <a:rPr lang="en-GB" sz="1200">
                <a:solidFill>
                  <a:srgbClr val="FAFFFF"/>
                </a:solidFill>
              </a:rPr>
              <a:t>Raynes Park</a:t>
            </a:r>
          </a:p>
        </p:txBody>
      </p:sp>
    </p:spTree>
    <p:extLst>
      <p:ext uri="{BB962C8B-B14F-4D97-AF65-F5344CB8AC3E}">
        <p14:creationId xmlns:p14="http://schemas.microsoft.com/office/powerpoint/2010/main" val="229597475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57</a:t>
            </a:fld>
            <a:endParaRPr lang="en-US"/>
          </a:p>
        </p:txBody>
      </p:sp>
      <p:sp>
        <p:nvSpPr>
          <p:cNvPr id="4" name="Rectangle 1"/>
          <p:cNvSpPr>
            <a:spLocks/>
          </p:cNvSpPr>
          <p:nvPr/>
        </p:nvSpPr>
        <p:spPr bwMode="auto">
          <a:xfrm>
            <a:off x="0" y="1465943"/>
            <a:ext cx="9906000" cy="4804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defTabSz="673100">
              <a:lnSpc>
                <a:spcPct val="120000"/>
              </a:lnSpc>
            </a:pPr>
            <a:r>
              <a:rPr lang="en-US" sz="3200" b="1">
                <a:solidFill>
                  <a:srgbClr val="F58B00"/>
                </a:solidFill>
                <a:cs typeface="Arial" pitchFamily="34" charset="0"/>
                <a:sym typeface="Arial" pitchFamily="34" charset="0"/>
              </a:rPr>
              <a:t>Appendix</a:t>
            </a:r>
          </a:p>
        </p:txBody>
      </p:sp>
    </p:spTree>
    <p:extLst>
      <p:ext uri="{BB962C8B-B14F-4D97-AF65-F5344CB8AC3E}">
        <p14:creationId xmlns:p14="http://schemas.microsoft.com/office/powerpoint/2010/main" val="2980066783"/>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p:cNvSpPr>
          <p:nvPr/>
        </p:nvSpPr>
        <p:spPr bwMode="auto">
          <a:xfrm>
            <a:off x="3748904" y="1003205"/>
            <a:ext cx="5534025"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r>
              <a:rPr lang="en-US" sz="1800">
                <a:solidFill>
                  <a:schemeClr val="bg1"/>
                </a:solidFill>
                <a:cs typeface="Arial" pitchFamily="34" charset="0"/>
                <a:sym typeface="Arial" pitchFamily="34" charset="0"/>
              </a:rPr>
              <a:t>Appendix</a:t>
            </a:r>
            <a:endParaRPr lang="en-US" sz="1800">
              <a:solidFill>
                <a:srgbClr val="FFFFFF"/>
              </a:solidFill>
              <a:cs typeface="Arial" pitchFamily="34" charset="0"/>
              <a:sym typeface="Arial" pitchFamily="34" charset="0"/>
            </a:endParaRPr>
          </a:p>
          <a:p>
            <a:pPr algn="r" defTabSz="673100"/>
            <a:r>
              <a:rPr lang="en-US" sz="1800">
                <a:solidFill>
                  <a:srgbClr val="F58B00"/>
                </a:solidFill>
                <a:cs typeface="Arial" pitchFamily="34" charset="0"/>
                <a:sym typeface="Arial" pitchFamily="34" charset="0"/>
              </a:rPr>
              <a:t>Investment Approach</a:t>
            </a:r>
          </a:p>
        </p:txBody>
      </p:sp>
      <p:sp>
        <p:nvSpPr>
          <p:cNvPr id="4"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58</a:t>
            </a:fld>
            <a:endParaRPr lang="en-US"/>
          </a:p>
        </p:txBody>
      </p:sp>
      <p:sp>
        <p:nvSpPr>
          <p:cNvPr id="7" name="Text Box 49"/>
          <p:cNvSpPr txBox="1">
            <a:spLocks noChangeArrowheads="1"/>
          </p:cNvSpPr>
          <p:nvPr/>
        </p:nvSpPr>
        <p:spPr bwMode="auto">
          <a:xfrm>
            <a:off x="351632" y="1802811"/>
            <a:ext cx="8924132" cy="3751828"/>
          </a:xfrm>
          <a:prstGeom prst="rect">
            <a:avLst/>
          </a:prstGeom>
          <a:solidFill>
            <a:srgbClr val="F7A34F">
              <a:alpha val="0"/>
            </a:srgbClr>
          </a:solidFill>
          <a:ln>
            <a:noFill/>
          </a:ln>
        </p:spPr>
        <p:txBody>
          <a:bodyPr rot="0" vert="horz" wrap="square" lIns="91440" tIns="45720" rIns="91440" bIns="45720" anchor="t" anchorCtr="0" upright="1">
            <a:noAutofit/>
          </a:bodyPr>
          <a:lstStyle/>
          <a:p>
            <a:pPr marL="457200" indent="-228600">
              <a:lnSpc>
                <a:spcPct val="115000"/>
              </a:lnSpc>
              <a:spcAft>
                <a:spcPts val="600"/>
              </a:spcAft>
              <a:buClr>
                <a:srgbClr val="F68B1F"/>
              </a:buClr>
              <a:buFont typeface="Wingdings" panose="05000000000000000000" pitchFamily="2" charset="2"/>
              <a:buChar char="Ø"/>
            </a:pPr>
            <a:r>
              <a:rPr lang="en-GB" b="1">
                <a:solidFill>
                  <a:srgbClr val="595959"/>
                </a:solidFill>
                <a:latin typeface="Arial"/>
                <a:ea typeface="Times New Roman"/>
                <a:cs typeface="Times New Roman"/>
              </a:rPr>
              <a:t>Sustainable income is a priority:</a:t>
            </a:r>
          </a:p>
          <a:p>
            <a:pPr marL="678815" indent="-228600">
              <a:lnSpc>
                <a:spcPct val="115000"/>
              </a:lnSpc>
              <a:spcAft>
                <a:spcPts val="600"/>
              </a:spcAft>
              <a:buClr>
                <a:srgbClr val="F68B1F"/>
              </a:buClr>
              <a:buFont typeface="Wingdings" panose="05000000000000000000" pitchFamily="2" charset="2"/>
              <a:buChar char="§"/>
            </a:pPr>
            <a:r>
              <a:rPr lang="en-GB">
                <a:solidFill>
                  <a:srgbClr val="595959"/>
                </a:solidFill>
                <a:latin typeface="Arial"/>
                <a:ea typeface="Times New Roman"/>
                <a:cs typeface="Times New Roman"/>
              </a:rPr>
              <a:t>The yield at purchase of any property investment must ALWAYS exceed debt service costs;</a:t>
            </a:r>
          </a:p>
          <a:p>
            <a:pPr marL="678815" indent="-228600">
              <a:lnSpc>
                <a:spcPct val="115000"/>
              </a:lnSpc>
              <a:spcAft>
                <a:spcPts val="600"/>
              </a:spcAft>
              <a:buClr>
                <a:srgbClr val="F68B1F"/>
              </a:buClr>
              <a:buFont typeface="Wingdings" panose="05000000000000000000" pitchFamily="2" charset="2"/>
              <a:buChar char="§"/>
            </a:pPr>
            <a:r>
              <a:rPr lang="en-GB">
                <a:solidFill>
                  <a:srgbClr val="595959"/>
                </a:solidFill>
                <a:latin typeface="Arial"/>
                <a:ea typeface="Times New Roman"/>
                <a:cs typeface="Times New Roman"/>
              </a:rPr>
              <a:t>We assess investments with an emphasis on ROE as opposed to IRR (because IRR</a:t>
            </a:r>
            <a:r>
              <a:rPr lang="en-GB">
                <a:solidFill>
                  <a:srgbClr val="595959"/>
                </a:solidFill>
                <a:latin typeface="Times New Roman"/>
                <a:ea typeface="Times New Roman"/>
                <a:cs typeface="Arial"/>
              </a:rPr>
              <a:t>’</a:t>
            </a:r>
            <a:r>
              <a:rPr lang="en-GB">
                <a:solidFill>
                  <a:srgbClr val="595959"/>
                </a:solidFill>
                <a:latin typeface="Arial"/>
                <a:ea typeface="Times New Roman"/>
                <a:cs typeface="Times New Roman"/>
              </a:rPr>
              <a:t>s require an exit price assumption);</a:t>
            </a:r>
          </a:p>
          <a:p>
            <a:pPr marL="678815" indent="-228600">
              <a:lnSpc>
                <a:spcPct val="115000"/>
              </a:lnSpc>
              <a:spcAft>
                <a:spcPts val="600"/>
              </a:spcAft>
              <a:buClr>
                <a:srgbClr val="F68B1F"/>
              </a:buClr>
              <a:buFont typeface="Wingdings" panose="05000000000000000000" pitchFamily="2" charset="2"/>
              <a:buChar char="§"/>
            </a:pPr>
            <a:r>
              <a:rPr lang="en-GB">
                <a:solidFill>
                  <a:srgbClr val="595959"/>
                </a:solidFill>
                <a:latin typeface="Arial"/>
                <a:ea typeface="Times New Roman"/>
                <a:cs typeface="Times New Roman"/>
              </a:rPr>
              <a:t>Over the long term it is income and not capital value movements which largely determine total returns;</a:t>
            </a:r>
          </a:p>
          <a:p>
            <a:pPr marL="678815" indent="-228600">
              <a:lnSpc>
                <a:spcPct val="115000"/>
              </a:lnSpc>
              <a:spcAft>
                <a:spcPts val="600"/>
              </a:spcAft>
              <a:buClr>
                <a:srgbClr val="F68B1F"/>
              </a:buClr>
              <a:buFont typeface="Wingdings" panose="05000000000000000000" pitchFamily="2" charset="2"/>
              <a:buChar char="§"/>
            </a:pPr>
            <a:r>
              <a:rPr lang="en-GB">
                <a:solidFill>
                  <a:srgbClr val="595959"/>
                </a:solidFill>
                <a:latin typeface="Arial"/>
                <a:ea typeface="Times New Roman"/>
                <a:cs typeface="Times New Roman"/>
              </a:rPr>
              <a:t>Sustainable high-income streams can sustain</a:t>
            </a:r>
            <a:r>
              <a:rPr lang="en-GB">
                <a:solidFill>
                  <a:srgbClr val="595959"/>
                </a:solidFill>
                <a:latin typeface="Calibri"/>
                <a:ea typeface="Times New Roman"/>
                <a:cs typeface="Times New Roman"/>
              </a:rPr>
              <a:t> </a:t>
            </a:r>
            <a:r>
              <a:rPr lang="en-GB">
                <a:solidFill>
                  <a:srgbClr val="595959"/>
                </a:solidFill>
                <a:latin typeface="Arial"/>
                <a:ea typeface="Times New Roman"/>
                <a:cs typeface="Times New Roman"/>
              </a:rPr>
              <a:t>leverage and thereby enable total equity returns to be boosted;</a:t>
            </a:r>
          </a:p>
          <a:p>
            <a:pPr marL="678815" indent="-228600">
              <a:lnSpc>
                <a:spcPct val="115000"/>
              </a:lnSpc>
              <a:spcAft>
                <a:spcPts val="600"/>
              </a:spcAft>
              <a:buClr>
                <a:srgbClr val="F68B1F"/>
              </a:buClr>
              <a:buFont typeface="Wingdings" panose="05000000000000000000" pitchFamily="2" charset="2"/>
              <a:buChar char="§"/>
            </a:pPr>
            <a:r>
              <a:rPr lang="en-GB">
                <a:solidFill>
                  <a:srgbClr val="595959"/>
                </a:solidFill>
                <a:latin typeface="Arial"/>
                <a:ea typeface="Times New Roman"/>
                <a:cs typeface="Times New Roman"/>
              </a:rPr>
              <a:t>Capital is better protected if investments yield a high income, preferably from a low (reversionary) rent level.</a:t>
            </a:r>
            <a:endParaRPr lang="en-GB">
              <a:latin typeface="Calibri"/>
              <a:ea typeface="Times New Roman"/>
              <a:cs typeface="Times New Roman"/>
            </a:endParaRPr>
          </a:p>
          <a:p>
            <a:pPr marL="457200" indent="-228600">
              <a:lnSpc>
                <a:spcPct val="115000"/>
              </a:lnSpc>
              <a:spcAft>
                <a:spcPts val="0"/>
              </a:spcAft>
            </a:pPr>
            <a:endParaRPr lang="en-GB" sz="1100" b="1">
              <a:solidFill>
                <a:srgbClr val="595959"/>
              </a:solidFill>
              <a:latin typeface="Arial"/>
              <a:ea typeface="Times New Roman"/>
              <a:cs typeface="Times New Roman"/>
            </a:endParaRPr>
          </a:p>
          <a:p>
            <a:pPr marL="457200" indent="-228600">
              <a:lnSpc>
                <a:spcPct val="115000"/>
              </a:lnSpc>
              <a:spcAft>
                <a:spcPts val="0"/>
              </a:spcAft>
            </a:pPr>
            <a:endParaRPr lang="en-GB" sz="1100">
              <a:latin typeface="Calibri"/>
              <a:ea typeface="Times New Roman"/>
              <a:cs typeface="Times New Roman"/>
            </a:endParaRPr>
          </a:p>
        </p:txBody>
      </p:sp>
      <p:sp>
        <p:nvSpPr>
          <p:cNvPr id="9" name="Text Box 155"/>
          <p:cNvSpPr txBox="1">
            <a:spLocks noChangeArrowheads="1"/>
          </p:cNvSpPr>
          <p:nvPr/>
        </p:nvSpPr>
        <p:spPr bwMode="auto">
          <a:xfrm>
            <a:off x="562062" y="4644179"/>
            <a:ext cx="8647725" cy="620261"/>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457200" indent="-228600">
              <a:lnSpc>
                <a:spcPct val="115000"/>
              </a:lnSpc>
              <a:spcAft>
                <a:spcPts val="1000"/>
              </a:spcAft>
            </a:pPr>
            <a:r>
              <a:rPr lang="en-GB" b="1">
                <a:solidFill>
                  <a:srgbClr val="F79646"/>
                </a:solidFill>
                <a:latin typeface="Arial"/>
                <a:ea typeface="Times New Roman"/>
                <a:cs typeface="Times New Roman"/>
              </a:rPr>
              <a:t>	</a:t>
            </a:r>
            <a:r>
              <a:rPr lang="en-GB" sz="1600" b="1">
                <a:solidFill>
                  <a:srgbClr val="F68B1F"/>
                </a:solidFill>
                <a:latin typeface="Arial"/>
                <a:ea typeface="Times New Roman"/>
                <a:cs typeface="Times New Roman"/>
              </a:rPr>
              <a:t>We target higher yielding properties with sustainable income streams, enabling us to boost returns by applying leverage.</a:t>
            </a:r>
          </a:p>
        </p:txBody>
      </p:sp>
    </p:spTree>
    <p:extLst>
      <p:ext uri="{BB962C8B-B14F-4D97-AF65-F5344CB8AC3E}">
        <p14:creationId xmlns:p14="http://schemas.microsoft.com/office/powerpoint/2010/main" val="95755881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p:cNvSpPr>
          <p:nvPr/>
        </p:nvSpPr>
        <p:spPr bwMode="auto">
          <a:xfrm>
            <a:off x="3748904" y="1003205"/>
            <a:ext cx="5534025"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r>
              <a:rPr lang="en-US" sz="1800">
                <a:solidFill>
                  <a:schemeClr val="bg1"/>
                </a:solidFill>
                <a:cs typeface="Arial" pitchFamily="34" charset="0"/>
                <a:sym typeface="Arial" pitchFamily="34" charset="0"/>
              </a:rPr>
              <a:t>Appendix</a:t>
            </a:r>
            <a:endParaRPr lang="en-US" sz="1800">
              <a:solidFill>
                <a:srgbClr val="FFFFFF"/>
              </a:solidFill>
              <a:cs typeface="Arial" pitchFamily="34" charset="0"/>
              <a:sym typeface="Arial" pitchFamily="34" charset="0"/>
            </a:endParaRPr>
          </a:p>
          <a:p>
            <a:pPr algn="r" defTabSz="673100"/>
            <a:r>
              <a:rPr lang="en-US" sz="1800">
                <a:solidFill>
                  <a:srgbClr val="F58B00"/>
                </a:solidFill>
                <a:cs typeface="Arial" pitchFamily="34" charset="0"/>
                <a:sym typeface="Arial" pitchFamily="34" charset="0"/>
              </a:rPr>
              <a:t>Investment Approach (cont.)</a:t>
            </a:r>
          </a:p>
        </p:txBody>
      </p:sp>
      <p:sp>
        <p:nvSpPr>
          <p:cNvPr id="4"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59</a:t>
            </a:fld>
            <a:endParaRPr lang="en-US"/>
          </a:p>
        </p:txBody>
      </p:sp>
      <p:sp>
        <p:nvSpPr>
          <p:cNvPr id="7" name="Text Box 49"/>
          <p:cNvSpPr txBox="1">
            <a:spLocks noChangeArrowheads="1"/>
          </p:cNvSpPr>
          <p:nvPr/>
        </p:nvSpPr>
        <p:spPr bwMode="auto">
          <a:xfrm>
            <a:off x="351632" y="1590327"/>
            <a:ext cx="9081928" cy="4787614"/>
          </a:xfrm>
          <a:prstGeom prst="rect">
            <a:avLst/>
          </a:prstGeom>
          <a:solidFill>
            <a:srgbClr val="F7A34F">
              <a:alpha val="0"/>
            </a:srgbClr>
          </a:solidFill>
          <a:ln>
            <a:noFill/>
          </a:ln>
        </p:spPr>
        <p:txBody>
          <a:bodyPr rot="0" vert="horz" wrap="square" lIns="91440" tIns="45720" rIns="91440" bIns="45720" anchor="t" anchorCtr="0" upright="1">
            <a:noAutofit/>
          </a:bodyPr>
          <a:lstStyle/>
          <a:p>
            <a:pPr marL="457200" lvl="0" indent="-228600">
              <a:lnSpc>
                <a:spcPct val="115000"/>
              </a:lnSpc>
              <a:spcAft>
                <a:spcPts val="1200"/>
              </a:spcAft>
              <a:buClr>
                <a:srgbClr val="F68B1F"/>
              </a:buClr>
              <a:buFont typeface="Wingdings" panose="05000000000000000000" pitchFamily="2" charset="2"/>
              <a:buChar char="Ø"/>
            </a:pPr>
            <a:r>
              <a:rPr lang="en-GB" b="1">
                <a:solidFill>
                  <a:srgbClr val="595959"/>
                </a:solidFill>
                <a:latin typeface="Arial"/>
                <a:ea typeface="Times New Roman"/>
                <a:cs typeface="Times New Roman"/>
              </a:rPr>
              <a:t>Property is illiquid </a:t>
            </a:r>
            <a:r>
              <a:rPr lang="en-GB" b="1">
                <a:solidFill>
                  <a:srgbClr val="595959"/>
                </a:solidFill>
                <a:latin typeface="Times New Roman"/>
                <a:ea typeface="Times New Roman"/>
                <a:cs typeface="Arial"/>
              </a:rPr>
              <a:t>–</a:t>
            </a:r>
            <a:r>
              <a:rPr lang="en-GB" b="1">
                <a:solidFill>
                  <a:srgbClr val="595959"/>
                </a:solidFill>
                <a:latin typeface="Arial"/>
                <a:ea typeface="Times New Roman"/>
                <a:cs typeface="Times New Roman"/>
              </a:rPr>
              <a:t> </a:t>
            </a:r>
            <a:r>
              <a:rPr lang="en-GB">
                <a:solidFill>
                  <a:srgbClr val="595959"/>
                </a:solidFill>
                <a:latin typeface="Arial"/>
                <a:ea typeface="Times New Roman"/>
                <a:cs typeface="Times New Roman"/>
              </a:rPr>
              <a:t>but this illiquidity can be mitigated by rental income </a:t>
            </a:r>
            <a:r>
              <a:rPr lang="en-GB">
                <a:solidFill>
                  <a:srgbClr val="595959"/>
                </a:solidFill>
                <a:latin typeface="Times New Roman"/>
                <a:ea typeface="Times New Roman"/>
                <a:cs typeface="Arial"/>
              </a:rPr>
              <a:t>–</a:t>
            </a:r>
            <a:r>
              <a:rPr lang="en-GB">
                <a:solidFill>
                  <a:srgbClr val="595959"/>
                </a:solidFill>
                <a:latin typeface="Arial"/>
                <a:ea typeface="Times New Roman"/>
                <a:cs typeface="Times New Roman"/>
              </a:rPr>
              <a:t> liquidity through income;</a:t>
            </a:r>
          </a:p>
          <a:p>
            <a:pPr marL="457200" lvl="0" indent="-228600">
              <a:lnSpc>
                <a:spcPct val="115000"/>
              </a:lnSpc>
              <a:spcAft>
                <a:spcPts val="1200"/>
              </a:spcAft>
              <a:buClr>
                <a:srgbClr val="F68B1F"/>
              </a:buClr>
              <a:buFont typeface="Wingdings" panose="05000000000000000000" pitchFamily="2" charset="2"/>
              <a:buChar char="Ø"/>
            </a:pPr>
            <a:r>
              <a:rPr lang="en-GB" b="1">
                <a:solidFill>
                  <a:srgbClr val="595959"/>
                </a:solidFill>
                <a:latin typeface="Arial"/>
                <a:ea typeface="Times New Roman"/>
                <a:cs typeface="Times New Roman"/>
              </a:rPr>
              <a:t>Flexibility in the light of market changes;</a:t>
            </a:r>
          </a:p>
          <a:p>
            <a:pPr marL="457200" indent="-228600">
              <a:lnSpc>
                <a:spcPct val="115000"/>
              </a:lnSpc>
              <a:spcAft>
                <a:spcPts val="1200"/>
              </a:spcAft>
              <a:buClr>
                <a:srgbClr val="F68B1F"/>
              </a:buClr>
              <a:buFont typeface="Wingdings" panose="05000000000000000000" pitchFamily="2" charset="2"/>
              <a:buChar char="Ø"/>
            </a:pPr>
            <a:r>
              <a:rPr lang="en-GB" b="1">
                <a:solidFill>
                  <a:srgbClr val="595959"/>
                </a:solidFill>
                <a:latin typeface="Arial"/>
                <a:ea typeface="Times New Roman"/>
                <a:cs typeface="Times New Roman"/>
              </a:rPr>
              <a:t>An active approach to asset management (where possible):</a:t>
            </a:r>
            <a:endParaRPr lang="en-GB">
              <a:latin typeface="Calibri"/>
              <a:ea typeface="Times New Roman"/>
              <a:cs typeface="Times New Roman"/>
            </a:endParaRPr>
          </a:p>
          <a:p>
            <a:pPr marL="678815" indent="-228600">
              <a:lnSpc>
                <a:spcPct val="115000"/>
              </a:lnSpc>
              <a:spcAft>
                <a:spcPts val="900"/>
              </a:spcAft>
              <a:buClr>
                <a:srgbClr val="F68B1F"/>
              </a:buClr>
              <a:buFont typeface="Wingdings" panose="05000000000000000000" pitchFamily="2" charset="2"/>
              <a:buChar char="§"/>
            </a:pPr>
            <a:r>
              <a:rPr lang="en-GB" sz="1200">
                <a:solidFill>
                  <a:srgbClr val="595959"/>
                </a:solidFill>
                <a:latin typeface="Arial"/>
                <a:ea typeface="Times New Roman"/>
                <a:cs typeface="Times New Roman"/>
              </a:rPr>
              <a:t>2005: largely exited the UK commercial property market in 2005, re-entered in 2009;</a:t>
            </a:r>
          </a:p>
          <a:p>
            <a:pPr marL="678815" indent="-228600">
              <a:lnSpc>
                <a:spcPct val="115000"/>
              </a:lnSpc>
              <a:spcAft>
                <a:spcPts val="900"/>
              </a:spcAft>
              <a:buClr>
                <a:srgbClr val="F68B1F"/>
              </a:buClr>
              <a:buFont typeface="Wingdings" panose="05000000000000000000" pitchFamily="2" charset="2"/>
              <a:buChar char="§"/>
            </a:pPr>
            <a:r>
              <a:rPr lang="en-GB" sz="1200">
                <a:solidFill>
                  <a:srgbClr val="595959"/>
                </a:solidFill>
                <a:latin typeface="Arial"/>
                <a:ea typeface="Times New Roman"/>
                <a:cs typeface="Times New Roman"/>
              </a:rPr>
              <a:t>2008: reversed asset management policy of waiting until lease expiry to renew leases following onset of the credit crunch in 2008;</a:t>
            </a:r>
          </a:p>
          <a:p>
            <a:pPr marL="678815" indent="-228600">
              <a:lnSpc>
                <a:spcPct val="115000"/>
              </a:lnSpc>
              <a:spcAft>
                <a:spcPts val="900"/>
              </a:spcAft>
              <a:buClr>
                <a:srgbClr val="F68B1F"/>
              </a:buClr>
              <a:buFont typeface="Wingdings" panose="05000000000000000000" pitchFamily="2" charset="2"/>
              <a:buChar char="§"/>
            </a:pPr>
            <a:r>
              <a:rPr lang="en-GB" sz="1200">
                <a:solidFill>
                  <a:srgbClr val="595959"/>
                </a:solidFill>
                <a:latin typeface="Arial"/>
                <a:ea typeface="Times New Roman"/>
                <a:cs typeface="Times New Roman"/>
              </a:rPr>
              <a:t>2013: recommenced development activity in the UK in response to the introduction of Permitted Development Rights (PDR) and the boosting of demand for residential property with the </a:t>
            </a:r>
            <a:r>
              <a:rPr lang="en-GB" sz="1200">
                <a:solidFill>
                  <a:srgbClr val="595959"/>
                </a:solidFill>
                <a:latin typeface="Times New Roman"/>
                <a:ea typeface="Times New Roman"/>
                <a:cs typeface="Arial"/>
              </a:rPr>
              <a:t>“</a:t>
            </a:r>
            <a:r>
              <a:rPr lang="en-GB" sz="1200">
                <a:solidFill>
                  <a:srgbClr val="595959"/>
                </a:solidFill>
                <a:latin typeface="Arial"/>
                <a:ea typeface="Times New Roman"/>
                <a:cs typeface="Times New Roman"/>
              </a:rPr>
              <a:t>Help to Buy</a:t>
            </a:r>
            <a:r>
              <a:rPr lang="en-GB" sz="1200">
                <a:solidFill>
                  <a:srgbClr val="595959"/>
                </a:solidFill>
                <a:latin typeface="Times New Roman"/>
                <a:ea typeface="Times New Roman"/>
                <a:cs typeface="Arial"/>
              </a:rPr>
              <a:t>”</a:t>
            </a:r>
            <a:r>
              <a:rPr lang="en-GB" sz="1200">
                <a:solidFill>
                  <a:srgbClr val="595959"/>
                </a:solidFill>
                <a:latin typeface="Arial"/>
                <a:ea typeface="Times New Roman"/>
                <a:cs typeface="Times New Roman"/>
              </a:rPr>
              <a:t> scheme – achieved IRR of 98% for clients without leverage;</a:t>
            </a:r>
          </a:p>
          <a:p>
            <a:pPr marL="678815" indent="-228600">
              <a:lnSpc>
                <a:spcPct val="115000"/>
              </a:lnSpc>
              <a:spcAft>
                <a:spcPts val="900"/>
              </a:spcAft>
              <a:buClr>
                <a:srgbClr val="F68B1F"/>
              </a:buClr>
              <a:buFont typeface="Wingdings" panose="05000000000000000000" pitchFamily="2" charset="2"/>
              <a:buChar char="§"/>
            </a:pPr>
            <a:r>
              <a:rPr lang="en-GB" sz="1200">
                <a:solidFill>
                  <a:srgbClr val="595959"/>
                </a:solidFill>
                <a:latin typeface="Arial"/>
                <a:ea typeface="Times New Roman"/>
                <a:cs typeface="Times New Roman"/>
              </a:rPr>
              <a:t>2016: varied PDR strategy to invest in offices for rental growth (as opposed to for development) due to PDR resulting in diminishing office supply / rising rents;</a:t>
            </a:r>
          </a:p>
          <a:p>
            <a:pPr marL="678815" indent="-228600">
              <a:lnSpc>
                <a:spcPct val="115000"/>
              </a:lnSpc>
              <a:spcAft>
                <a:spcPts val="1200"/>
              </a:spcAft>
              <a:buClr>
                <a:srgbClr val="F68B1F"/>
              </a:buClr>
              <a:buFont typeface="Wingdings" panose="05000000000000000000" pitchFamily="2" charset="2"/>
              <a:buChar char="§"/>
            </a:pPr>
            <a:r>
              <a:rPr lang="en-GB" sz="1200">
                <a:solidFill>
                  <a:srgbClr val="595959"/>
                </a:solidFill>
                <a:latin typeface="Arial"/>
                <a:ea typeface="Times New Roman"/>
                <a:cs typeface="Times New Roman"/>
              </a:rPr>
              <a:t>2020: entered the COVID-19 induced crisis with significant cash (c£23.6 million), following sale of CH8, Warsaw;</a:t>
            </a:r>
          </a:p>
          <a:p>
            <a:pPr marL="678815" indent="-228600">
              <a:lnSpc>
                <a:spcPct val="115000"/>
              </a:lnSpc>
              <a:spcAft>
                <a:spcPts val="1200"/>
              </a:spcAft>
              <a:buClr>
                <a:srgbClr val="F68B1F"/>
              </a:buClr>
              <a:buFont typeface="Wingdings" panose="05000000000000000000" pitchFamily="2" charset="2"/>
              <a:buChar char="§"/>
            </a:pPr>
            <a:r>
              <a:rPr lang="en-GB" sz="1200">
                <a:solidFill>
                  <a:srgbClr val="595959"/>
                </a:solidFill>
                <a:latin typeface="Arial"/>
                <a:ea typeface="Times New Roman"/>
                <a:cs typeface="Times New Roman"/>
              </a:rPr>
              <a:t>2022: Substantial reduction in net debt down to £23.5 million, and down to £19.5m by 2025.</a:t>
            </a:r>
          </a:p>
          <a:p>
            <a:pPr marL="678815" indent="-228600">
              <a:lnSpc>
                <a:spcPct val="115000"/>
              </a:lnSpc>
              <a:spcAft>
                <a:spcPts val="1200"/>
              </a:spcAft>
              <a:buClr>
                <a:srgbClr val="F68B1F"/>
              </a:buClr>
              <a:buFont typeface="Wingdings" panose="05000000000000000000" pitchFamily="2" charset="2"/>
              <a:buChar char="§"/>
            </a:pPr>
            <a:endParaRPr lang="en-GB" sz="1200">
              <a:solidFill>
                <a:srgbClr val="595959"/>
              </a:solidFill>
              <a:latin typeface="Arial"/>
              <a:ea typeface="Times New Roman"/>
              <a:cs typeface="Times New Roman"/>
            </a:endParaRPr>
          </a:p>
          <a:p>
            <a:pPr marL="678815" indent="-228600">
              <a:lnSpc>
                <a:spcPct val="115000"/>
              </a:lnSpc>
              <a:spcAft>
                <a:spcPts val="1200"/>
              </a:spcAft>
              <a:buClr>
                <a:srgbClr val="F68B1F"/>
              </a:buClr>
              <a:buFont typeface="Wingdings" panose="05000000000000000000" pitchFamily="2" charset="2"/>
              <a:buChar char="§"/>
            </a:pPr>
            <a:endParaRPr lang="en-GB">
              <a:latin typeface="Calibri"/>
              <a:ea typeface="Times New Roman"/>
              <a:cs typeface="Times New Roman"/>
            </a:endParaRPr>
          </a:p>
          <a:p>
            <a:pPr marL="457200" indent="-228600">
              <a:lnSpc>
                <a:spcPct val="115000"/>
              </a:lnSpc>
              <a:spcAft>
                <a:spcPts val="0"/>
              </a:spcAft>
            </a:pPr>
            <a:endParaRPr lang="en-GB" sz="1100" b="1">
              <a:solidFill>
                <a:srgbClr val="595959"/>
              </a:solidFill>
              <a:latin typeface="Arial"/>
              <a:ea typeface="Times New Roman"/>
              <a:cs typeface="Times New Roman"/>
            </a:endParaRPr>
          </a:p>
          <a:p>
            <a:pPr marL="457200" indent="-228600">
              <a:lnSpc>
                <a:spcPct val="115000"/>
              </a:lnSpc>
              <a:spcAft>
                <a:spcPts val="0"/>
              </a:spcAft>
            </a:pPr>
            <a:endParaRPr lang="en-GB" sz="1100">
              <a:latin typeface="Calibri"/>
              <a:ea typeface="Times New Roman"/>
              <a:cs typeface="Times New Roman"/>
            </a:endParaRPr>
          </a:p>
        </p:txBody>
      </p:sp>
    </p:spTree>
    <p:extLst>
      <p:ext uri="{BB962C8B-B14F-4D97-AF65-F5344CB8AC3E}">
        <p14:creationId xmlns:p14="http://schemas.microsoft.com/office/powerpoint/2010/main" val="381980903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p:cNvSpPr>
          <p:nvPr/>
        </p:nvSpPr>
        <p:spPr bwMode="auto">
          <a:xfrm>
            <a:off x="3748904" y="1003205"/>
            <a:ext cx="5534025"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r>
              <a:rPr lang="en-US" sz="1800">
                <a:solidFill>
                  <a:schemeClr val="bg1"/>
                </a:solidFill>
                <a:cs typeface="Arial" pitchFamily="34" charset="0"/>
                <a:sym typeface="Arial" pitchFamily="34" charset="0"/>
              </a:rPr>
              <a:t>First Property Group plc</a:t>
            </a:r>
          </a:p>
          <a:p>
            <a:pPr algn="r" defTabSz="673100"/>
            <a:r>
              <a:rPr lang="en-US" sz="1800">
                <a:solidFill>
                  <a:srgbClr val="F58B00"/>
                </a:solidFill>
                <a:cs typeface="Arial" pitchFamily="34" charset="0"/>
                <a:sym typeface="Arial" pitchFamily="34" charset="0"/>
              </a:rPr>
              <a:t>Highlights</a:t>
            </a:r>
          </a:p>
        </p:txBody>
      </p:sp>
      <p:sp>
        <p:nvSpPr>
          <p:cNvPr id="4"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6</a:t>
            </a:fld>
            <a:endParaRPr lang="en-US"/>
          </a:p>
        </p:txBody>
      </p:sp>
      <p:sp>
        <p:nvSpPr>
          <p:cNvPr id="7" name="Text Box 49"/>
          <p:cNvSpPr txBox="1">
            <a:spLocks noChangeArrowheads="1"/>
          </p:cNvSpPr>
          <p:nvPr/>
        </p:nvSpPr>
        <p:spPr bwMode="auto">
          <a:xfrm>
            <a:off x="552892" y="1834764"/>
            <a:ext cx="8730037" cy="4075030"/>
          </a:xfrm>
          <a:prstGeom prst="rect">
            <a:avLst/>
          </a:prstGeom>
          <a:solidFill>
            <a:srgbClr val="F7A34F">
              <a:alpha val="0"/>
            </a:srgbClr>
          </a:solidFill>
          <a:ln>
            <a:noFill/>
          </a:ln>
        </p:spPr>
        <p:txBody>
          <a:bodyPr rot="0" vert="horz" wrap="square" lIns="91440" tIns="45720" rIns="91440" bIns="45720" anchor="t" anchorCtr="0" upright="1">
            <a:noAutofit/>
          </a:bodyPr>
          <a:lstStyle/>
          <a:p>
            <a:pPr marL="342900" indent="-342900" algn="just">
              <a:lnSpc>
                <a:spcPct val="115000"/>
              </a:lnSpc>
              <a:spcAft>
                <a:spcPts val="1200"/>
              </a:spcAft>
              <a:buClr>
                <a:srgbClr val="F68B1F"/>
              </a:buClr>
              <a:buSzPts val="1100"/>
              <a:buFont typeface="Wingdings"/>
              <a:buChar char="Ø"/>
            </a:pPr>
            <a:r>
              <a:rPr lang="en-GB">
                <a:solidFill>
                  <a:schemeClr val="tx1">
                    <a:lumMod val="65000"/>
                    <a:lumOff val="35000"/>
                  </a:schemeClr>
                </a:solidFill>
                <a:latin typeface="Arial"/>
                <a:cs typeface="Times New Roman"/>
              </a:rPr>
              <a:t>Statutory profit before tax: £3.03 million (31 March 2024: loss before tax of £4.41 million)</a:t>
            </a:r>
          </a:p>
          <a:p>
            <a:pPr marL="342900" indent="-342900" algn="just">
              <a:lnSpc>
                <a:spcPct val="115000"/>
              </a:lnSpc>
              <a:spcAft>
                <a:spcPts val="1200"/>
              </a:spcAft>
              <a:buClr>
                <a:srgbClr val="F68B1F"/>
              </a:buClr>
              <a:buSzPts val="1100"/>
              <a:buFont typeface="Wingdings"/>
              <a:buChar char="Ø"/>
            </a:pPr>
            <a:r>
              <a:rPr lang="en-GB">
                <a:solidFill>
                  <a:schemeClr val="tx1">
                    <a:lumMod val="65000"/>
                    <a:lumOff val="35000"/>
                  </a:schemeClr>
                </a:solidFill>
                <a:latin typeface="Arial"/>
                <a:cs typeface="Times New Roman"/>
              </a:rPr>
              <a:t>Initiated cost savings programme which resulted in annualised cost savings of c.£650,000</a:t>
            </a:r>
          </a:p>
          <a:p>
            <a:pPr marL="342900" indent="-342900" algn="just">
              <a:lnSpc>
                <a:spcPct val="115000"/>
              </a:lnSpc>
              <a:spcAft>
                <a:spcPts val="1200"/>
              </a:spcAft>
              <a:buClr>
                <a:srgbClr val="F68B1F"/>
              </a:buClr>
              <a:buSzPts val="1100"/>
              <a:buFont typeface="Wingdings"/>
              <a:buChar char="Ø"/>
            </a:pPr>
            <a:r>
              <a:rPr lang="en-GB">
                <a:solidFill>
                  <a:schemeClr val="tx1">
                    <a:lumMod val="65000"/>
                    <a:lumOff val="35000"/>
                  </a:schemeClr>
                </a:solidFill>
                <a:latin typeface="Arial"/>
                <a:cs typeface="Times New Roman"/>
              </a:rPr>
              <a:t>Reduction in gross debt by £3.25 million to £24.37 million (31 March 2024: £27.62 million)</a:t>
            </a:r>
          </a:p>
          <a:p>
            <a:pPr marL="342900" indent="-342900" algn="just">
              <a:lnSpc>
                <a:spcPct val="115000"/>
              </a:lnSpc>
              <a:spcAft>
                <a:spcPts val="1200"/>
              </a:spcAft>
              <a:buClr>
                <a:srgbClr val="F68B1F"/>
              </a:buClr>
              <a:buSzPts val="1100"/>
              <a:buFont typeface="Wingdings"/>
              <a:buChar char="Ø"/>
            </a:pPr>
            <a:r>
              <a:rPr lang="en-GB">
                <a:solidFill>
                  <a:schemeClr val="tx1">
                    <a:lumMod val="65000"/>
                    <a:lumOff val="35000"/>
                  </a:schemeClr>
                </a:solidFill>
                <a:latin typeface="Arial"/>
                <a:cs typeface="Times New Roman"/>
              </a:rPr>
              <a:t>Reduction in net debt by £3.44 million to £19.55 million (31 March 2024: £22.99 million)</a:t>
            </a:r>
          </a:p>
          <a:p>
            <a:pPr marL="342900" indent="-342900" algn="just">
              <a:lnSpc>
                <a:spcPct val="115000"/>
              </a:lnSpc>
              <a:spcAft>
                <a:spcPts val="1200"/>
              </a:spcAft>
              <a:buClr>
                <a:srgbClr val="F68B1F"/>
              </a:buClr>
              <a:buSzPts val="1100"/>
              <a:buFont typeface="Wingdings"/>
              <a:buChar char="Ø"/>
            </a:pPr>
            <a:r>
              <a:rPr lang="en-GB">
                <a:solidFill>
                  <a:schemeClr val="tx1">
                    <a:lumMod val="65000"/>
                    <a:lumOff val="35000"/>
                  </a:schemeClr>
                </a:solidFill>
                <a:latin typeface="Arial"/>
                <a:cs typeface="Times New Roman"/>
              </a:rPr>
              <a:t>Cash: £4.82 million (31 March 2024: £4.63 million)</a:t>
            </a:r>
          </a:p>
          <a:p>
            <a:pPr marL="342900" indent="-342900" algn="just">
              <a:lnSpc>
                <a:spcPct val="115000"/>
              </a:lnSpc>
              <a:spcAft>
                <a:spcPts val="1200"/>
              </a:spcAft>
              <a:buClr>
                <a:srgbClr val="F68B1F"/>
              </a:buClr>
              <a:buSzPts val="1100"/>
              <a:buFont typeface="Wingdings"/>
              <a:buChar char="Ø"/>
            </a:pPr>
            <a:r>
              <a:rPr lang="en-GB">
                <a:solidFill>
                  <a:schemeClr val="tx1">
                    <a:lumMod val="65000"/>
                    <a:lumOff val="35000"/>
                  </a:schemeClr>
                </a:solidFill>
                <a:latin typeface="Arial"/>
                <a:cs typeface="Times New Roman"/>
              </a:rPr>
              <a:t>Third party AUM: £164 million (31 March 2024: £222 million)</a:t>
            </a:r>
          </a:p>
          <a:p>
            <a:pPr marL="342900" indent="-342900" algn="just">
              <a:lnSpc>
                <a:spcPct val="115000"/>
              </a:lnSpc>
              <a:spcAft>
                <a:spcPts val="1200"/>
              </a:spcAft>
              <a:buClr>
                <a:srgbClr val="F68B1F"/>
              </a:buClr>
              <a:buSzPts val="1100"/>
              <a:buFont typeface="Wingdings"/>
              <a:buChar char="Ø"/>
            </a:pPr>
            <a:r>
              <a:rPr lang="en-GB">
                <a:solidFill>
                  <a:schemeClr val="tx1">
                    <a:lumMod val="65000"/>
                    <a:lumOff val="35000"/>
                  </a:schemeClr>
                </a:solidFill>
                <a:latin typeface="Arial"/>
                <a:cs typeface="Times New Roman"/>
              </a:rPr>
              <a:t>Total AUM: £220 million (31 March 2024: £274 million)</a:t>
            </a:r>
          </a:p>
          <a:p>
            <a:pPr marL="342900" indent="-342900" algn="just">
              <a:lnSpc>
                <a:spcPct val="115000"/>
              </a:lnSpc>
              <a:spcAft>
                <a:spcPts val="1200"/>
              </a:spcAft>
              <a:buClr>
                <a:srgbClr val="F68B1F"/>
              </a:buClr>
              <a:buSzPts val="1100"/>
              <a:buFont typeface="Wingdings"/>
              <a:buChar char="Ø"/>
            </a:pPr>
            <a:r>
              <a:rPr lang="en-GB">
                <a:solidFill>
                  <a:schemeClr val="tx1">
                    <a:lumMod val="65000"/>
                    <a:lumOff val="35000"/>
                  </a:schemeClr>
                </a:solidFill>
                <a:latin typeface="Arial"/>
                <a:cs typeface="Times New Roman"/>
              </a:rPr>
              <a:t>Weighted average unexpired fund management contract term: 3 year 4 months (31 March 2024: 1 year 9 months)</a:t>
            </a:r>
          </a:p>
        </p:txBody>
      </p:sp>
    </p:spTree>
    <p:extLst>
      <p:ext uri="{BB962C8B-B14F-4D97-AF65-F5344CB8AC3E}">
        <p14:creationId xmlns:p14="http://schemas.microsoft.com/office/powerpoint/2010/main" val="1448774679"/>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p:cNvSpPr>
          <p:nvPr/>
        </p:nvSpPr>
        <p:spPr bwMode="auto">
          <a:xfrm>
            <a:off x="2286000" y="1003205"/>
            <a:ext cx="699693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r>
              <a:rPr lang="en-US" sz="1800">
                <a:solidFill>
                  <a:schemeClr val="bg1"/>
                </a:solidFill>
                <a:cs typeface="Arial" pitchFamily="34" charset="0"/>
                <a:sym typeface="Arial" pitchFamily="34" charset="0"/>
              </a:rPr>
              <a:t>Appendix</a:t>
            </a:r>
            <a:endParaRPr lang="en-US" sz="1800">
              <a:solidFill>
                <a:srgbClr val="FFFFFF"/>
              </a:solidFill>
              <a:cs typeface="Arial" pitchFamily="34" charset="0"/>
              <a:sym typeface="Arial" pitchFamily="34" charset="0"/>
            </a:endParaRPr>
          </a:p>
          <a:p>
            <a:pPr algn="r" defTabSz="673100"/>
            <a:r>
              <a:rPr lang="en-US" sz="1800">
                <a:solidFill>
                  <a:srgbClr val="F58B00"/>
                </a:solidFill>
                <a:cs typeface="Arial" pitchFamily="34" charset="0"/>
                <a:sym typeface="Arial" pitchFamily="34" charset="0"/>
              </a:rPr>
              <a:t>Shareholders &gt; 3% as at 13 May 2025</a:t>
            </a:r>
          </a:p>
        </p:txBody>
      </p:sp>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60</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249652745"/>
              </p:ext>
            </p:extLst>
          </p:nvPr>
        </p:nvGraphicFramePr>
        <p:xfrm>
          <a:off x="1127910" y="1901227"/>
          <a:ext cx="7378575" cy="3390026"/>
        </p:xfrm>
        <a:graphic>
          <a:graphicData uri="http://schemas.openxmlformats.org/drawingml/2006/table">
            <a:tbl>
              <a:tblPr firstRow="1" firstCol="1" bandRow="1"/>
              <a:tblGrid>
                <a:gridCol w="5355419">
                  <a:extLst>
                    <a:ext uri="{9D8B030D-6E8A-4147-A177-3AD203B41FA5}">
                      <a16:colId xmlns:a16="http://schemas.microsoft.com/office/drawing/2014/main" val="20000"/>
                    </a:ext>
                  </a:extLst>
                </a:gridCol>
                <a:gridCol w="2023156">
                  <a:extLst>
                    <a:ext uri="{9D8B030D-6E8A-4147-A177-3AD203B41FA5}">
                      <a16:colId xmlns:a16="http://schemas.microsoft.com/office/drawing/2014/main" val="20002"/>
                    </a:ext>
                  </a:extLst>
                </a:gridCol>
              </a:tblGrid>
              <a:tr h="646405">
                <a:tc>
                  <a:txBody>
                    <a:bodyPr/>
                    <a:lstStyle/>
                    <a:p>
                      <a:pPr>
                        <a:lnSpc>
                          <a:spcPct val="115000"/>
                        </a:lnSpc>
                      </a:pPr>
                      <a:endParaRPr lang="en-GB" sz="1100">
                        <a:effectLst/>
                        <a:latin typeface="Calibri"/>
                      </a:endParaRPr>
                    </a:p>
                  </a:txBody>
                  <a:tcPr marL="10795" marR="36195" marT="1079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8080"/>
                    </a:solidFill>
                  </a:tcPr>
                </a:tc>
                <a:tc>
                  <a:txBody>
                    <a:bodyPr/>
                    <a:lstStyle/>
                    <a:p>
                      <a:pPr algn="r" fontAlgn="base">
                        <a:lnSpc>
                          <a:spcPct val="115000"/>
                        </a:lnSpc>
                        <a:spcAft>
                          <a:spcPts val="0"/>
                        </a:spcAft>
                        <a:tabLst>
                          <a:tab pos="895350" algn="l"/>
                          <a:tab pos="2514600" algn="l"/>
                        </a:tabLst>
                      </a:pPr>
                      <a:r>
                        <a:rPr lang="en-US" sz="1100" b="1" kern="1200">
                          <a:solidFill>
                            <a:srgbClr val="FFFFFF"/>
                          </a:solidFill>
                          <a:effectLst/>
                          <a:latin typeface="Arial"/>
                          <a:ea typeface="ヒラギノ角ゴ ProN W3"/>
                          <a:cs typeface="Times New Roman"/>
                        </a:rPr>
                        <a:t>% held (of issued and fully paid)</a:t>
                      </a:r>
                      <a:endParaRPr lang="en-GB" sz="1100">
                        <a:effectLst/>
                        <a:latin typeface="Calibri"/>
                        <a:ea typeface="Times New Roman"/>
                        <a:cs typeface="Times New Roma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8080"/>
                    </a:solidFill>
                  </a:tcPr>
                </a:tc>
                <a:extLst>
                  <a:ext uri="{0D108BD9-81ED-4DB2-BD59-A6C34878D82A}">
                    <a16:rowId xmlns:a16="http://schemas.microsoft.com/office/drawing/2014/main" val="10000"/>
                  </a:ext>
                </a:extLst>
              </a:tr>
              <a:tr h="458118">
                <a:tc>
                  <a:txBody>
                    <a:bodyPr/>
                    <a:lstStyle/>
                    <a:p>
                      <a:pPr marL="0" algn="l" defTabSz="457200" rtl="0" eaLnBrk="1" latinLnBrk="0" hangingPunct="1">
                        <a:lnSpc>
                          <a:spcPct val="115000"/>
                        </a:lnSpc>
                        <a:spcAft>
                          <a:spcPts val="0"/>
                        </a:spcAft>
                      </a:pPr>
                      <a:r>
                        <a:rPr lang="en-GB" sz="1100" kern="1200">
                          <a:solidFill>
                            <a:srgbClr val="595959"/>
                          </a:solidFill>
                          <a:effectLst/>
                          <a:latin typeface="Arial"/>
                          <a:ea typeface="Calibri"/>
                          <a:cs typeface="Times New Roman"/>
                        </a:rPr>
                        <a:t>Peter Gyllenhammar AB / </a:t>
                      </a:r>
                      <a:r>
                        <a:rPr lang="en-GB" sz="1100" kern="1200" err="1">
                          <a:solidFill>
                            <a:srgbClr val="595959"/>
                          </a:solidFill>
                          <a:effectLst/>
                          <a:latin typeface="Arial"/>
                          <a:ea typeface="Calibri"/>
                          <a:cs typeface="Times New Roman"/>
                        </a:rPr>
                        <a:t>Galjaden</a:t>
                      </a:r>
                      <a:r>
                        <a:rPr lang="en-GB" sz="1100" kern="1200">
                          <a:solidFill>
                            <a:srgbClr val="595959"/>
                          </a:solidFill>
                          <a:effectLst/>
                          <a:latin typeface="Arial"/>
                          <a:ea typeface="Calibri"/>
                          <a:cs typeface="Times New Roman"/>
                        </a:rPr>
                        <a:t> Invest AB / </a:t>
                      </a:r>
                      <a:r>
                        <a:rPr lang="en-GB" sz="1100" kern="1200" err="1">
                          <a:solidFill>
                            <a:srgbClr val="595959"/>
                          </a:solidFill>
                          <a:effectLst/>
                          <a:latin typeface="Arial"/>
                          <a:ea typeface="Calibri"/>
                          <a:cs typeface="Times New Roman"/>
                        </a:rPr>
                        <a:t>Bronsstädet</a:t>
                      </a:r>
                      <a:r>
                        <a:rPr lang="en-GB" sz="1100" kern="1200">
                          <a:solidFill>
                            <a:srgbClr val="595959"/>
                          </a:solidFill>
                          <a:effectLst/>
                          <a:latin typeface="Arial"/>
                          <a:ea typeface="Calibri"/>
                          <a:cs typeface="Times New Roman"/>
                        </a:rPr>
                        <a:t> AB / </a:t>
                      </a:r>
                      <a:r>
                        <a:rPr lang="en-GB" sz="1100" kern="1200" err="1">
                          <a:solidFill>
                            <a:srgbClr val="595959"/>
                          </a:solidFill>
                          <a:effectLst/>
                          <a:latin typeface="Arial"/>
                          <a:ea typeface="Calibri"/>
                          <a:cs typeface="Times New Roman"/>
                        </a:rPr>
                        <a:t>Galjaden</a:t>
                      </a:r>
                      <a:r>
                        <a:rPr lang="en-GB" sz="1100" kern="1200">
                          <a:solidFill>
                            <a:srgbClr val="595959"/>
                          </a:solidFill>
                          <a:effectLst/>
                          <a:latin typeface="Arial"/>
                          <a:ea typeface="Calibri"/>
                          <a:cs typeface="Times New Roman"/>
                        </a:rPr>
                        <a:t> Holding AB / Browallia Asset Management Ltd / </a:t>
                      </a:r>
                      <a:r>
                        <a:rPr lang="en-GB" sz="1100" kern="1200" err="1">
                          <a:solidFill>
                            <a:srgbClr val="595959"/>
                          </a:solidFill>
                          <a:effectLst/>
                          <a:latin typeface="Arial"/>
                          <a:ea typeface="Calibri"/>
                          <a:cs typeface="Times New Roman"/>
                        </a:rPr>
                        <a:t>Silversläggan</a:t>
                      </a:r>
                      <a:r>
                        <a:rPr lang="en-GB" sz="1100" kern="1200">
                          <a:solidFill>
                            <a:srgbClr val="595959"/>
                          </a:solidFill>
                          <a:effectLst/>
                          <a:latin typeface="Arial"/>
                          <a:ea typeface="Calibri"/>
                          <a:cs typeface="Times New Roman"/>
                        </a:rPr>
                        <a:t> Invest AB</a:t>
                      </a:r>
                      <a:endParaRPr lang="en-GB" sz="1100" kern="1200">
                        <a:solidFill>
                          <a:srgbClr val="595959"/>
                        </a:solidFill>
                        <a:effectLst/>
                        <a:latin typeface="Arial"/>
                        <a:ea typeface="Times New Roman"/>
                        <a:cs typeface="Times New Roman"/>
                      </a:endParaRPr>
                    </a:p>
                  </a:txBody>
                  <a:tcPr marT="71755" marB="7175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tc>
                  <a:txBody>
                    <a:bodyPr/>
                    <a:lstStyle/>
                    <a:p>
                      <a:pPr algn="r" fontAlgn="base">
                        <a:lnSpc>
                          <a:spcPct val="115000"/>
                        </a:lnSpc>
                        <a:spcAft>
                          <a:spcPts val="0"/>
                        </a:spcAft>
                        <a:tabLst>
                          <a:tab pos="895350" algn="l"/>
                          <a:tab pos="2514600" algn="l"/>
                        </a:tabLst>
                      </a:pPr>
                      <a:r>
                        <a:rPr lang="en-US" sz="1100" kern="1200">
                          <a:solidFill>
                            <a:srgbClr val="595959"/>
                          </a:solidFill>
                          <a:effectLst/>
                          <a:latin typeface="Arial"/>
                          <a:ea typeface="Calibri"/>
                          <a:cs typeface="Times New Roman"/>
                        </a:rPr>
                        <a:t>28.05%</a:t>
                      </a:r>
                      <a:endParaRPr lang="en-GB" sz="1100" kern="1200">
                        <a:solidFill>
                          <a:srgbClr val="595959"/>
                        </a:solidFill>
                        <a:effectLst/>
                        <a:latin typeface="Arial"/>
                        <a:ea typeface="Calibri"/>
                        <a:cs typeface="Times New Roman"/>
                      </a:endParaRPr>
                    </a:p>
                  </a:txBody>
                  <a:tcPr marT="71755" marB="7175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extLst>
                  <a:ext uri="{0D108BD9-81ED-4DB2-BD59-A6C34878D82A}">
                    <a16:rowId xmlns:a16="http://schemas.microsoft.com/office/drawing/2014/main" val="10001"/>
                  </a:ext>
                </a:extLst>
              </a:tr>
              <a:tr h="445071">
                <a:tc>
                  <a:txBody>
                    <a:bodyPr/>
                    <a:lstStyle/>
                    <a:p>
                      <a:pPr marL="0" algn="l" defTabSz="457200" rtl="0" eaLnBrk="1" latinLnBrk="0" hangingPunct="1">
                        <a:lnSpc>
                          <a:spcPct val="115000"/>
                        </a:lnSpc>
                        <a:spcAft>
                          <a:spcPts val="0"/>
                        </a:spcAft>
                      </a:pPr>
                      <a:r>
                        <a:rPr lang="en-GB" sz="1100" kern="1200">
                          <a:solidFill>
                            <a:srgbClr val="F68B1F"/>
                          </a:solidFill>
                          <a:effectLst/>
                          <a:latin typeface="Arial"/>
                          <a:ea typeface="Calibri"/>
                          <a:cs typeface="Times New Roman"/>
                        </a:rPr>
                        <a:t>Ben Habib (Chief Executive Officer)</a:t>
                      </a:r>
                    </a:p>
                  </a:txBody>
                  <a:tcPr marT="71755" marB="7175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tc>
                  <a:txBody>
                    <a:bodyPr/>
                    <a:lstStyle/>
                    <a:p>
                      <a:pPr algn="r" fontAlgn="base">
                        <a:lnSpc>
                          <a:spcPct val="115000"/>
                        </a:lnSpc>
                        <a:spcAft>
                          <a:spcPts val="0"/>
                        </a:spcAft>
                        <a:tabLst>
                          <a:tab pos="895350" algn="l"/>
                          <a:tab pos="2514600" algn="l"/>
                        </a:tabLst>
                      </a:pPr>
                      <a:r>
                        <a:rPr lang="en-GB" sz="1100" kern="1200">
                          <a:solidFill>
                            <a:srgbClr val="F68B1F"/>
                          </a:solidFill>
                          <a:effectLst/>
                          <a:latin typeface="Arial"/>
                          <a:ea typeface="Calibri"/>
                          <a:cs typeface="Times New Roman"/>
                        </a:rPr>
                        <a:t>16.38%</a:t>
                      </a:r>
                    </a:p>
                  </a:txBody>
                  <a:tcPr marT="71755" marB="7175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extLst>
                  <a:ext uri="{0D108BD9-81ED-4DB2-BD59-A6C34878D82A}">
                    <a16:rowId xmlns:a16="http://schemas.microsoft.com/office/drawing/2014/main" val="10003"/>
                  </a:ext>
                </a:extLst>
              </a:tr>
              <a:tr h="445071">
                <a:tc>
                  <a:txBody>
                    <a:bodyPr/>
                    <a:lstStyle/>
                    <a:p>
                      <a:pPr marL="0" algn="l" defTabSz="457200" rtl="0" eaLnBrk="1" latinLnBrk="0" hangingPunct="1">
                        <a:lnSpc>
                          <a:spcPct val="115000"/>
                        </a:lnSpc>
                        <a:spcAft>
                          <a:spcPts val="0"/>
                        </a:spcAft>
                      </a:pPr>
                      <a:r>
                        <a:rPr lang="en-GB" sz="1100" kern="1200">
                          <a:solidFill>
                            <a:srgbClr val="F68B1F"/>
                          </a:solidFill>
                          <a:effectLst/>
                          <a:latin typeface="Arial"/>
                          <a:ea typeface="Calibri"/>
                          <a:cs typeface="Times New Roman"/>
                        </a:rPr>
                        <a:t>Alasdair Locke (Non-Executive Chairman)</a:t>
                      </a:r>
                    </a:p>
                  </a:txBody>
                  <a:tcPr marT="71755" marB="7175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tc>
                  <a:txBody>
                    <a:bodyPr/>
                    <a:lstStyle/>
                    <a:p>
                      <a:pPr algn="r" fontAlgn="base">
                        <a:lnSpc>
                          <a:spcPct val="115000"/>
                        </a:lnSpc>
                        <a:spcAft>
                          <a:spcPts val="0"/>
                        </a:spcAft>
                        <a:tabLst>
                          <a:tab pos="895350" algn="l"/>
                          <a:tab pos="2514600" algn="l"/>
                        </a:tabLst>
                      </a:pPr>
                      <a:r>
                        <a:rPr lang="en-GB" sz="1100" kern="1200">
                          <a:solidFill>
                            <a:srgbClr val="F68B1F"/>
                          </a:solidFill>
                          <a:effectLst/>
                          <a:latin typeface="Arial"/>
                          <a:ea typeface="Calibri"/>
                          <a:cs typeface="Times New Roman"/>
                        </a:rPr>
                        <a:t>9.96%</a:t>
                      </a:r>
                    </a:p>
                  </a:txBody>
                  <a:tcPr marT="71755" marB="7175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extLst>
                  <a:ext uri="{0D108BD9-81ED-4DB2-BD59-A6C34878D82A}">
                    <a16:rowId xmlns:a16="http://schemas.microsoft.com/office/drawing/2014/main" val="10004"/>
                  </a:ext>
                </a:extLst>
              </a:tr>
              <a:tr h="445071">
                <a:tc>
                  <a:txBody>
                    <a:bodyPr/>
                    <a:lstStyle/>
                    <a:p>
                      <a:pPr>
                        <a:lnSpc>
                          <a:spcPct val="115000"/>
                        </a:lnSpc>
                        <a:spcAft>
                          <a:spcPts val="0"/>
                        </a:spcAft>
                      </a:pPr>
                      <a:r>
                        <a:rPr lang="en-GB" sz="1100" kern="1200">
                          <a:solidFill>
                            <a:srgbClr val="595959"/>
                          </a:solidFill>
                          <a:effectLst/>
                          <a:latin typeface="Arial"/>
                          <a:ea typeface="Calibri"/>
                          <a:cs typeface="Times New Roman"/>
                        </a:rPr>
                        <a:t>Whitehall Associated </a:t>
                      </a:r>
                      <a:r>
                        <a:rPr lang="en-GB" sz="1100" kern="1200" baseline="0">
                          <a:solidFill>
                            <a:srgbClr val="595959"/>
                          </a:solidFill>
                          <a:effectLst/>
                          <a:latin typeface="Arial"/>
                          <a:ea typeface="Calibri"/>
                          <a:cs typeface="Times New Roman"/>
                        </a:rPr>
                        <a:t>S.A.</a:t>
                      </a:r>
                      <a:endParaRPr lang="en-GB" sz="1100" kern="1200">
                        <a:solidFill>
                          <a:srgbClr val="595959"/>
                        </a:solidFill>
                        <a:effectLst/>
                        <a:latin typeface="Arial"/>
                        <a:ea typeface="Calibri"/>
                        <a:cs typeface="Times New Roman"/>
                      </a:endParaRPr>
                    </a:p>
                  </a:txBody>
                  <a:tcPr marT="71755" marB="7175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tc>
                  <a:txBody>
                    <a:bodyPr/>
                    <a:lstStyle/>
                    <a:p>
                      <a:pPr algn="r" fontAlgn="base">
                        <a:lnSpc>
                          <a:spcPct val="115000"/>
                        </a:lnSpc>
                        <a:spcAft>
                          <a:spcPts val="0"/>
                        </a:spcAft>
                        <a:tabLst>
                          <a:tab pos="895350" algn="l"/>
                          <a:tab pos="2514600" algn="l"/>
                        </a:tabLst>
                      </a:pPr>
                      <a:r>
                        <a:rPr lang="en-GB" sz="1100" kern="1200">
                          <a:solidFill>
                            <a:srgbClr val="595959"/>
                          </a:solidFill>
                          <a:effectLst/>
                          <a:latin typeface="Arial"/>
                          <a:ea typeface="Calibri"/>
                          <a:cs typeface="Times New Roman"/>
                        </a:rPr>
                        <a:t>7.00%</a:t>
                      </a:r>
                    </a:p>
                  </a:txBody>
                  <a:tcPr marT="71755" marB="7175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extLst>
                  <a:ext uri="{0D108BD9-81ED-4DB2-BD59-A6C34878D82A}">
                    <a16:rowId xmlns:a16="http://schemas.microsoft.com/office/drawing/2014/main" val="2874659919"/>
                  </a:ext>
                </a:extLst>
              </a:tr>
              <a:tr h="445071">
                <a:tc>
                  <a:txBody>
                    <a:bodyPr/>
                    <a:lstStyle/>
                    <a:p>
                      <a:pPr marL="0" algn="l" defTabSz="457200" rtl="0" eaLnBrk="1" latinLnBrk="0" hangingPunct="1">
                        <a:lnSpc>
                          <a:spcPct val="115000"/>
                        </a:lnSpc>
                        <a:spcAft>
                          <a:spcPts val="0"/>
                        </a:spcAft>
                      </a:pPr>
                      <a:r>
                        <a:rPr lang="en-GB" sz="1100" kern="1200">
                          <a:solidFill>
                            <a:srgbClr val="595959"/>
                          </a:solidFill>
                          <a:effectLst/>
                          <a:latin typeface="Arial"/>
                          <a:ea typeface="Calibri"/>
                          <a:cs typeface="Times New Roman"/>
                        </a:rPr>
                        <a:t>Bjorn Saven</a:t>
                      </a:r>
                    </a:p>
                  </a:txBody>
                  <a:tcPr marT="71755" marB="7175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tc>
                  <a:txBody>
                    <a:bodyPr/>
                    <a:lstStyle/>
                    <a:p>
                      <a:pPr algn="r" fontAlgn="base">
                        <a:lnSpc>
                          <a:spcPct val="115000"/>
                        </a:lnSpc>
                        <a:spcAft>
                          <a:spcPts val="0"/>
                        </a:spcAft>
                        <a:tabLst>
                          <a:tab pos="895350" algn="l"/>
                          <a:tab pos="2514600" algn="l"/>
                        </a:tabLst>
                      </a:pPr>
                      <a:r>
                        <a:rPr lang="en-GB" sz="1100" kern="1200">
                          <a:solidFill>
                            <a:srgbClr val="595959"/>
                          </a:solidFill>
                          <a:effectLst/>
                          <a:latin typeface="Arial"/>
                          <a:ea typeface="Calibri"/>
                          <a:cs typeface="Times New Roman"/>
                        </a:rPr>
                        <a:t>4.18%</a:t>
                      </a:r>
                    </a:p>
                  </a:txBody>
                  <a:tcPr marT="71755" marB="7175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extLst>
                  <a:ext uri="{0D108BD9-81ED-4DB2-BD59-A6C34878D82A}">
                    <a16:rowId xmlns:a16="http://schemas.microsoft.com/office/drawing/2014/main" val="1167351481"/>
                  </a:ext>
                </a:extLst>
              </a:tr>
              <a:tr h="450638">
                <a:tc>
                  <a:txBody>
                    <a:bodyPr/>
                    <a:lstStyle/>
                    <a:p>
                      <a:pPr>
                        <a:lnSpc>
                          <a:spcPct val="115000"/>
                        </a:lnSpc>
                        <a:spcAft>
                          <a:spcPts val="0"/>
                        </a:spcAft>
                      </a:pPr>
                      <a:r>
                        <a:rPr lang="en-GB" sz="1100" b="1" kern="1200">
                          <a:solidFill>
                            <a:srgbClr val="595959"/>
                          </a:solidFill>
                          <a:effectLst/>
                          <a:latin typeface="Arial"/>
                          <a:ea typeface="Calibri"/>
                          <a:cs typeface="Times New Roman"/>
                        </a:rPr>
                        <a:t>Total</a:t>
                      </a:r>
                      <a:endParaRPr lang="en-GB" sz="1100">
                        <a:effectLst/>
                        <a:latin typeface="Calibri"/>
                        <a:ea typeface="Times New Roman"/>
                        <a:cs typeface="Times New Roman"/>
                      </a:endParaRPr>
                    </a:p>
                  </a:txBody>
                  <a:tcPr marT="71755" marB="7175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tc>
                  <a:txBody>
                    <a:bodyPr/>
                    <a:lstStyle/>
                    <a:p>
                      <a:pPr algn="r" fontAlgn="base">
                        <a:lnSpc>
                          <a:spcPct val="115000"/>
                        </a:lnSpc>
                        <a:spcAft>
                          <a:spcPts val="0"/>
                        </a:spcAft>
                        <a:tabLst>
                          <a:tab pos="895350" algn="l"/>
                          <a:tab pos="2514600" algn="l"/>
                        </a:tabLst>
                      </a:pPr>
                      <a:r>
                        <a:rPr lang="en-GB" sz="1100" b="1" kern="1200">
                          <a:solidFill>
                            <a:srgbClr val="595959"/>
                          </a:solidFill>
                          <a:effectLst/>
                          <a:latin typeface="Arial"/>
                          <a:ea typeface="Calibri"/>
                          <a:cs typeface="Times New Roman"/>
                        </a:rPr>
                        <a:t>65.57% </a:t>
                      </a:r>
                    </a:p>
                  </a:txBody>
                  <a:tcPr marL="10795" marR="71755" marT="36195" marB="3619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23925872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p:cNvSpPr>
          <p:nvPr/>
        </p:nvSpPr>
        <p:spPr bwMode="auto">
          <a:xfrm>
            <a:off x="2286000" y="1003205"/>
            <a:ext cx="699693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r>
              <a:rPr lang="en-US" sz="1800">
                <a:solidFill>
                  <a:schemeClr val="bg1"/>
                </a:solidFill>
                <a:cs typeface="Arial" pitchFamily="34" charset="0"/>
                <a:sym typeface="Arial" pitchFamily="34" charset="0"/>
              </a:rPr>
              <a:t>Appendix</a:t>
            </a:r>
            <a:endParaRPr lang="en-US" sz="1800">
              <a:solidFill>
                <a:srgbClr val="FFFFFF"/>
              </a:solidFill>
              <a:cs typeface="Arial" pitchFamily="34" charset="0"/>
              <a:sym typeface="Arial" pitchFamily="34" charset="0"/>
            </a:endParaRPr>
          </a:p>
          <a:p>
            <a:pPr algn="r" defTabSz="673100"/>
            <a:r>
              <a:rPr lang="en-US" sz="1800">
                <a:solidFill>
                  <a:srgbClr val="F58B00"/>
                </a:solidFill>
                <a:cs typeface="Arial" pitchFamily="34" charset="0"/>
                <a:sym typeface="Arial" pitchFamily="34" charset="0"/>
              </a:rPr>
              <a:t>Share Statistics as at 18 June 2025</a:t>
            </a:r>
          </a:p>
        </p:txBody>
      </p:sp>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61</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3410169162"/>
              </p:ext>
            </p:extLst>
          </p:nvPr>
        </p:nvGraphicFramePr>
        <p:xfrm>
          <a:off x="666652" y="2052494"/>
          <a:ext cx="4106213" cy="3454214"/>
        </p:xfrm>
        <a:graphic>
          <a:graphicData uri="http://schemas.openxmlformats.org/drawingml/2006/table">
            <a:tbl>
              <a:tblPr firstRow="1" firstCol="1" bandRow="1"/>
              <a:tblGrid>
                <a:gridCol w="219472">
                  <a:extLst>
                    <a:ext uri="{9D8B030D-6E8A-4147-A177-3AD203B41FA5}">
                      <a16:colId xmlns:a16="http://schemas.microsoft.com/office/drawing/2014/main" val="20000"/>
                    </a:ext>
                  </a:extLst>
                </a:gridCol>
                <a:gridCol w="1281632">
                  <a:extLst>
                    <a:ext uri="{9D8B030D-6E8A-4147-A177-3AD203B41FA5}">
                      <a16:colId xmlns:a16="http://schemas.microsoft.com/office/drawing/2014/main" val="20001"/>
                    </a:ext>
                  </a:extLst>
                </a:gridCol>
                <a:gridCol w="1283347">
                  <a:extLst>
                    <a:ext uri="{9D8B030D-6E8A-4147-A177-3AD203B41FA5}">
                      <a16:colId xmlns:a16="http://schemas.microsoft.com/office/drawing/2014/main" val="20002"/>
                    </a:ext>
                  </a:extLst>
                </a:gridCol>
                <a:gridCol w="1321762">
                  <a:extLst>
                    <a:ext uri="{9D8B030D-6E8A-4147-A177-3AD203B41FA5}">
                      <a16:colId xmlns:a16="http://schemas.microsoft.com/office/drawing/2014/main" val="20003"/>
                    </a:ext>
                  </a:extLst>
                </a:gridCol>
              </a:tblGrid>
              <a:tr h="286385">
                <a:tc gridSpan="2">
                  <a:txBody>
                    <a:bodyPr/>
                    <a:lstStyle/>
                    <a:p>
                      <a:pPr>
                        <a:lnSpc>
                          <a:spcPct val="115000"/>
                        </a:lnSpc>
                      </a:pPr>
                      <a:endParaRPr lang="en-GB" sz="1200">
                        <a:effectLst/>
                        <a:latin typeface="Arial" panose="020B0604020202020204" pitchFamily="34" charset="0"/>
                        <a:cs typeface="Arial" panose="020B0604020202020204" pitchFamily="34" charset="0"/>
                      </a:endParaRPr>
                    </a:p>
                  </a:txBody>
                  <a:tcPr marL="10795" marR="36195" marT="1079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8080"/>
                    </a:solidFill>
                  </a:tcPr>
                </a:tc>
                <a:tc hMerge="1">
                  <a:txBody>
                    <a:bodyPr/>
                    <a:lstStyle/>
                    <a:p>
                      <a:endParaRPr lang="en-GB"/>
                    </a:p>
                  </a:txBody>
                  <a:tcPr/>
                </a:tc>
                <a:tc gridSpan="2">
                  <a:txBody>
                    <a:bodyPr/>
                    <a:lstStyle/>
                    <a:p>
                      <a:pPr>
                        <a:lnSpc>
                          <a:spcPct val="115000"/>
                        </a:lnSpc>
                      </a:pPr>
                      <a:endParaRPr lang="en-GB" sz="1200">
                        <a:effectLst/>
                        <a:latin typeface="Arial" panose="020B0604020202020204" pitchFamily="34" charset="0"/>
                        <a:cs typeface="Arial" panose="020B0604020202020204" pitchFamily="34" charset="0"/>
                      </a:endParaRPr>
                    </a:p>
                  </a:txBody>
                  <a:tcPr marL="10795" marR="71755" marT="1079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8080"/>
                    </a:solidFill>
                  </a:tcPr>
                </a:tc>
                <a:tc hMerge="1">
                  <a:txBody>
                    <a:bodyPr/>
                    <a:lstStyle/>
                    <a:p>
                      <a:endParaRPr lang="en-GB"/>
                    </a:p>
                  </a:txBody>
                  <a:tcPr/>
                </a:tc>
                <a:extLst>
                  <a:ext uri="{0D108BD9-81ED-4DB2-BD59-A6C34878D82A}">
                    <a16:rowId xmlns:a16="http://schemas.microsoft.com/office/drawing/2014/main" val="10000"/>
                  </a:ext>
                </a:extLst>
              </a:tr>
              <a:tr h="309245">
                <a:tc gridSpan="2">
                  <a:txBody>
                    <a:bodyPr/>
                    <a:lstStyle/>
                    <a:p>
                      <a:pPr>
                        <a:lnSpc>
                          <a:spcPct val="115000"/>
                        </a:lnSpc>
                        <a:spcAft>
                          <a:spcPts val="0"/>
                        </a:spcAft>
                      </a:pPr>
                      <a:r>
                        <a:rPr lang="en-GB" sz="1200" b="1" kern="1200">
                          <a:solidFill>
                            <a:srgbClr val="595959"/>
                          </a:solidFill>
                          <a:effectLst/>
                          <a:latin typeface="Arial" panose="020B0604020202020204" pitchFamily="34" charset="0"/>
                          <a:ea typeface="ヒラギノ角ゴ ProN W3"/>
                          <a:cs typeface="Arial" panose="020B0604020202020204" pitchFamily="34" charset="0"/>
                        </a:rPr>
                        <a:t>LSE (AIM) Symbol </a:t>
                      </a:r>
                      <a:endParaRPr lang="en-GB" sz="1200">
                        <a:effectLst/>
                        <a:latin typeface="Arial" panose="020B0604020202020204" pitchFamily="34" charset="0"/>
                        <a:ea typeface="Times New Roman"/>
                        <a:cs typeface="Arial" panose="020B0604020202020204" pitchFamily="34" charset="0"/>
                      </a:endParaRPr>
                    </a:p>
                  </a:txBody>
                  <a:tcPr marT="71755" marB="7175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tc hMerge="1">
                  <a:txBody>
                    <a:bodyPr/>
                    <a:lstStyle/>
                    <a:p>
                      <a:endParaRPr lang="en-GB"/>
                    </a:p>
                  </a:txBody>
                  <a:tcPr/>
                </a:tc>
                <a:tc gridSpan="2">
                  <a:txBody>
                    <a:bodyPr/>
                    <a:lstStyle/>
                    <a:p>
                      <a:pPr>
                        <a:lnSpc>
                          <a:spcPct val="115000"/>
                        </a:lnSpc>
                        <a:spcAft>
                          <a:spcPts val="0"/>
                        </a:spcAft>
                      </a:pPr>
                      <a:r>
                        <a:rPr lang="en-GB" sz="1200" kern="1200">
                          <a:solidFill>
                            <a:srgbClr val="595959"/>
                          </a:solidFill>
                          <a:effectLst/>
                          <a:latin typeface="Arial" panose="020B0604020202020204" pitchFamily="34" charset="0"/>
                          <a:ea typeface="ヒラギノ角ゴ ProN W3"/>
                          <a:cs typeface="Arial" panose="020B0604020202020204" pitchFamily="34" charset="0"/>
                        </a:rPr>
                        <a:t>FPO.L</a:t>
                      </a:r>
                      <a:endParaRPr lang="en-GB" sz="1200">
                        <a:effectLst/>
                        <a:latin typeface="Arial" panose="020B0604020202020204" pitchFamily="34" charset="0"/>
                        <a:ea typeface="Times New Roman"/>
                        <a:cs typeface="Arial" panose="020B0604020202020204" pitchFamily="34" charset="0"/>
                      </a:endParaRPr>
                    </a:p>
                  </a:txBody>
                  <a:tcPr marL="68580" marR="68580" marT="71755" marB="7175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hMerge="1">
                  <a:txBody>
                    <a:bodyPr/>
                    <a:lstStyle/>
                    <a:p>
                      <a:endParaRPr lang="en-GB"/>
                    </a:p>
                  </a:txBody>
                  <a:tcPr/>
                </a:tc>
                <a:extLst>
                  <a:ext uri="{0D108BD9-81ED-4DB2-BD59-A6C34878D82A}">
                    <a16:rowId xmlns:a16="http://schemas.microsoft.com/office/drawing/2014/main" val="10001"/>
                  </a:ext>
                </a:extLst>
              </a:tr>
              <a:tr h="228600">
                <a:tc gridSpan="2">
                  <a:txBody>
                    <a:bodyPr/>
                    <a:lstStyle/>
                    <a:p>
                      <a:pPr>
                        <a:lnSpc>
                          <a:spcPct val="115000"/>
                        </a:lnSpc>
                        <a:spcAft>
                          <a:spcPts val="0"/>
                        </a:spcAft>
                      </a:pPr>
                      <a:r>
                        <a:rPr lang="en-GB" sz="1200" b="1" kern="1200">
                          <a:solidFill>
                            <a:srgbClr val="595959"/>
                          </a:solidFill>
                          <a:effectLst/>
                          <a:latin typeface="Arial" panose="020B0604020202020204" pitchFamily="34" charset="0"/>
                          <a:ea typeface="ヒラギノ角ゴ ProN W3"/>
                          <a:cs typeface="Arial" panose="020B0604020202020204" pitchFamily="34" charset="0"/>
                        </a:rPr>
                        <a:t>Share price </a:t>
                      </a:r>
                      <a:endParaRPr lang="en-GB" sz="1200">
                        <a:effectLst/>
                        <a:latin typeface="Arial" panose="020B0604020202020204" pitchFamily="34" charset="0"/>
                        <a:ea typeface="Times New Roman"/>
                        <a:cs typeface="Arial" panose="020B0604020202020204" pitchFamily="34" charset="0"/>
                      </a:endParaRPr>
                    </a:p>
                  </a:txBody>
                  <a:tcPr marT="71755" marB="7175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tc hMerge="1">
                  <a:txBody>
                    <a:bodyPr/>
                    <a:lstStyle/>
                    <a:p>
                      <a:endParaRPr lang="en-GB"/>
                    </a:p>
                  </a:txBody>
                  <a:tcPr/>
                </a:tc>
                <a:tc gridSpan="2">
                  <a:txBody>
                    <a:bodyPr/>
                    <a:lstStyle/>
                    <a:p>
                      <a:pPr>
                        <a:lnSpc>
                          <a:spcPct val="130000"/>
                        </a:lnSpc>
                        <a:spcAft>
                          <a:spcPts val="0"/>
                        </a:spcAft>
                      </a:pPr>
                      <a:r>
                        <a:rPr lang="en-GB" sz="1200" kern="1200">
                          <a:solidFill>
                            <a:srgbClr val="595959"/>
                          </a:solidFill>
                          <a:effectLst/>
                          <a:latin typeface="Arial" panose="020B0604020202020204" pitchFamily="34" charset="0"/>
                          <a:ea typeface="Times New Roman"/>
                          <a:cs typeface="Arial" panose="020B0604020202020204" pitchFamily="34" charset="0"/>
                        </a:rPr>
                        <a:t>13p </a:t>
                      </a:r>
                      <a:endParaRPr lang="en-GB" sz="1200">
                        <a:effectLst/>
                        <a:latin typeface="Arial" panose="020B0604020202020204" pitchFamily="34" charset="0"/>
                        <a:ea typeface="Times New Roman"/>
                        <a:cs typeface="Arial" panose="020B0604020202020204" pitchFamily="34" charset="0"/>
                      </a:endParaRPr>
                    </a:p>
                  </a:txBody>
                  <a:tcPr marL="68580" marR="68580" marT="71755" marB="7175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hMerge="1">
                  <a:txBody>
                    <a:bodyPr/>
                    <a:lstStyle/>
                    <a:p>
                      <a:endParaRPr lang="en-GB"/>
                    </a:p>
                  </a:txBody>
                  <a:tcPr/>
                </a:tc>
                <a:extLst>
                  <a:ext uri="{0D108BD9-81ED-4DB2-BD59-A6C34878D82A}">
                    <a16:rowId xmlns:a16="http://schemas.microsoft.com/office/drawing/2014/main" val="10002"/>
                  </a:ext>
                </a:extLst>
              </a:tr>
              <a:tr h="218440">
                <a:tc gridSpan="2">
                  <a:txBody>
                    <a:bodyPr/>
                    <a:lstStyle/>
                    <a:p>
                      <a:pPr>
                        <a:lnSpc>
                          <a:spcPct val="115000"/>
                        </a:lnSpc>
                        <a:spcAft>
                          <a:spcPts val="0"/>
                        </a:spcAft>
                      </a:pPr>
                      <a:r>
                        <a:rPr lang="en-GB" sz="1200" b="1" kern="1200">
                          <a:solidFill>
                            <a:srgbClr val="595959"/>
                          </a:solidFill>
                          <a:effectLst/>
                          <a:latin typeface="Arial" panose="020B0604020202020204" pitchFamily="34" charset="0"/>
                          <a:ea typeface="ヒラギノ角ゴ ProN W3"/>
                          <a:cs typeface="Arial" panose="020B0604020202020204" pitchFamily="34" charset="0"/>
                        </a:rPr>
                        <a:t>Market Cap </a:t>
                      </a:r>
                      <a:endParaRPr lang="en-GB" sz="1200">
                        <a:effectLst/>
                        <a:latin typeface="Arial" panose="020B0604020202020204" pitchFamily="34" charset="0"/>
                        <a:ea typeface="Times New Roman"/>
                        <a:cs typeface="Arial" panose="020B0604020202020204" pitchFamily="34" charset="0"/>
                      </a:endParaRPr>
                    </a:p>
                  </a:txBody>
                  <a:tcPr marT="71755" marB="7175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tc hMerge="1">
                  <a:txBody>
                    <a:bodyPr/>
                    <a:lstStyle/>
                    <a:p>
                      <a:endParaRPr lang="en-GB"/>
                    </a:p>
                  </a:txBody>
                  <a:tcPr/>
                </a:tc>
                <a:tc gridSpan="2">
                  <a:txBody>
                    <a:bodyPr/>
                    <a:lstStyle/>
                    <a:p>
                      <a:pPr>
                        <a:lnSpc>
                          <a:spcPct val="130000"/>
                        </a:lnSpc>
                        <a:spcAft>
                          <a:spcPts val="0"/>
                        </a:spcAft>
                      </a:pPr>
                      <a:r>
                        <a:rPr lang="en-GB" sz="1200" kern="1200">
                          <a:solidFill>
                            <a:srgbClr val="595959"/>
                          </a:solidFill>
                          <a:effectLst/>
                          <a:latin typeface="Arial" panose="020B0604020202020204" pitchFamily="34" charset="0"/>
                          <a:ea typeface="Times New Roman"/>
                          <a:cs typeface="Arial" panose="020B0604020202020204" pitchFamily="34" charset="0"/>
                        </a:rPr>
                        <a:t>£19.2</a:t>
                      </a:r>
                      <a:r>
                        <a:rPr lang="en-GB" sz="1200" kern="1200">
                          <a:solidFill>
                            <a:schemeClr val="tx1">
                              <a:lumMod val="65000"/>
                              <a:lumOff val="35000"/>
                            </a:schemeClr>
                          </a:solidFill>
                          <a:effectLst/>
                          <a:latin typeface="Arial" panose="020B0604020202020204" pitchFamily="34" charset="0"/>
                          <a:ea typeface="Times New Roman"/>
                          <a:cs typeface="Arial" panose="020B0604020202020204" pitchFamily="34" charset="0"/>
                        </a:rPr>
                        <a:t> </a:t>
                      </a:r>
                      <a:r>
                        <a:rPr lang="en-GB" sz="1200" kern="1200">
                          <a:solidFill>
                            <a:srgbClr val="595959"/>
                          </a:solidFill>
                          <a:effectLst/>
                          <a:latin typeface="Arial" panose="020B0604020202020204" pitchFamily="34" charset="0"/>
                          <a:ea typeface="Times New Roman"/>
                          <a:cs typeface="Arial" panose="020B0604020202020204" pitchFamily="34" charset="0"/>
                        </a:rPr>
                        <a:t>million </a:t>
                      </a:r>
                      <a:endParaRPr lang="en-GB" sz="1200">
                        <a:effectLst/>
                        <a:latin typeface="Arial" panose="020B0604020202020204" pitchFamily="34" charset="0"/>
                        <a:ea typeface="Times New Roman"/>
                        <a:cs typeface="Arial" panose="020B0604020202020204" pitchFamily="34" charset="0"/>
                      </a:endParaRPr>
                    </a:p>
                  </a:txBody>
                  <a:tcPr marL="68580" marR="68580" marT="71755" marB="7175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hMerge="1">
                  <a:txBody>
                    <a:bodyPr/>
                    <a:lstStyle/>
                    <a:p>
                      <a:endParaRPr lang="en-GB"/>
                    </a:p>
                  </a:txBody>
                  <a:tcPr/>
                </a:tc>
                <a:extLst>
                  <a:ext uri="{0D108BD9-81ED-4DB2-BD59-A6C34878D82A}">
                    <a16:rowId xmlns:a16="http://schemas.microsoft.com/office/drawing/2014/main" val="10003"/>
                  </a:ext>
                </a:extLst>
              </a:tr>
              <a:tr h="0">
                <a:tc gridSpan="2">
                  <a:txBody>
                    <a:bodyPr/>
                    <a:lstStyle/>
                    <a:p>
                      <a:pPr>
                        <a:lnSpc>
                          <a:spcPct val="115000"/>
                        </a:lnSpc>
                        <a:spcAft>
                          <a:spcPts val="0"/>
                        </a:spcAft>
                      </a:pPr>
                      <a:r>
                        <a:rPr lang="en-GB" sz="1200" b="1" kern="1200">
                          <a:solidFill>
                            <a:srgbClr val="595959"/>
                          </a:solidFill>
                          <a:effectLst/>
                          <a:latin typeface="Arial" panose="020B0604020202020204" pitchFamily="34" charset="0"/>
                          <a:ea typeface="ヒラギノ角ゴ ProN W3"/>
                          <a:cs typeface="Arial" panose="020B0604020202020204" pitchFamily="34" charset="0"/>
                        </a:rPr>
                        <a:t>Dividends </a:t>
                      </a:r>
                      <a:endParaRPr lang="en-GB" sz="1200">
                        <a:effectLst/>
                        <a:latin typeface="Arial" panose="020B0604020202020204" pitchFamily="34" charset="0"/>
                        <a:ea typeface="Times New Roman"/>
                        <a:cs typeface="Arial" panose="020B0604020202020204" pitchFamily="34" charset="0"/>
                      </a:endParaRPr>
                    </a:p>
                  </a:txBody>
                  <a:tcPr marT="71755" marB="7175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DDDDDD"/>
                    </a:solidFill>
                  </a:tcPr>
                </a:tc>
                <a:tc hMerge="1">
                  <a:txBody>
                    <a:bodyPr/>
                    <a:lstStyle/>
                    <a:p>
                      <a:endParaRPr lang="en-GB"/>
                    </a:p>
                  </a:txBody>
                  <a:tcPr/>
                </a:tc>
                <a:tc>
                  <a:txBody>
                    <a:bodyPr/>
                    <a:lstStyle/>
                    <a:p>
                      <a:pPr algn="ctr">
                        <a:lnSpc>
                          <a:spcPct val="130000"/>
                        </a:lnSpc>
                        <a:spcAft>
                          <a:spcPts val="0"/>
                        </a:spcAft>
                      </a:pPr>
                      <a:r>
                        <a:rPr lang="en-GB" sz="1200" b="1">
                          <a:solidFill>
                            <a:srgbClr val="595959"/>
                          </a:solidFill>
                          <a:effectLst/>
                          <a:latin typeface="Arial" panose="020B0604020202020204" pitchFamily="34" charset="0"/>
                          <a:ea typeface="Times New Roman"/>
                          <a:cs typeface="Arial" panose="020B0604020202020204" pitchFamily="34" charset="0"/>
                        </a:rPr>
                        <a:t>FY 2025</a:t>
                      </a:r>
                      <a:endParaRPr lang="en-GB" sz="1200">
                        <a:effectLst/>
                        <a:latin typeface="Arial" panose="020B0604020202020204" pitchFamily="34" charset="0"/>
                        <a:ea typeface="Times New Roman"/>
                        <a:cs typeface="Arial" panose="020B0604020202020204" pitchFamily="34" charset="0"/>
                      </a:endParaRPr>
                    </a:p>
                  </a:txBody>
                  <a:tcPr marL="68580" marR="68580" marT="71755" marB="7175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a:txBody>
                    <a:bodyPr/>
                    <a:lstStyle/>
                    <a:p>
                      <a:pPr algn="ctr">
                        <a:lnSpc>
                          <a:spcPct val="130000"/>
                        </a:lnSpc>
                        <a:spcAft>
                          <a:spcPts val="0"/>
                        </a:spcAft>
                      </a:pPr>
                      <a:r>
                        <a:rPr lang="en-GB" sz="1200" b="1">
                          <a:solidFill>
                            <a:srgbClr val="595959"/>
                          </a:solidFill>
                          <a:effectLst/>
                          <a:latin typeface="Arial" panose="020B0604020202020204" pitchFamily="34" charset="0"/>
                          <a:ea typeface="Times New Roman"/>
                          <a:cs typeface="Arial" panose="020B0604020202020204" pitchFamily="34" charset="0"/>
                        </a:rPr>
                        <a:t>FY 2024</a:t>
                      </a:r>
                      <a:endParaRPr lang="en-GB" sz="1200">
                        <a:effectLst/>
                        <a:latin typeface="Arial" panose="020B0604020202020204" pitchFamily="34" charset="0"/>
                        <a:ea typeface="Times New Roman"/>
                        <a:cs typeface="Arial" panose="020B0604020202020204" pitchFamily="34" charset="0"/>
                      </a:endParaRPr>
                    </a:p>
                  </a:txBody>
                  <a:tcPr marL="68580" marR="68580" marT="71755" marB="7175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extLst>
                  <a:ext uri="{0D108BD9-81ED-4DB2-BD59-A6C34878D82A}">
                    <a16:rowId xmlns:a16="http://schemas.microsoft.com/office/drawing/2014/main" val="10004"/>
                  </a:ext>
                </a:extLst>
              </a:tr>
              <a:tr h="260985">
                <a:tc>
                  <a:txBody>
                    <a:bodyPr/>
                    <a:lstStyle/>
                    <a:p>
                      <a:pPr>
                        <a:lnSpc>
                          <a:spcPct val="115000"/>
                        </a:lnSpc>
                      </a:pPr>
                      <a:endParaRPr lang="en-GB" sz="1200">
                        <a:effectLst/>
                        <a:latin typeface="Calibri"/>
                      </a:endParaRPr>
                    </a:p>
                  </a:txBody>
                  <a:tcPr marT="71755" marB="71755" anchor="ctr">
                    <a:lnL w="12700" cap="flat" cmpd="sng" algn="ctr">
                      <a:solidFill>
                        <a:srgbClr val="FFFFFF"/>
                      </a:solidFill>
                      <a:prstDash val="solid"/>
                      <a:round/>
                      <a:headEnd type="none" w="med" len="med"/>
                      <a:tailEnd type="none" w="med" len="med"/>
                    </a:lnL>
                    <a:lnR>
                      <a:noFill/>
                    </a:lnR>
                    <a:lnT>
                      <a:noFill/>
                    </a:lnT>
                    <a:lnB>
                      <a:noFill/>
                    </a:lnB>
                    <a:solidFill>
                      <a:srgbClr val="DDDDDD"/>
                    </a:solidFill>
                  </a:tcPr>
                </a:tc>
                <a:tc>
                  <a:txBody>
                    <a:bodyPr/>
                    <a:lstStyle/>
                    <a:p>
                      <a:pPr>
                        <a:lnSpc>
                          <a:spcPct val="115000"/>
                        </a:lnSpc>
                        <a:spcAft>
                          <a:spcPts val="0"/>
                        </a:spcAft>
                      </a:pPr>
                      <a:r>
                        <a:rPr lang="en-GB" sz="1200" b="1">
                          <a:solidFill>
                            <a:srgbClr val="595959"/>
                          </a:solidFill>
                          <a:effectLst/>
                          <a:latin typeface="Arial" panose="020B0604020202020204" pitchFamily="34" charset="0"/>
                          <a:ea typeface="Times New Roman"/>
                          <a:cs typeface="Arial" panose="020B0604020202020204" pitchFamily="34" charset="0"/>
                        </a:rPr>
                        <a:t>Interim</a:t>
                      </a:r>
                      <a:endParaRPr lang="en-GB" sz="1200">
                        <a:effectLst/>
                        <a:latin typeface="Arial" panose="020B0604020202020204" pitchFamily="34" charset="0"/>
                        <a:ea typeface="Times New Roman"/>
                        <a:cs typeface="Arial" panose="020B0604020202020204" pitchFamily="34" charset="0"/>
                      </a:endParaRPr>
                    </a:p>
                  </a:txBody>
                  <a:tcPr marL="0" marR="0" marT="0" marB="0" anchor="ctr">
                    <a:lnL>
                      <a:noFill/>
                    </a:lnL>
                    <a:lnR w="12700" cap="flat" cmpd="sng" algn="ctr">
                      <a:solidFill>
                        <a:srgbClr val="FFFFFF"/>
                      </a:solidFill>
                      <a:prstDash val="solid"/>
                      <a:round/>
                      <a:headEnd type="none" w="med" len="med"/>
                      <a:tailEnd type="none" w="med" len="med"/>
                    </a:lnR>
                    <a:lnT>
                      <a:noFill/>
                    </a:lnT>
                    <a:lnB>
                      <a:noFill/>
                    </a:lnB>
                    <a:solidFill>
                      <a:srgbClr val="DDDDDD"/>
                    </a:solidFill>
                  </a:tcPr>
                </a:tc>
                <a:tc>
                  <a:txBody>
                    <a:bodyPr/>
                    <a:lstStyle/>
                    <a:p>
                      <a:pPr marL="0" algn="ctr" defTabSz="457200" rtl="0" eaLnBrk="1" latinLnBrk="0" hangingPunct="1">
                        <a:lnSpc>
                          <a:spcPct val="130000"/>
                        </a:lnSpc>
                        <a:spcAft>
                          <a:spcPts val="0"/>
                        </a:spcAft>
                      </a:pPr>
                      <a:r>
                        <a:rPr lang="en-GB" sz="1200" kern="1200">
                          <a:solidFill>
                            <a:srgbClr val="595959"/>
                          </a:solidFill>
                          <a:effectLst/>
                          <a:latin typeface="Arial" panose="020B0604020202020204" pitchFamily="34" charset="0"/>
                          <a:ea typeface="Times New Roman"/>
                          <a:cs typeface="Arial" panose="020B0604020202020204" pitchFamily="34" charset="0"/>
                        </a:rPr>
                        <a:t>-</a:t>
                      </a:r>
                    </a:p>
                  </a:txBody>
                  <a:tcPr marL="68580" marR="68580" marT="71755" marB="7175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a:txBody>
                    <a:bodyPr/>
                    <a:lstStyle/>
                    <a:p>
                      <a:pPr marL="0" algn="ctr" defTabSz="457200" rtl="0" eaLnBrk="1" latinLnBrk="0" hangingPunct="1">
                        <a:lnSpc>
                          <a:spcPct val="130000"/>
                        </a:lnSpc>
                        <a:spcAft>
                          <a:spcPts val="0"/>
                        </a:spcAft>
                      </a:pPr>
                      <a:r>
                        <a:rPr lang="en-GB" sz="1200" kern="1200">
                          <a:solidFill>
                            <a:srgbClr val="595959"/>
                          </a:solidFill>
                          <a:effectLst/>
                          <a:latin typeface="Arial" panose="020B0604020202020204" pitchFamily="34" charset="0"/>
                          <a:ea typeface="Times New Roman"/>
                          <a:cs typeface="Arial" panose="020B0604020202020204" pitchFamily="34" charset="0"/>
                        </a:rPr>
                        <a:t>-</a:t>
                      </a:r>
                    </a:p>
                  </a:txBody>
                  <a:tcPr marL="68580" marR="68580" marT="71755" marB="7175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extLst>
                  <a:ext uri="{0D108BD9-81ED-4DB2-BD59-A6C34878D82A}">
                    <a16:rowId xmlns:a16="http://schemas.microsoft.com/office/drawing/2014/main" val="10005"/>
                  </a:ext>
                </a:extLst>
              </a:tr>
              <a:tr h="260985">
                <a:tc>
                  <a:txBody>
                    <a:bodyPr/>
                    <a:lstStyle/>
                    <a:p>
                      <a:pPr>
                        <a:lnSpc>
                          <a:spcPct val="115000"/>
                        </a:lnSpc>
                        <a:spcAft>
                          <a:spcPts val="0"/>
                        </a:spcAft>
                      </a:pPr>
                      <a:r>
                        <a:rPr lang="en-GB" sz="1200" b="1" kern="1200">
                          <a:solidFill>
                            <a:srgbClr val="595959"/>
                          </a:solidFill>
                          <a:effectLst/>
                          <a:latin typeface="Arial"/>
                          <a:ea typeface="ヒラギノ角ゴ ProN W3"/>
                          <a:cs typeface="Times New Roman"/>
                        </a:rPr>
                        <a:t> </a:t>
                      </a:r>
                      <a:endParaRPr lang="en-GB" sz="1200">
                        <a:effectLst/>
                        <a:latin typeface="Calibri"/>
                        <a:ea typeface="Times New Roman"/>
                        <a:cs typeface="Times New Roman"/>
                      </a:endParaRPr>
                    </a:p>
                  </a:txBody>
                  <a:tcPr marT="71755" marB="71755" anchor="ctr">
                    <a:lnL w="12700" cap="flat" cmpd="sng" algn="ctr">
                      <a:solidFill>
                        <a:srgbClr val="FFFFFF"/>
                      </a:solidFill>
                      <a:prstDash val="solid"/>
                      <a:round/>
                      <a:headEnd type="none" w="med" len="med"/>
                      <a:tailEnd type="none" w="med" len="med"/>
                    </a:lnL>
                    <a:lnR>
                      <a:noFill/>
                    </a:lnR>
                    <a:lnT>
                      <a:noFill/>
                    </a:lnT>
                    <a:lnB>
                      <a:noFill/>
                    </a:lnB>
                    <a:solidFill>
                      <a:srgbClr val="DDDDDD"/>
                    </a:solidFill>
                  </a:tcPr>
                </a:tc>
                <a:tc>
                  <a:txBody>
                    <a:bodyPr/>
                    <a:lstStyle/>
                    <a:p>
                      <a:pPr>
                        <a:lnSpc>
                          <a:spcPct val="115000"/>
                        </a:lnSpc>
                        <a:spcAft>
                          <a:spcPts val="0"/>
                        </a:spcAft>
                      </a:pPr>
                      <a:r>
                        <a:rPr lang="en-GB" sz="1200" b="1" kern="1200">
                          <a:solidFill>
                            <a:srgbClr val="595959"/>
                          </a:solidFill>
                          <a:effectLst/>
                          <a:latin typeface="Arial" panose="020B0604020202020204" pitchFamily="34" charset="0"/>
                          <a:ea typeface="ヒラギノ角ゴ ProN W3"/>
                          <a:cs typeface="Arial" panose="020B0604020202020204" pitchFamily="34" charset="0"/>
                        </a:rPr>
                        <a:t>Final</a:t>
                      </a:r>
                      <a:endParaRPr lang="en-GB" sz="1200">
                        <a:effectLst/>
                        <a:latin typeface="Arial" panose="020B0604020202020204" pitchFamily="34" charset="0"/>
                        <a:ea typeface="Times New Roman"/>
                        <a:cs typeface="Arial" panose="020B0604020202020204" pitchFamily="34" charset="0"/>
                      </a:endParaRPr>
                    </a:p>
                  </a:txBody>
                  <a:tcPr marL="0" marR="0" marT="0" marB="0" anchor="ctr">
                    <a:lnL>
                      <a:noFill/>
                    </a:lnL>
                    <a:lnR w="12700" cap="flat" cmpd="sng" algn="ctr">
                      <a:solidFill>
                        <a:srgbClr val="FFFFFF"/>
                      </a:solidFill>
                      <a:prstDash val="solid"/>
                      <a:round/>
                      <a:headEnd type="none" w="med" len="med"/>
                      <a:tailEnd type="none" w="med" len="med"/>
                    </a:lnR>
                    <a:lnT>
                      <a:noFill/>
                    </a:lnT>
                    <a:lnB>
                      <a:noFill/>
                    </a:lnB>
                    <a:solidFill>
                      <a:srgbClr val="DDDDDD"/>
                    </a:solidFill>
                  </a:tcPr>
                </a:tc>
                <a:tc>
                  <a:txBody>
                    <a:bodyPr/>
                    <a:lstStyle/>
                    <a:p>
                      <a:pPr marL="0" algn="ctr" defTabSz="457200" rtl="0" eaLnBrk="1" latinLnBrk="0" hangingPunct="1">
                        <a:lnSpc>
                          <a:spcPct val="130000"/>
                        </a:lnSpc>
                        <a:spcAft>
                          <a:spcPts val="0"/>
                        </a:spcAft>
                      </a:pPr>
                      <a:r>
                        <a:rPr lang="en-GB" sz="1200" kern="1200">
                          <a:solidFill>
                            <a:srgbClr val="595959"/>
                          </a:solidFill>
                          <a:effectLst/>
                          <a:latin typeface="Arial" panose="020B0604020202020204" pitchFamily="34" charset="0"/>
                          <a:ea typeface="Times New Roman"/>
                          <a:cs typeface="Arial" panose="020B0604020202020204" pitchFamily="34" charset="0"/>
                        </a:rPr>
                        <a:t>-</a:t>
                      </a:r>
                    </a:p>
                  </a:txBody>
                  <a:tcPr marL="68580" marR="68580" marT="71755" marB="7175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a:txBody>
                    <a:bodyPr/>
                    <a:lstStyle/>
                    <a:p>
                      <a:pPr marL="0" algn="ctr" defTabSz="457200" rtl="0" eaLnBrk="1" latinLnBrk="0" hangingPunct="1">
                        <a:lnSpc>
                          <a:spcPct val="130000"/>
                        </a:lnSpc>
                        <a:spcAft>
                          <a:spcPts val="0"/>
                        </a:spcAft>
                      </a:pPr>
                      <a:r>
                        <a:rPr lang="en-GB" sz="1200" kern="1200">
                          <a:solidFill>
                            <a:srgbClr val="595959"/>
                          </a:solidFill>
                          <a:effectLst/>
                          <a:latin typeface="Arial" panose="020B0604020202020204" pitchFamily="34" charset="0"/>
                          <a:ea typeface="Times New Roman"/>
                          <a:cs typeface="Arial" panose="020B0604020202020204" pitchFamily="34" charset="0"/>
                        </a:rPr>
                        <a:t>-</a:t>
                      </a:r>
                    </a:p>
                  </a:txBody>
                  <a:tcPr marL="68580" marR="68580" marT="71755" marB="7175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extLst>
                  <a:ext uri="{0D108BD9-81ED-4DB2-BD59-A6C34878D82A}">
                    <a16:rowId xmlns:a16="http://schemas.microsoft.com/office/drawing/2014/main" val="10006"/>
                  </a:ext>
                </a:extLst>
              </a:tr>
              <a:tr h="260985">
                <a:tc>
                  <a:txBody>
                    <a:bodyPr/>
                    <a:lstStyle/>
                    <a:p>
                      <a:pPr>
                        <a:lnSpc>
                          <a:spcPct val="115000"/>
                        </a:lnSpc>
                        <a:spcAft>
                          <a:spcPts val="0"/>
                        </a:spcAft>
                      </a:pPr>
                      <a:r>
                        <a:rPr lang="en-GB" sz="1200" b="1" kern="1200">
                          <a:solidFill>
                            <a:srgbClr val="595959"/>
                          </a:solidFill>
                          <a:effectLst/>
                          <a:latin typeface="Arial"/>
                          <a:ea typeface="ヒラギノ角ゴ ProN W3"/>
                          <a:cs typeface="Times New Roman"/>
                        </a:rPr>
                        <a:t> </a:t>
                      </a:r>
                      <a:endParaRPr lang="en-GB" sz="1200">
                        <a:effectLst/>
                        <a:latin typeface="Calibri"/>
                        <a:ea typeface="Times New Roman"/>
                        <a:cs typeface="Times New Roman"/>
                      </a:endParaRPr>
                    </a:p>
                  </a:txBody>
                  <a:tcPr marT="71755" marB="71755" anchor="ctr">
                    <a:lnL w="12700" cap="flat" cmpd="sng" algn="ctr">
                      <a:solidFill>
                        <a:srgbClr val="FFFFFF"/>
                      </a:solidFill>
                      <a:prstDash val="solid"/>
                      <a:round/>
                      <a:headEnd type="none" w="med" len="med"/>
                      <a:tailEnd type="none" w="med" len="med"/>
                    </a:lnL>
                    <a:lnR>
                      <a:noFill/>
                    </a:lnR>
                    <a:lnT>
                      <a:noFill/>
                    </a:lnT>
                    <a:lnB w="12700" cap="flat" cmpd="sng" algn="ctr">
                      <a:solidFill>
                        <a:srgbClr val="FFFFFF"/>
                      </a:solidFill>
                      <a:prstDash val="solid"/>
                      <a:round/>
                      <a:headEnd type="none" w="med" len="med"/>
                      <a:tailEnd type="none" w="med" len="med"/>
                    </a:lnB>
                    <a:solidFill>
                      <a:srgbClr val="DDDDDD"/>
                    </a:solidFill>
                  </a:tcPr>
                </a:tc>
                <a:tc>
                  <a:txBody>
                    <a:bodyPr/>
                    <a:lstStyle/>
                    <a:p>
                      <a:pPr>
                        <a:lnSpc>
                          <a:spcPct val="115000"/>
                        </a:lnSpc>
                        <a:spcAft>
                          <a:spcPts val="0"/>
                        </a:spcAft>
                      </a:pPr>
                      <a:r>
                        <a:rPr lang="en-GB" sz="1200" b="1" kern="1200">
                          <a:solidFill>
                            <a:srgbClr val="595959"/>
                          </a:solidFill>
                          <a:effectLst/>
                          <a:latin typeface="Arial" panose="020B0604020202020204" pitchFamily="34" charset="0"/>
                          <a:ea typeface="ヒラギノ角ゴ ProN W3"/>
                          <a:cs typeface="Arial" panose="020B0604020202020204" pitchFamily="34" charset="0"/>
                        </a:rPr>
                        <a:t>Total for year</a:t>
                      </a:r>
                      <a:endParaRPr lang="en-GB" sz="1200">
                        <a:effectLst/>
                        <a:latin typeface="Arial" panose="020B0604020202020204" pitchFamily="34" charset="0"/>
                        <a:ea typeface="Times New Roman"/>
                        <a:cs typeface="Arial" panose="020B0604020202020204" pitchFamily="34" charset="0"/>
                      </a:endParaRPr>
                    </a:p>
                  </a:txBody>
                  <a:tcPr marL="0" marR="0" marT="0" marB="0" anchor="ctr">
                    <a:lnL>
                      <a:noFill/>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DDDDDD"/>
                    </a:solidFill>
                  </a:tcPr>
                </a:tc>
                <a:tc>
                  <a:txBody>
                    <a:bodyPr/>
                    <a:lstStyle/>
                    <a:p>
                      <a:pPr marL="0" algn="ctr" defTabSz="457200" rtl="0" eaLnBrk="1" latinLnBrk="0" hangingPunct="1">
                        <a:lnSpc>
                          <a:spcPct val="130000"/>
                        </a:lnSpc>
                        <a:spcAft>
                          <a:spcPts val="0"/>
                        </a:spcAft>
                      </a:pPr>
                      <a:r>
                        <a:rPr lang="en-GB" sz="1200" kern="1200">
                          <a:solidFill>
                            <a:srgbClr val="595959"/>
                          </a:solidFill>
                          <a:effectLst/>
                          <a:latin typeface="Arial" panose="020B0604020202020204" pitchFamily="34" charset="0"/>
                          <a:ea typeface="Times New Roman"/>
                          <a:cs typeface="Arial" panose="020B0604020202020204" pitchFamily="34" charset="0"/>
                        </a:rPr>
                        <a:t>-</a:t>
                      </a:r>
                    </a:p>
                  </a:txBody>
                  <a:tcPr marL="68580" marR="68580" marT="71755" marB="7175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a:txBody>
                    <a:bodyPr/>
                    <a:lstStyle/>
                    <a:p>
                      <a:pPr marL="0" algn="ctr" defTabSz="457200" rtl="0" eaLnBrk="1" latinLnBrk="0" hangingPunct="1">
                        <a:lnSpc>
                          <a:spcPct val="130000"/>
                        </a:lnSpc>
                        <a:spcAft>
                          <a:spcPts val="0"/>
                        </a:spcAft>
                      </a:pPr>
                      <a:r>
                        <a:rPr lang="en-GB" sz="1200" kern="1200">
                          <a:solidFill>
                            <a:srgbClr val="595959"/>
                          </a:solidFill>
                          <a:effectLst/>
                          <a:latin typeface="Arial" panose="020B0604020202020204" pitchFamily="34" charset="0"/>
                          <a:ea typeface="Times New Roman"/>
                          <a:cs typeface="Arial" panose="020B0604020202020204" pitchFamily="34" charset="0"/>
                        </a:rPr>
                        <a:t>-</a:t>
                      </a:r>
                    </a:p>
                  </a:txBody>
                  <a:tcPr marL="68580" marR="68580" marT="71755" marB="7175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extLst>
                  <a:ext uri="{0D108BD9-81ED-4DB2-BD59-A6C34878D82A}">
                    <a16:rowId xmlns:a16="http://schemas.microsoft.com/office/drawing/2014/main" val="10007"/>
                  </a:ext>
                </a:extLst>
              </a:tr>
              <a:tr h="228600">
                <a:tc gridSpan="2">
                  <a:txBody>
                    <a:bodyPr/>
                    <a:lstStyle/>
                    <a:p>
                      <a:pPr>
                        <a:lnSpc>
                          <a:spcPct val="115000"/>
                        </a:lnSpc>
                        <a:spcAft>
                          <a:spcPts val="0"/>
                        </a:spcAft>
                      </a:pPr>
                      <a:r>
                        <a:rPr lang="en-GB" sz="1200" b="1" kern="1200">
                          <a:solidFill>
                            <a:srgbClr val="595959"/>
                          </a:solidFill>
                          <a:effectLst/>
                          <a:latin typeface="Arial" panose="020B0604020202020204" pitchFamily="34" charset="0"/>
                          <a:ea typeface="ヒラギノ角ゴ ProN W3"/>
                          <a:cs typeface="Arial" panose="020B0604020202020204" pitchFamily="34" charset="0"/>
                        </a:rPr>
                        <a:t>EPS (basic) </a:t>
                      </a:r>
                      <a:endParaRPr lang="en-GB" sz="1200">
                        <a:effectLst/>
                        <a:latin typeface="Arial" panose="020B0604020202020204" pitchFamily="34" charset="0"/>
                        <a:ea typeface="Times New Roman"/>
                        <a:cs typeface="Arial" panose="020B0604020202020204" pitchFamily="34" charset="0"/>
                      </a:endParaRPr>
                    </a:p>
                  </a:txBody>
                  <a:tcPr marT="71755" marB="7175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tc hMerge="1">
                  <a:txBody>
                    <a:bodyPr/>
                    <a:lstStyle/>
                    <a:p>
                      <a:endParaRPr lang="en-GB"/>
                    </a:p>
                  </a:txBody>
                  <a:tcPr/>
                </a:tc>
                <a:tc>
                  <a:txBody>
                    <a:bodyPr/>
                    <a:lstStyle/>
                    <a:p>
                      <a:pPr algn="ctr">
                        <a:lnSpc>
                          <a:spcPct val="130000"/>
                        </a:lnSpc>
                        <a:spcAft>
                          <a:spcPts val="0"/>
                        </a:spcAft>
                      </a:pPr>
                      <a:r>
                        <a:rPr lang="en-GB" sz="1200" kern="1200">
                          <a:solidFill>
                            <a:schemeClr val="tx2">
                              <a:lumMod val="65000"/>
                              <a:lumOff val="35000"/>
                            </a:schemeClr>
                          </a:solidFill>
                          <a:effectLst/>
                          <a:latin typeface="Arial" panose="020B0604020202020204" pitchFamily="34" charset="0"/>
                          <a:ea typeface="Times New Roman"/>
                          <a:cs typeface="Arial" panose="020B0604020202020204" pitchFamily="34" charset="0"/>
                        </a:rPr>
                        <a:t>1.65p</a:t>
                      </a:r>
                    </a:p>
                  </a:txBody>
                  <a:tcPr marT="71755" marB="7175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a:txBody>
                    <a:bodyPr/>
                    <a:lstStyle/>
                    <a:p>
                      <a:pPr algn="ctr">
                        <a:lnSpc>
                          <a:spcPct val="130000"/>
                        </a:lnSpc>
                        <a:spcAft>
                          <a:spcPts val="0"/>
                        </a:spcAft>
                      </a:pPr>
                      <a:r>
                        <a:rPr lang="en-GB" sz="1200" kern="1200">
                          <a:solidFill>
                            <a:schemeClr val="tx2">
                              <a:lumMod val="65000"/>
                              <a:lumOff val="35000"/>
                            </a:schemeClr>
                          </a:solidFill>
                          <a:effectLst/>
                          <a:latin typeface="Arial" panose="020B0604020202020204" pitchFamily="34" charset="0"/>
                          <a:ea typeface="Times New Roman"/>
                          <a:cs typeface="Arial" panose="020B0604020202020204" pitchFamily="34" charset="0"/>
                        </a:rPr>
                        <a:t>(4.13p)</a:t>
                      </a:r>
                    </a:p>
                  </a:txBody>
                  <a:tcPr marT="71755" marB="7175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extLst>
                  <a:ext uri="{0D108BD9-81ED-4DB2-BD59-A6C34878D82A}">
                    <a16:rowId xmlns:a16="http://schemas.microsoft.com/office/drawing/2014/main" val="10008"/>
                  </a:ext>
                </a:extLst>
              </a:tr>
              <a:tr h="333375">
                <a:tc gridSpan="2">
                  <a:txBody>
                    <a:bodyPr/>
                    <a:lstStyle/>
                    <a:p>
                      <a:pPr>
                        <a:lnSpc>
                          <a:spcPct val="115000"/>
                        </a:lnSpc>
                        <a:spcAft>
                          <a:spcPts val="0"/>
                        </a:spcAft>
                      </a:pPr>
                      <a:r>
                        <a:rPr lang="en-GB" sz="1200" b="1" kern="1200">
                          <a:solidFill>
                            <a:srgbClr val="595959"/>
                          </a:solidFill>
                          <a:effectLst/>
                          <a:latin typeface="Arial" panose="020B0604020202020204" pitchFamily="34" charset="0"/>
                          <a:ea typeface="ヒラギノ角ゴ ProN W3"/>
                          <a:cs typeface="Arial" panose="020B0604020202020204" pitchFamily="34" charset="0"/>
                        </a:rPr>
                        <a:t>EPS (diluted) </a:t>
                      </a:r>
                      <a:endParaRPr lang="en-GB" sz="1200">
                        <a:effectLst/>
                        <a:latin typeface="Arial" panose="020B0604020202020204" pitchFamily="34" charset="0"/>
                        <a:ea typeface="Times New Roman"/>
                        <a:cs typeface="Arial" panose="020B0604020202020204" pitchFamily="34" charset="0"/>
                      </a:endParaRPr>
                    </a:p>
                  </a:txBody>
                  <a:tcPr marT="71755" marB="7175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tc hMerge="1">
                  <a:txBody>
                    <a:bodyPr/>
                    <a:lstStyle/>
                    <a:p>
                      <a:endParaRPr lang="en-GB"/>
                    </a:p>
                  </a:txBody>
                  <a:tcPr/>
                </a:tc>
                <a:tc>
                  <a:txBody>
                    <a:bodyPr/>
                    <a:lstStyle/>
                    <a:p>
                      <a:pPr algn="ctr">
                        <a:lnSpc>
                          <a:spcPct val="115000"/>
                        </a:lnSpc>
                        <a:spcAft>
                          <a:spcPts val="0"/>
                        </a:spcAft>
                      </a:pPr>
                      <a:r>
                        <a:rPr lang="en-GB" sz="1200" kern="1200">
                          <a:solidFill>
                            <a:srgbClr val="595959"/>
                          </a:solidFill>
                          <a:effectLst/>
                          <a:latin typeface="Arial" panose="020B0604020202020204" pitchFamily="34" charset="0"/>
                          <a:ea typeface="Times New Roman"/>
                          <a:cs typeface="Arial" panose="020B0604020202020204" pitchFamily="34" charset="0"/>
                        </a:rPr>
                        <a:t>1.64p</a:t>
                      </a:r>
                    </a:p>
                  </a:txBody>
                  <a:tcPr marT="71755" marB="7175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a:txBody>
                    <a:bodyPr/>
                    <a:lstStyle/>
                    <a:p>
                      <a:pPr algn="ctr">
                        <a:lnSpc>
                          <a:spcPct val="115000"/>
                        </a:lnSpc>
                        <a:spcAft>
                          <a:spcPts val="0"/>
                        </a:spcAft>
                      </a:pPr>
                      <a:r>
                        <a:rPr lang="en-GB" sz="1200" kern="1200">
                          <a:solidFill>
                            <a:srgbClr val="595959"/>
                          </a:solidFill>
                          <a:effectLst/>
                          <a:latin typeface="Arial" panose="020B0604020202020204" pitchFamily="34" charset="0"/>
                          <a:ea typeface="Times New Roman"/>
                          <a:cs typeface="Arial" panose="020B0604020202020204" pitchFamily="34" charset="0"/>
                        </a:rPr>
                        <a:t>(4.04p)</a:t>
                      </a:r>
                    </a:p>
                  </a:txBody>
                  <a:tcPr marT="71755" marB="7175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extLst>
                  <a:ext uri="{0D108BD9-81ED-4DB2-BD59-A6C34878D82A}">
                    <a16:rowId xmlns:a16="http://schemas.microsoft.com/office/drawing/2014/main" val="10009"/>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209298767"/>
              </p:ext>
            </p:extLst>
          </p:nvPr>
        </p:nvGraphicFramePr>
        <p:xfrm>
          <a:off x="4999964" y="2052494"/>
          <a:ext cx="4364937" cy="2949003"/>
        </p:xfrm>
        <a:graphic>
          <a:graphicData uri="http://schemas.openxmlformats.org/drawingml/2006/table">
            <a:tbl>
              <a:tblPr firstRow="1" firstCol="1" bandRow="1"/>
              <a:tblGrid>
                <a:gridCol w="2875916">
                  <a:extLst>
                    <a:ext uri="{9D8B030D-6E8A-4147-A177-3AD203B41FA5}">
                      <a16:colId xmlns:a16="http://schemas.microsoft.com/office/drawing/2014/main" val="20000"/>
                    </a:ext>
                  </a:extLst>
                </a:gridCol>
                <a:gridCol w="1489021">
                  <a:extLst>
                    <a:ext uri="{9D8B030D-6E8A-4147-A177-3AD203B41FA5}">
                      <a16:colId xmlns:a16="http://schemas.microsoft.com/office/drawing/2014/main" val="20001"/>
                    </a:ext>
                  </a:extLst>
                </a:gridCol>
              </a:tblGrid>
              <a:tr h="282333">
                <a:tc>
                  <a:txBody>
                    <a:bodyPr/>
                    <a:lstStyle/>
                    <a:p>
                      <a:pPr>
                        <a:lnSpc>
                          <a:spcPct val="115000"/>
                        </a:lnSpc>
                      </a:pPr>
                      <a:endParaRPr lang="en-GB" sz="1200">
                        <a:effectLst/>
                        <a:latin typeface="Arial" panose="020B0604020202020204" pitchFamily="34" charset="0"/>
                        <a:cs typeface="Arial" panose="020B0604020202020204" pitchFamily="34" charset="0"/>
                      </a:endParaRPr>
                    </a:p>
                  </a:txBody>
                  <a:tcPr marL="10795" marR="36195" marT="1079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8080"/>
                    </a:solidFill>
                  </a:tcPr>
                </a:tc>
                <a:tc>
                  <a:txBody>
                    <a:bodyPr/>
                    <a:lstStyle/>
                    <a:p>
                      <a:pPr algn="ctr" fontAlgn="base">
                        <a:lnSpc>
                          <a:spcPct val="115000"/>
                        </a:lnSpc>
                        <a:spcAft>
                          <a:spcPts val="0"/>
                        </a:spcAft>
                      </a:pPr>
                      <a:endParaRPr lang="en-GB" sz="1200">
                        <a:solidFill>
                          <a:schemeClr val="bg1"/>
                        </a:solidFill>
                        <a:effectLst/>
                        <a:latin typeface="Arial" panose="020B0604020202020204" pitchFamily="34" charset="0"/>
                        <a:ea typeface="Times New Roman"/>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8080"/>
                    </a:solidFill>
                  </a:tcPr>
                </a:tc>
                <a:extLst>
                  <a:ext uri="{0D108BD9-81ED-4DB2-BD59-A6C34878D82A}">
                    <a16:rowId xmlns:a16="http://schemas.microsoft.com/office/drawing/2014/main" val="10000"/>
                  </a:ext>
                </a:extLst>
              </a:tr>
              <a:tr h="462041">
                <a:tc>
                  <a:txBody>
                    <a:bodyPr/>
                    <a:lstStyle/>
                    <a:p>
                      <a:pPr fontAlgn="base">
                        <a:lnSpc>
                          <a:spcPct val="115000"/>
                        </a:lnSpc>
                        <a:spcAft>
                          <a:spcPts val="0"/>
                        </a:spcAft>
                      </a:pPr>
                      <a:r>
                        <a:rPr lang="en-GB" sz="1200" b="1" kern="1200">
                          <a:solidFill>
                            <a:srgbClr val="595959"/>
                          </a:solidFill>
                          <a:effectLst/>
                          <a:latin typeface="Arial" panose="020B0604020202020204" pitchFamily="34" charset="0"/>
                          <a:ea typeface="ヒラギノ角ゴ ProN W3"/>
                          <a:cs typeface="Arial" panose="020B0604020202020204" pitchFamily="34" charset="0"/>
                        </a:rPr>
                        <a:t>Issued &amp; Fully Paid</a:t>
                      </a:r>
                      <a:endParaRPr lang="en-GB" sz="1200">
                        <a:effectLst/>
                        <a:latin typeface="Arial" panose="020B0604020202020204" pitchFamily="34" charset="0"/>
                        <a:ea typeface="Times New Roman"/>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tc>
                  <a:txBody>
                    <a:bodyPr/>
                    <a:lstStyle/>
                    <a:p>
                      <a:pPr algn="l">
                        <a:lnSpc>
                          <a:spcPct val="130000"/>
                        </a:lnSpc>
                        <a:spcAft>
                          <a:spcPts val="0"/>
                        </a:spcAft>
                      </a:pPr>
                      <a:r>
                        <a:rPr lang="en-GB" sz="1200" kern="1200">
                          <a:solidFill>
                            <a:schemeClr val="tx2">
                              <a:lumMod val="65000"/>
                              <a:lumOff val="35000"/>
                            </a:schemeClr>
                          </a:solidFill>
                          <a:effectLst/>
                          <a:latin typeface="Arial" panose="020B0604020202020204" pitchFamily="34" charset="0"/>
                          <a:ea typeface="Times New Roman"/>
                          <a:cs typeface="Arial" panose="020B0604020202020204" pitchFamily="34" charset="0"/>
                        </a:rPr>
                        <a:t>153,561,892</a:t>
                      </a:r>
                    </a:p>
                  </a:txBody>
                  <a:tcPr marL="68580" marR="68580" marT="71755" marB="7175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extLst>
                  <a:ext uri="{0D108BD9-81ED-4DB2-BD59-A6C34878D82A}">
                    <a16:rowId xmlns:a16="http://schemas.microsoft.com/office/drawing/2014/main" val="10001"/>
                  </a:ext>
                </a:extLst>
              </a:tr>
              <a:tr h="462041">
                <a:tc>
                  <a:txBody>
                    <a:bodyPr/>
                    <a:lstStyle/>
                    <a:p>
                      <a:pPr fontAlgn="base">
                        <a:lnSpc>
                          <a:spcPct val="115000"/>
                        </a:lnSpc>
                        <a:spcAft>
                          <a:spcPts val="0"/>
                        </a:spcAft>
                      </a:pPr>
                      <a:r>
                        <a:rPr lang="en-GB" sz="1200" b="1" kern="1200">
                          <a:solidFill>
                            <a:srgbClr val="595959"/>
                          </a:solidFill>
                          <a:effectLst/>
                          <a:latin typeface="Arial" panose="020B0604020202020204" pitchFamily="34" charset="0"/>
                          <a:ea typeface="ヒラギノ角ゴ ProN W3"/>
                          <a:cs typeface="Arial" panose="020B0604020202020204" pitchFamily="34" charset="0"/>
                        </a:rPr>
                        <a:t>Issued (</a:t>
                      </a:r>
                      <a:r>
                        <a:rPr lang="en-GB" sz="1200" b="1" kern="1200" err="1">
                          <a:solidFill>
                            <a:srgbClr val="595959"/>
                          </a:solidFill>
                          <a:effectLst/>
                          <a:latin typeface="Arial" panose="020B0604020202020204" pitchFamily="34" charset="0"/>
                          <a:ea typeface="ヒラギノ角ゴ ProN W3"/>
                          <a:cs typeface="Arial" panose="020B0604020202020204" pitchFamily="34" charset="0"/>
                        </a:rPr>
                        <a:t>excl</a:t>
                      </a:r>
                      <a:r>
                        <a:rPr lang="en-GB" sz="1200" b="1" kern="1200">
                          <a:solidFill>
                            <a:srgbClr val="595959"/>
                          </a:solidFill>
                          <a:effectLst/>
                          <a:latin typeface="Arial" panose="020B0604020202020204" pitchFamily="34" charset="0"/>
                          <a:ea typeface="ヒラギノ角ゴ ProN W3"/>
                          <a:cs typeface="Arial" panose="020B0604020202020204" pitchFamily="34" charset="0"/>
                        </a:rPr>
                        <a:t> Treasury)</a:t>
                      </a:r>
                      <a:endParaRPr lang="en-GB" sz="1200">
                        <a:effectLst/>
                        <a:latin typeface="Arial" panose="020B0604020202020204" pitchFamily="34" charset="0"/>
                        <a:ea typeface="Times New Roman"/>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tc>
                  <a:txBody>
                    <a:bodyPr/>
                    <a:lstStyle/>
                    <a:p>
                      <a:pPr algn="l" fontAlgn="t"/>
                      <a:r>
                        <a:rPr lang="en-GB" sz="1200" b="0">
                          <a:solidFill>
                            <a:schemeClr val="tx2">
                              <a:lumMod val="65000"/>
                              <a:lumOff val="35000"/>
                            </a:schemeClr>
                          </a:solidFill>
                          <a:effectLst/>
                          <a:latin typeface="Arial" panose="020B0604020202020204" pitchFamily="34" charset="0"/>
                          <a:cs typeface="Arial" panose="020B0604020202020204" pitchFamily="34" charset="0"/>
                        </a:rPr>
                        <a:t>147,843,109</a:t>
                      </a:r>
                    </a:p>
                  </a:txBody>
                  <a:tcPr marL="76200" marR="76200" marT="38100" marB="381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extLst>
                  <a:ext uri="{0D108BD9-81ED-4DB2-BD59-A6C34878D82A}">
                    <a16:rowId xmlns:a16="http://schemas.microsoft.com/office/drawing/2014/main" val="10002"/>
                  </a:ext>
                </a:extLst>
              </a:tr>
              <a:tr h="462041">
                <a:tc>
                  <a:txBody>
                    <a:bodyPr/>
                    <a:lstStyle/>
                    <a:p>
                      <a:pPr fontAlgn="base">
                        <a:lnSpc>
                          <a:spcPct val="115000"/>
                        </a:lnSpc>
                        <a:spcAft>
                          <a:spcPts val="0"/>
                        </a:spcAft>
                      </a:pPr>
                      <a:r>
                        <a:rPr lang="en-GB" sz="1200" b="1" kern="1200">
                          <a:solidFill>
                            <a:srgbClr val="595959"/>
                          </a:solidFill>
                          <a:effectLst/>
                          <a:latin typeface="Arial" panose="020B0604020202020204" pitchFamily="34" charset="0"/>
                          <a:ea typeface="ヒラギノ角ゴ ProN W3"/>
                          <a:cs typeface="Arial" panose="020B0604020202020204" pitchFamily="34" charset="0"/>
                        </a:rPr>
                        <a:t>Shares held in Treasury </a:t>
                      </a:r>
                      <a:endParaRPr lang="en-GB" sz="1200">
                        <a:effectLst/>
                        <a:latin typeface="Arial" panose="020B0604020202020204" pitchFamily="34" charset="0"/>
                        <a:ea typeface="Times New Roman"/>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tc>
                  <a:txBody>
                    <a:bodyPr/>
                    <a:lstStyle/>
                    <a:p>
                      <a:pPr algn="l" fontAlgn="t"/>
                      <a:r>
                        <a:rPr lang="en-GB" sz="1200" b="0">
                          <a:solidFill>
                            <a:schemeClr val="tx2">
                              <a:lumMod val="65000"/>
                              <a:lumOff val="35000"/>
                            </a:schemeClr>
                          </a:solidFill>
                          <a:effectLst/>
                          <a:latin typeface="Arial" panose="020B0604020202020204" pitchFamily="34" charset="0"/>
                          <a:cs typeface="Arial" panose="020B0604020202020204" pitchFamily="34" charset="0"/>
                        </a:rPr>
                        <a:t>5,718,783</a:t>
                      </a:r>
                    </a:p>
                  </a:txBody>
                  <a:tcPr marL="76200" marR="76200" marT="38100" marB="381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extLst>
                  <a:ext uri="{0D108BD9-81ED-4DB2-BD59-A6C34878D82A}">
                    <a16:rowId xmlns:a16="http://schemas.microsoft.com/office/drawing/2014/main" val="10003"/>
                  </a:ext>
                </a:extLst>
              </a:tr>
              <a:tr h="609468">
                <a:tc>
                  <a:txBody>
                    <a:bodyPr/>
                    <a:lstStyle/>
                    <a:p>
                      <a:pPr fontAlgn="base">
                        <a:lnSpc>
                          <a:spcPct val="115000"/>
                        </a:lnSpc>
                        <a:spcAft>
                          <a:spcPts val="0"/>
                        </a:spcAft>
                      </a:pPr>
                      <a:r>
                        <a:rPr lang="en-GB" sz="1200" b="1" kern="1200">
                          <a:solidFill>
                            <a:srgbClr val="595959"/>
                          </a:solidFill>
                          <a:effectLst/>
                          <a:latin typeface="Arial" panose="020B0604020202020204" pitchFamily="34" charset="0"/>
                          <a:ea typeface="ヒラギノ角ゴ ProN W3"/>
                          <a:cs typeface="Arial" panose="020B0604020202020204" pitchFamily="34" charset="0"/>
                        </a:rPr>
                        <a:t>Outstanding share options over Ordinary shares</a:t>
                      </a:r>
                      <a:endParaRPr lang="en-GB" sz="1200">
                        <a:effectLst/>
                        <a:latin typeface="Arial" panose="020B0604020202020204" pitchFamily="34" charset="0"/>
                        <a:ea typeface="Times New Roman"/>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tc>
                  <a:txBody>
                    <a:bodyPr/>
                    <a:lstStyle/>
                    <a:p>
                      <a:pPr marL="0" algn="l" defTabSz="457200" rtl="0" eaLnBrk="1" latinLnBrk="0" hangingPunct="1">
                        <a:lnSpc>
                          <a:spcPct val="130000"/>
                        </a:lnSpc>
                        <a:spcAft>
                          <a:spcPts val="0"/>
                        </a:spcAft>
                      </a:pPr>
                      <a:r>
                        <a:rPr lang="en-GB" sz="1200" kern="1200">
                          <a:solidFill>
                            <a:schemeClr val="tx2">
                              <a:lumMod val="65000"/>
                              <a:lumOff val="35000"/>
                            </a:schemeClr>
                          </a:solidFill>
                          <a:effectLst/>
                          <a:latin typeface="Arial" panose="020B0604020202020204" pitchFamily="34" charset="0"/>
                          <a:ea typeface="Times New Roman"/>
                          <a:cs typeface="Arial" panose="020B0604020202020204" pitchFamily="34" charset="0"/>
                        </a:rPr>
                        <a:t> 12,560,000</a:t>
                      </a:r>
                    </a:p>
                  </a:txBody>
                  <a:tcPr marL="68580" marR="68580" marT="71755" marB="7175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extLst>
                  <a:ext uri="{0D108BD9-81ED-4DB2-BD59-A6C34878D82A}">
                    <a16:rowId xmlns:a16="http://schemas.microsoft.com/office/drawing/2014/main" val="10004"/>
                  </a:ext>
                </a:extLst>
              </a:tr>
              <a:tr h="669503">
                <a:tc>
                  <a:txBody>
                    <a:bodyPr/>
                    <a:lstStyle/>
                    <a:p>
                      <a:pPr>
                        <a:lnSpc>
                          <a:spcPct val="115000"/>
                        </a:lnSpc>
                        <a:spcAft>
                          <a:spcPts val="0"/>
                        </a:spcAft>
                      </a:pPr>
                      <a:r>
                        <a:rPr lang="en-GB" sz="1200" b="1" kern="1200">
                          <a:solidFill>
                            <a:srgbClr val="595959"/>
                          </a:solidFill>
                          <a:effectLst/>
                          <a:latin typeface="Arial" panose="020B0604020202020204" pitchFamily="34" charset="0"/>
                          <a:ea typeface="ヒラギノ角ゴ ProN W3"/>
                          <a:cs typeface="Arial" panose="020B0604020202020204" pitchFamily="34" charset="0"/>
                        </a:rPr>
                        <a:t>Average strike price of outstanding share options </a:t>
                      </a:r>
                      <a:endParaRPr lang="en-GB" sz="1200">
                        <a:effectLst/>
                        <a:latin typeface="Arial" panose="020B0604020202020204" pitchFamily="34" charset="0"/>
                        <a:ea typeface="Times New Roman"/>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tc>
                  <a:txBody>
                    <a:bodyPr/>
                    <a:lstStyle/>
                    <a:p>
                      <a:pPr algn="l">
                        <a:lnSpc>
                          <a:spcPct val="130000"/>
                        </a:lnSpc>
                        <a:spcAft>
                          <a:spcPts val="0"/>
                        </a:spcAft>
                      </a:pPr>
                      <a:r>
                        <a:rPr lang="en-GB" sz="1200" kern="1200">
                          <a:solidFill>
                            <a:schemeClr val="tx2">
                              <a:lumMod val="65000"/>
                              <a:lumOff val="35000"/>
                            </a:schemeClr>
                          </a:solidFill>
                          <a:effectLst/>
                          <a:latin typeface="Arial" panose="020B0604020202020204" pitchFamily="34" charset="0"/>
                          <a:ea typeface="Times New Roman"/>
                          <a:cs typeface="Arial" panose="020B0604020202020204" pitchFamily="34" charset="0"/>
                        </a:rPr>
                        <a:t>22.13p</a:t>
                      </a:r>
                    </a:p>
                  </a:txBody>
                  <a:tcPr marT="71755" marB="7175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94057704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p:cNvSpPr>
          <p:nvPr/>
        </p:nvSpPr>
        <p:spPr bwMode="auto">
          <a:xfrm>
            <a:off x="2286000" y="1003205"/>
            <a:ext cx="699693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r>
              <a:rPr lang="en-US" sz="1800">
                <a:solidFill>
                  <a:schemeClr val="bg1"/>
                </a:solidFill>
                <a:cs typeface="Arial" pitchFamily="34" charset="0"/>
                <a:sym typeface="Arial" pitchFamily="34" charset="0"/>
              </a:rPr>
              <a:t>Appendix</a:t>
            </a:r>
            <a:endParaRPr lang="en-US" sz="1800">
              <a:solidFill>
                <a:srgbClr val="FFFFFF"/>
              </a:solidFill>
              <a:cs typeface="Arial" pitchFamily="34" charset="0"/>
              <a:sym typeface="Arial" pitchFamily="34" charset="0"/>
            </a:endParaRPr>
          </a:p>
          <a:p>
            <a:pPr algn="r" defTabSz="673100"/>
            <a:r>
              <a:rPr lang="en-US" sz="1800">
                <a:solidFill>
                  <a:srgbClr val="F58B00"/>
                </a:solidFill>
                <a:cs typeface="Arial" pitchFamily="34" charset="0"/>
                <a:sym typeface="Arial" pitchFamily="34" charset="0"/>
              </a:rPr>
              <a:t>Plc Management Team</a:t>
            </a:r>
          </a:p>
        </p:txBody>
      </p:sp>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62</a:t>
            </a:fld>
            <a:endParaRPr lang="en-US"/>
          </a:p>
        </p:txBody>
      </p:sp>
      <p:sp>
        <p:nvSpPr>
          <p:cNvPr id="4" name="Text Box 115"/>
          <p:cNvSpPr txBox="1">
            <a:spLocks noChangeArrowheads="1"/>
          </p:cNvSpPr>
          <p:nvPr/>
        </p:nvSpPr>
        <p:spPr bwMode="auto">
          <a:xfrm>
            <a:off x="591625" y="1777238"/>
            <a:ext cx="7552250" cy="468293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just">
              <a:lnSpc>
                <a:spcPct val="115000"/>
              </a:lnSpc>
              <a:spcAft>
                <a:spcPts val="500"/>
              </a:spcAft>
            </a:pPr>
            <a:r>
              <a:rPr lang="en-US" sz="1100" b="1" kern="1200">
                <a:solidFill>
                  <a:srgbClr val="595959"/>
                </a:solidFill>
                <a:effectLst/>
                <a:latin typeface="Arial"/>
                <a:ea typeface="Times New Roman"/>
                <a:cs typeface="Times New Roman"/>
              </a:rPr>
              <a:t>Non-Executive Chairman — Alasdair Locke, MA (Oxon)</a:t>
            </a:r>
            <a:endParaRPr lang="en-GB" sz="1100">
              <a:effectLst/>
              <a:latin typeface="Calibri"/>
              <a:ea typeface="Times New Roman"/>
              <a:cs typeface="Times New Roman"/>
            </a:endParaRPr>
          </a:p>
          <a:p>
            <a:pPr algn="just">
              <a:lnSpc>
                <a:spcPct val="115000"/>
              </a:lnSpc>
              <a:spcAft>
                <a:spcPts val="500"/>
              </a:spcAft>
            </a:pPr>
            <a:r>
              <a:rPr lang="en-GB" sz="1000">
                <a:solidFill>
                  <a:srgbClr val="595959"/>
                </a:solidFill>
                <a:latin typeface="Arial"/>
                <a:ea typeface="Times New Roman"/>
                <a:cs typeface="Times New Roman"/>
              </a:rPr>
              <a:t>Alasdair began his career in banking. In 1982 he established a Singapore-based business providing finance for and investing in shipping and offshore oil service companies which was subsequently acquired by Henry </a:t>
            </a:r>
            <a:r>
              <a:rPr lang="en-GB" sz="1000" err="1">
                <a:solidFill>
                  <a:srgbClr val="595959"/>
                </a:solidFill>
                <a:latin typeface="Arial"/>
                <a:ea typeface="Times New Roman"/>
                <a:cs typeface="Times New Roman"/>
              </a:rPr>
              <a:t>Ansbacher</a:t>
            </a:r>
            <a:r>
              <a:rPr lang="en-GB" sz="1000">
                <a:solidFill>
                  <a:srgbClr val="595959"/>
                </a:solidFill>
                <a:latin typeface="Arial"/>
                <a:ea typeface="Times New Roman"/>
                <a:cs typeface="Times New Roman"/>
              </a:rPr>
              <a:t> &amp; Co Ltd.</a:t>
            </a:r>
          </a:p>
          <a:p>
            <a:pPr algn="just">
              <a:lnSpc>
                <a:spcPct val="115000"/>
              </a:lnSpc>
              <a:spcAft>
                <a:spcPts val="500"/>
              </a:spcAft>
            </a:pPr>
            <a:r>
              <a:rPr lang="en-GB" sz="1000">
                <a:solidFill>
                  <a:srgbClr val="595959"/>
                </a:solidFill>
                <a:latin typeface="Arial"/>
                <a:ea typeface="Times New Roman"/>
                <a:cs typeface="Times New Roman"/>
              </a:rPr>
              <a:t>On his return to the UK he established Abbot Group plc in 1990, which he took public in 1995. Upon its sale to private equity in 2008 Abbot Group was one of the leading oil drilling, engineering and contracting businesses in the world, with approximately 8,000 employees in over 20 countries and an annual turnover of cUS$1.8 billion. </a:t>
            </a:r>
          </a:p>
          <a:p>
            <a:pPr algn="just">
              <a:lnSpc>
                <a:spcPct val="115000"/>
              </a:lnSpc>
              <a:spcAft>
                <a:spcPts val="500"/>
              </a:spcAft>
            </a:pPr>
            <a:r>
              <a:rPr lang="en-GB" sz="1000">
                <a:solidFill>
                  <a:srgbClr val="595959"/>
                </a:solidFill>
                <a:latin typeface="Arial"/>
                <a:ea typeface="Times New Roman"/>
                <a:cs typeface="Times New Roman"/>
              </a:rPr>
              <a:t>Alasdair maintains a wide portfolio of business interests including insurance, retailing and petroleum. He was designated Scotland Overall and Master Entrepreneur Of The Year in 1999 and received the International Business Achievement Award from the Scottish Business Achievement Award Trust in 2007.</a:t>
            </a:r>
          </a:p>
          <a:p>
            <a:pPr algn="just">
              <a:lnSpc>
                <a:spcPct val="115000"/>
              </a:lnSpc>
              <a:spcAft>
                <a:spcPts val="500"/>
              </a:spcAft>
            </a:pPr>
            <a:r>
              <a:rPr lang="en-GB" sz="950" kern="1200">
                <a:solidFill>
                  <a:srgbClr val="595959"/>
                </a:solidFill>
                <a:effectLst/>
                <a:latin typeface="Arial"/>
                <a:ea typeface="Times New Roman"/>
                <a:cs typeface="Times New Roman"/>
              </a:rPr>
              <a:t>   </a:t>
            </a:r>
            <a:endParaRPr lang="en-GB" sz="1100">
              <a:effectLst/>
              <a:latin typeface="Calibri"/>
              <a:ea typeface="Times New Roman"/>
              <a:cs typeface="Times New Roman"/>
            </a:endParaRPr>
          </a:p>
          <a:p>
            <a:pPr algn="just">
              <a:lnSpc>
                <a:spcPct val="115000"/>
              </a:lnSpc>
              <a:spcAft>
                <a:spcPts val="500"/>
              </a:spcAft>
            </a:pPr>
            <a:r>
              <a:rPr lang="en-US" sz="1100" b="1" kern="1200">
                <a:solidFill>
                  <a:srgbClr val="595959"/>
                </a:solidFill>
                <a:effectLst/>
                <a:latin typeface="Arial"/>
                <a:ea typeface="Times New Roman"/>
                <a:cs typeface="Times New Roman"/>
              </a:rPr>
              <a:t>Independent Non-Executive Director — Peter Moon, BSc (Econ)</a:t>
            </a:r>
            <a:endParaRPr lang="en-GB" sz="1100">
              <a:effectLst/>
              <a:latin typeface="Calibri"/>
              <a:ea typeface="Times New Roman"/>
              <a:cs typeface="Times New Roman"/>
            </a:endParaRPr>
          </a:p>
          <a:p>
            <a:pPr algn="just">
              <a:lnSpc>
                <a:spcPct val="115000"/>
              </a:lnSpc>
              <a:spcAft>
                <a:spcPts val="500"/>
              </a:spcAft>
            </a:pPr>
            <a:r>
              <a:rPr lang="en-GB" sz="1000">
                <a:solidFill>
                  <a:srgbClr val="595959"/>
                </a:solidFill>
                <a:latin typeface="Arial"/>
                <a:ea typeface="Times New Roman"/>
                <a:cs typeface="Times New Roman"/>
              </a:rPr>
              <a:t>Peter retired as Chief Investment Officer of Universities Superannuation Scheme (USS) in 2009 following a career steeped in the UK investment management industry. Aside from his 17 year tenure at USS, he was a member of the National Association of Pension Funds (NAPF) Investment Committee from 1990-1995, and adviser to Lincolnshire County Council, Middlesbrough Borough Council and the London Pension Authority. Earlier roles included Chief Investment Officer with British Airways Pensions and investment management positions at National Provident Institution, Slater Walker and the Central Board of Finance of the Church of England.</a:t>
            </a:r>
          </a:p>
          <a:p>
            <a:pPr algn="just">
              <a:lnSpc>
                <a:spcPct val="115000"/>
              </a:lnSpc>
              <a:spcAft>
                <a:spcPts val="500"/>
              </a:spcAft>
            </a:pPr>
            <a:r>
              <a:rPr lang="en-GB" sz="1000">
                <a:solidFill>
                  <a:srgbClr val="595959"/>
                </a:solidFill>
                <a:latin typeface="Arial"/>
                <a:ea typeface="Times New Roman"/>
                <a:cs typeface="Times New Roman"/>
              </a:rPr>
              <a:t>Peter is also non-executive chairman of Bell Potter (UK) Limited and a non-executive director of JPMorgan Asia Growth &amp; Income plc.  He is a former non-executive director of MBNA Europe and former non-executive chairman of Arden Partners plc and Scottish American Investment Company plc.</a:t>
            </a:r>
            <a:r>
              <a:rPr lang="en-GB" sz="950">
                <a:solidFill>
                  <a:srgbClr val="595959"/>
                </a:solidFill>
                <a:effectLst/>
                <a:latin typeface="Calibri"/>
                <a:ea typeface="Times New Roman"/>
                <a:cs typeface="Times New Roman"/>
              </a:rPr>
              <a:t> </a:t>
            </a:r>
            <a:endParaRPr lang="en-GB" sz="1100">
              <a:effectLst/>
              <a:latin typeface="Calibri"/>
              <a:ea typeface="Times New Roman"/>
              <a:cs typeface="Times New Roman"/>
            </a:endParaRPr>
          </a:p>
          <a:p>
            <a:pPr>
              <a:lnSpc>
                <a:spcPct val="115000"/>
              </a:lnSpc>
              <a:spcAft>
                <a:spcPts val="1000"/>
              </a:spcAft>
            </a:pPr>
            <a:r>
              <a:rPr lang="en-GB" sz="1100">
                <a:effectLst/>
                <a:latin typeface="Calibri"/>
                <a:ea typeface="Times New Roman"/>
                <a:cs typeface="Times New Roman"/>
              </a:rPr>
              <a:t> </a:t>
            </a: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bwMode="auto">
          <a:xfrm>
            <a:off x="8240993" y="1806464"/>
            <a:ext cx="1455901" cy="1393728"/>
          </a:xfrm>
          <a:prstGeom prst="rect">
            <a:avLst/>
          </a:prstGeom>
          <a:noFill/>
          <a:ln w="22225">
            <a:solidFill>
              <a:schemeClr val="bg1"/>
            </a:solidFill>
            <a:miter lim="800000"/>
            <a:headEnd/>
            <a:tailEnd/>
          </a:ln>
          <a:effectLst/>
        </p:spPr>
      </p:pic>
      <p:pic>
        <p:nvPicPr>
          <p:cNvPr id="7" name="Picture 6"/>
          <p:cNvPicPr/>
          <p:nvPr/>
        </p:nvPicPr>
        <p:blipFill>
          <a:blip r:embed="rId3">
            <a:extLst>
              <a:ext uri="{28A0092B-C50C-407E-A947-70E740481C1C}">
                <a14:useLocalDpi xmlns:a14="http://schemas.microsoft.com/office/drawing/2010/main" val="0"/>
              </a:ext>
            </a:extLst>
          </a:blip>
          <a:stretch>
            <a:fillRect/>
          </a:stretch>
        </p:blipFill>
        <p:spPr bwMode="auto">
          <a:xfrm>
            <a:off x="8259764" y="4067273"/>
            <a:ext cx="1437130" cy="1302169"/>
          </a:xfrm>
          <a:prstGeom prst="rect">
            <a:avLst/>
          </a:prstGeom>
          <a:noFill/>
          <a:ln w="22225">
            <a:solidFill>
              <a:schemeClr val="bg1"/>
            </a:solidFill>
            <a:miter lim="800000"/>
            <a:headEnd/>
            <a:tailEnd/>
          </a:ln>
          <a:effectLst/>
        </p:spPr>
      </p:pic>
    </p:spTree>
    <p:extLst>
      <p:ext uri="{BB962C8B-B14F-4D97-AF65-F5344CB8AC3E}">
        <p14:creationId xmlns:p14="http://schemas.microsoft.com/office/powerpoint/2010/main" val="126906025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p:cNvSpPr>
          <p:nvPr/>
        </p:nvSpPr>
        <p:spPr bwMode="auto">
          <a:xfrm>
            <a:off x="2286000" y="1003205"/>
            <a:ext cx="699693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r>
              <a:rPr lang="en-US" sz="1800">
                <a:solidFill>
                  <a:schemeClr val="bg1"/>
                </a:solidFill>
                <a:cs typeface="Arial" pitchFamily="34" charset="0"/>
                <a:sym typeface="Arial" pitchFamily="34" charset="0"/>
              </a:rPr>
              <a:t>Appendix</a:t>
            </a:r>
            <a:endParaRPr lang="en-US" sz="1800">
              <a:solidFill>
                <a:srgbClr val="FFFFFF"/>
              </a:solidFill>
              <a:cs typeface="Arial" pitchFamily="34" charset="0"/>
              <a:sym typeface="Arial" pitchFamily="34" charset="0"/>
            </a:endParaRPr>
          </a:p>
          <a:p>
            <a:pPr algn="r" defTabSz="673100"/>
            <a:r>
              <a:rPr lang="en-US" sz="1800">
                <a:solidFill>
                  <a:srgbClr val="F58B00"/>
                </a:solidFill>
                <a:cs typeface="Arial" pitchFamily="34" charset="0"/>
                <a:sym typeface="Arial" pitchFamily="34" charset="0"/>
              </a:rPr>
              <a:t>Plc Management Team</a:t>
            </a:r>
          </a:p>
        </p:txBody>
      </p:sp>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63</a:t>
            </a:fld>
            <a:endParaRPr lang="en-US"/>
          </a:p>
        </p:txBody>
      </p:sp>
      <p:sp>
        <p:nvSpPr>
          <p:cNvPr id="7" name="Text Box 115"/>
          <p:cNvSpPr txBox="1">
            <a:spLocks noChangeArrowheads="1"/>
          </p:cNvSpPr>
          <p:nvPr/>
        </p:nvSpPr>
        <p:spPr bwMode="auto">
          <a:xfrm>
            <a:off x="591625" y="1777238"/>
            <a:ext cx="7230569" cy="4632615"/>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just">
              <a:lnSpc>
                <a:spcPct val="115000"/>
              </a:lnSpc>
              <a:spcAft>
                <a:spcPts val="500"/>
              </a:spcAft>
            </a:pPr>
            <a:r>
              <a:rPr lang="en-US" sz="1100" b="1" dirty="0">
                <a:solidFill>
                  <a:srgbClr val="595959"/>
                </a:solidFill>
                <a:latin typeface="Arial"/>
                <a:ea typeface="Times New Roman"/>
                <a:cs typeface="Times New Roman"/>
              </a:rPr>
              <a:t>Group Chief Executive &amp; FPAM Chief Investment Officer — Ben Habib, MA (</a:t>
            </a:r>
            <a:r>
              <a:rPr lang="en-US" sz="1100" b="1" dirty="0" err="1">
                <a:solidFill>
                  <a:srgbClr val="595959"/>
                </a:solidFill>
                <a:latin typeface="Arial"/>
                <a:ea typeface="Times New Roman"/>
                <a:cs typeface="Times New Roman"/>
              </a:rPr>
              <a:t>Cantab</a:t>
            </a:r>
            <a:r>
              <a:rPr lang="en-US" sz="1100" b="1" dirty="0">
                <a:solidFill>
                  <a:srgbClr val="595959"/>
                </a:solidFill>
                <a:latin typeface="Arial"/>
                <a:ea typeface="Times New Roman"/>
                <a:cs typeface="Times New Roman"/>
              </a:rPr>
              <a:t>)</a:t>
            </a:r>
            <a:endParaRPr lang="en-GB" sz="1100" dirty="0">
              <a:latin typeface="Calibri"/>
              <a:ea typeface="Times New Roman"/>
              <a:cs typeface="Times New Roman"/>
            </a:endParaRPr>
          </a:p>
          <a:p>
            <a:pPr algn="just">
              <a:lnSpc>
                <a:spcPct val="115000"/>
              </a:lnSpc>
              <a:spcAft>
                <a:spcPts val="500"/>
              </a:spcAft>
            </a:pPr>
            <a:r>
              <a:rPr lang="en-GB" sz="1000" dirty="0">
                <a:solidFill>
                  <a:srgbClr val="595959"/>
                </a:solidFill>
                <a:latin typeface="Arial"/>
                <a:ea typeface="Times New Roman"/>
                <a:cs typeface="Times New Roman"/>
              </a:rPr>
              <a:t>Ben founded and is CEO of First Property Group plc, an award winning commercial property fund manager with operations in the United Kingdom and Central Europe.</a:t>
            </a:r>
          </a:p>
          <a:p>
            <a:pPr algn="just">
              <a:lnSpc>
                <a:spcPct val="115000"/>
              </a:lnSpc>
              <a:spcAft>
                <a:spcPts val="500"/>
              </a:spcAft>
            </a:pPr>
            <a:r>
              <a:rPr lang="en-GB" sz="1000" dirty="0">
                <a:solidFill>
                  <a:srgbClr val="595959"/>
                </a:solidFill>
                <a:latin typeface="Arial"/>
                <a:ea typeface="Times New Roman"/>
                <a:cs typeface="Times New Roman"/>
              </a:rPr>
              <a:t>Prior to setting up First Property, Ben was Managing Director of a private property development company, JKL Property Ltd, from 1994 - 2000. He started his career in corporate finance in 1987 at Shearson Lehman Brothers. He moved in 1989 to PWS Holdings plc, a FTSE 350 Lloyds reinsurance broker, to be its Finance Director.</a:t>
            </a:r>
          </a:p>
          <a:p>
            <a:pPr algn="just">
              <a:lnSpc>
                <a:spcPct val="115000"/>
              </a:lnSpc>
              <a:spcAft>
                <a:spcPts val="500"/>
              </a:spcAft>
            </a:pPr>
            <a:r>
              <a:rPr lang="en-GB" sz="1000" dirty="0">
                <a:solidFill>
                  <a:srgbClr val="595959"/>
                </a:solidFill>
                <a:latin typeface="Arial"/>
                <a:ea typeface="Times New Roman"/>
                <a:cs typeface="Times New Roman"/>
              </a:rPr>
              <a:t>He was educated at Rugby School and Cambridge University.</a:t>
            </a:r>
          </a:p>
          <a:p>
            <a:pPr algn="just">
              <a:lnSpc>
                <a:spcPct val="115000"/>
              </a:lnSpc>
              <a:spcAft>
                <a:spcPts val="500"/>
              </a:spcAft>
            </a:pPr>
            <a:r>
              <a:rPr lang="en-US" sz="1100" b="1" dirty="0">
                <a:solidFill>
                  <a:srgbClr val="595959"/>
                </a:solidFill>
                <a:latin typeface="Arial"/>
                <a:ea typeface="Times New Roman"/>
                <a:cs typeface="Times New Roman"/>
              </a:rPr>
              <a:t> </a:t>
            </a:r>
            <a:endParaRPr lang="en-GB" sz="1100" dirty="0">
              <a:latin typeface="Calibri"/>
              <a:ea typeface="Times New Roman"/>
              <a:cs typeface="Times New Roman"/>
            </a:endParaRPr>
          </a:p>
          <a:p>
            <a:pPr algn="just">
              <a:lnSpc>
                <a:spcPct val="115000"/>
              </a:lnSpc>
              <a:spcAft>
                <a:spcPts val="500"/>
              </a:spcAft>
            </a:pPr>
            <a:r>
              <a:rPr lang="en-US" sz="1100" b="1" dirty="0">
                <a:solidFill>
                  <a:srgbClr val="595959"/>
                </a:solidFill>
                <a:latin typeface="Arial"/>
                <a:ea typeface="Times New Roman"/>
                <a:cs typeface="Times New Roman"/>
              </a:rPr>
              <a:t>Group Financial Director— Laura James, BA (Hons), ACA</a:t>
            </a:r>
            <a:endParaRPr lang="en-GB" sz="1100" dirty="0">
              <a:latin typeface="Calibri"/>
              <a:ea typeface="Times New Roman"/>
              <a:cs typeface="Times New Roman"/>
            </a:endParaRPr>
          </a:p>
          <a:p>
            <a:pPr algn="just">
              <a:lnSpc>
                <a:spcPct val="115000"/>
              </a:lnSpc>
              <a:spcAft>
                <a:spcPts val="500"/>
              </a:spcAft>
            </a:pPr>
            <a:r>
              <a:rPr lang="en-GB" sz="1000" dirty="0">
                <a:solidFill>
                  <a:srgbClr val="595959"/>
                </a:solidFill>
                <a:latin typeface="Arial"/>
                <a:ea typeface="Times New Roman"/>
                <a:cs typeface="Times New Roman"/>
              </a:rPr>
              <a:t>Laura joined Fprop in 2014 following five years at Moore Stephens LLP where she qualified as a Chartered Accountant in 2011. She has successfully overseen the installation and upgrade of the Group’s integrated consolidation and accounting system.</a:t>
            </a:r>
          </a:p>
          <a:p>
            <a:pPr algn="just">
              <a:lnSpc>
                <a:spcPct val="115000"/>
              </a:lnSpc>
              <a:spcAft>
                <a:spcPts val="500"/>
              </a:spcAft>
            </a:pPr>
            <a:r>
              <a:rPr lang="en-GB" sz="1000" dirty="0">
                <a:solidFill>
                  <a:srgbClr val="595959"/>
                </a:solidFill>
                <a:latin typeface="Arial"/>
                <a:ea typeface="Times New Roman"/>
                <a:cs typeface="Times New Roman"/>
              </a:rPr>
              <a:t>Laura graduated from the University of Kent with a joint honours degree in Economics and Business.</a:t>
            </a:r>
            <a:r>
              <a:rPr lang="en-GB" sz="1100" dirty="0">
                <a:effectLst/>
                <a:latin typeface="Calibri"/>
                <a:ea typeface="Times New Roman"/>
                <a:cs typeface="Times New Roman"/>
              </a:rPr>
              <a:t> </a:t>
            </a:r>
          </a:p>
        </p:txBody>
      </p:sp>
      <p:pic>
        <p:nvPicPr>
          <p:cNvPr id="10" name="Picture 9"/>
          <p:cNvPicPr/>
          <p:nvPr/>
        </p:nvPicPr>
        <p:blipFill>
          <a:blip r:embed="rId2">
            <a:extLst>
              <a:ext uri="{28A0092B-C50C-407E-A947-70E740481C1C}">
                <a14:useLocalDpi xmlns:a14="http://schemas.microsoft.com/office/drawing/2010/main" val="0"/>
              </a:ext>
            </a:extLst>
          </a:blip>
          <a:stretch>
            <a:fillRect/>
          </a:stretch>
        </p:blipFill>
        <p:spPr bwMode="auto">
          <a:xfrm>
            <a:off x="8251266" y="3595688"/>
            <a:ext cx="1193254" cy="1199596"/>
          </a:xfrm>
          <a:prstGeom prst="rect">
            <a:avLst/>
          </a:prstGeom>
          <a:ln w="22225">
            <a:solidFill>
              <a:schemeClr val="bg1"/>
            </a:solid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7C833B6E-BABD-4A74-5DC4-CB3EDB0EF52A}"/>
              </a:ext>
            </a:extLst>
          </p:cNvPr>
          <p:cNvPicPr>
            <a:picLocks noChangeAspect="1"/>
          </p:cNvPicPr>
          <p:nvPr/>
        </p:nvPicPr>
        <p:blipFill>
          <a:blip r:embed="rId3"/>
          <a:stretch>
            <a:fillRect/>
          </a:stretch>
        </p:blipFill>
        <p:spPr>
          <a:xfrm>
            <a:off x="8091207" y="2052045"/>
            <a:ext cx="1435507" cy="1049754"/>
          </a:xfrm>
          <a:prstGeom prst="rect">
            <a:avLst/>
          </a:prstGeom>
        </p:spPr>
      </p:pic>
    </p:spTree>
    <p:extLst>
      <p:ext uri="{BB962C8B-B14F-4D97-AF65-F5344CB8AC3E}">
        <p14:creationId xmlns:p14="http://schemas.microsoft.com/office/powerpoint/2010/main" val="401396822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Grp="1" noChangeArrowheads="1"/>
          </p:cNvSpPr>
          <p:nvPr>
            <p:ph type="sldNum" sz="quarter" idx="10"/>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lvl1pPr algn="ctr">
              <a:defRPr sz="900">
                <a:solidFill>
                  <a:srgbClr val="808080"/>
                </a:solidFill>
                <a:latin typeface="Arial" charset="0"/>
              </a:defRPr>
            </a:lvl1pPr>
          </a:lstStyle>
          <a:p>
            <a:pPr>
              <a:defRPr/>
            </a:pPr>
            <a:fld id="{97BD3229-6EBC-4917-B98C-9AA909CA5BA1}" type="slidenum">
              <a:rPr lang="en-US" smtClean="0"/>
              <a:pPr>
                <a:defRPr/>
              </a:pPr>
              <a:t>64</a:t>
            </a:fld>
            <a:endParaRPr lang="en-US"/>
          </a:p>
        </p:txBody>
      </p:sp>
      <p:sp>
        <p:nvSpPr>
          <p:cNvPr id="7" name="Text Box 2"/>
          <p:cNvSpPr txBox="1">
            <a:spLocks noChangeArrowheads="1"/>
          </p:cNvSpPr>
          <p:nvPr/>
        </p:nvSpPr>
        <p:spPr bwMode="auto">
          <a:xfrm>
            <a:off x="1859640" y="2004141"/>
            <a:ext cx="7404425" cy="944945"/>
          </a:xfrm>
          <a:prstGeom prst="rect">
            <a:avLst/>
          </a:prstGeom>
          <a:noFill/>
          <a:ln w="9525">
            <a:noFill/>
            <a:miter lim="800000"/>
            <a:headEnd/>
            <a:tailEnd/>
          </a:ln>
        </p:spPr>
        <p:txBody>
          <a:bodyPr rot="0" vert="horz" wrap="square" lIns="91440" tIns="45720" rIns="91440" bIns="45720" anchor="t" anchorCtr="0">
            <a:noAutofit/>
          </a:bodyPr>
          <a:lstStyle/>
          <a:p>
            <a:pPr algn="just">
              <a:lnSpc>
                <a:spcPct val="115000"/>
              </a:lnSpc>
              <a:spcAft>
                <a:spcPts val="1000"/>
              </a:spcAft>
            </a:pPr>
            <a:r>
              <a:rPr lang="en-GB" sz="1000">
                <a:solidFill>
                  <a:srgbClr val="595959"/>
                </a:solidFill>
                <a:latin typeface="Arial"/>
                <a:ea typeface="Times New Roman"/>
                <a:cs typeface="Times New Roman"/>
              </a:rPr>
              <a:t>FPAM funds rank </a:t>
            </a:r>
            <a:r>
              <a:rPr lang="en-GB" sz="1000" b="1">
                <a:solidFill>
                  <a:srgbClr val="595959"/>
                </a:solidFill>
                <a:latin typeface="Arial"/>
                <a:ea typeface="Times New Roman"/>
                <a:cs typeface="Times New Roman"/>
              </a:rPr>
              <a:t>No.1 vs MSCI’s Central &amp; Eastern European (CEE) Benchmark </a:t>
            </a:r>
            <a:r>
              <a:rPr lang="en-GB" sz="1000">
                <a:solidFill>
                  <a:srgbClr val="595959"/>
                </a:solidFill>
                <a:latin typeface="Arial"/>
                <a:ea typeface="Times New Roman"/>
                <a:cs typeface="Times New Roman"/>
              </a:rPr>
              <a:t>for the twelve years from the commencement of its operations in Poland in 2005, and for the periods from 2005 to 31 December 2008, and to the end of each of the years thereafter. In addition, FPAM’s UK Pension Property Portfolio (UK PPP) was awarded </a:t>
            </a:r>
            <a:r>
              <a:rPr lang="en-GB" sz="1000" b="1">
                <a:solidFill>
                  <a:srgbClr val="595959"/>
                </a:solidFill>
                <a:latin typeface="Arial"/>
                <a:ea typeface="Times New Roman"/>
                <a:cs typeface="Times New Roman"/>
              </a:rPr>
              <a:t>best “Small Specialist Fund” </a:t>
            </a:r>
            <a:r>
              <a:rPr lang="en-GB" sz="1000">
                <a:solidFill>
                  <a:srgbClr val="595959"/>
                </a:solidFill>
                <a:latin typeface="Arial"/>
                <a:ea typeface="Times New Roman"/>
                <a:cs typeface="Times New Roman"/>
              </a:rPr>
              <a:t>by MSCI/IPF at its UK Property Investment Awards 2017. FPAM was also one of ten fund managers, out of a pool of 95, to be awarded a </a:t>
            </a:r>
            <a:r>
              <a:rPr lang="en-GB" sz="1000" b="1">
                <a:solidFill>
                  <a:srgbClr val="595959"/>
                </a:solidFill>
                <a:latin typeface="Arial"/>
                <a:ea typeface="Times New Roman"/>
                <a:cs typeface="Times New Roman"/>
              </a:rPr>
              <a:t>Data Quality Award </a:t>
            </a:r>
            <a:r>
              <a:rPr lang="en-GB" sz="1000">
                <a:solidFill>
                  <a:srgbClr val="595959"/>
                </a:solidFill>
                <a:latin typeface="Arial"/>
                <a:ea typeface="Times New Roman"/>
                <a:cs typeface="Times New Roman"/>
              </a:rPr>
              <a:t>by MSCI.</a:t>
            </a:r>
          </a:p>
        </p:txBody>
      </p:sp>
      <p:pic>
        <p:nvPicPr>
          <p:cNvPr id="9" name="Picture 8" descr="S:\Admin\Website FPROP\Fprop New Web 2014 Mason Digital\Logos\Awards Logos\2016 AI awards.jpg"/>
          <p:cNvPicPr/>
          <p:nvPr/>
        </p:nvPicPr>
        <p:blipFill>
          <a:blip r:embed="rId2">
            <a:extLst>
              <a:ext uri="{28A0092B-C50C-407E-A947-70E740481C1C}">
                <a14:useLocalDpi xmlns:a14="http://schemas.microsoft.com/office/drawing/2010/main" val="0"/>
              </a:ext>
            </a:extLst>
          </a:blip>
          <a:srcRect/>
          <a:stretch>
            <a:fillRect/>
          </a:stretch>
        </p:blipFill>
        <p:spPr bwMode="auto">
          <a:xfrm>
            <a:off x="7374887" y="3064203"/>
            <a:ext cx="1885985" cy="538109"/>
          </a:xfrm>
          <a:prstGeom prst="rect">
            <a:avLst/>
          </a:prstGeom>
          <a:noFill/>
          <a:ln>
            <a:noFill/>
          </a:ln>
        </p:spPr>
      </p:pic>
      <p:pic>
        <p:nvPicPr>
          <p:cNvPr id="10" name="Picture 9"/>
          <p:cNvPicPr/>
          <p:nvPr/>
        </p:nvPicPr>
        <p:blipFill>
          <a:blip r:embed="rId3"/>
          <a:stretch>
            <a:fillRect/>
          </a:stretch>
        </p:blipFill>
        <p:spPr>
          <a:xfrm>
            <a:off x="7378995" y="3625780"/>
            <a:ext cx="1895503" cy="664204"/>
          </a:xfrm>
          <a:prstGeom prst="rect">
            <a:avLst/>
          </a:prstGeom>
        </p:spPr>
      </p:pic>
      <p:pic>
        <p:nvPicPr>
          <p:cNvPr id="13" name="Picture 12" descr="S:\Admin\Website FPROP\Fprop New Web 2014 Mason Digital\Logos\Awards Logos\Value Investor Award.jpg"/>
          <p:cNvPicPr/>
          <p:nvPr/>
        </p:nvPicPr>
        <p:blipFill>
          <a:blip r:embed="rId4">
            <a:extLst>
              <a:ext uri="{28A0092B-C50C-407E-A947-70E740481C1C}">
                <a14:useLocalDpi xmlns:a14="http://schemas.microsoft.com/office/drawing/2010/main" val="0"/>
              </a:ext>
            </a:extLst>
          </a:blip>
          <a:srcRect/>
          <a:stretch>
            <a:fillRect/>
          </a:stretch>
        </p:blipFill>
        <p:spPr bwMode="auto">
          <a:xfrm>
            <a:off x="698716" y="4499153"/>
            <a:ext cx="1320421" cy="1720222"/>
          </a:xfrm>
          <a:prstGeom prst="rect">
            <a:avLst/>
          </a:prstGeom>
          <a:noFill/>
          <a:ln>
            <a:noFill/>
          </a:ln>
        </p:spPr>
      </p:pic>
      <p:sp>
        <p:nvSpPr>
          <p:cNvPr id="17" name="Text Box 2"/>
          <p:cNvSpPr txBox="1">
            <a:spLocks noChangeArrowheads="1"/>
          </p:cNvSpPr>
          <p:nvPr/>
        </p:nvSpPr>
        <p:spPr bwMode="auto">
          <a:xfrm>
            <a:off x="663371" y="4194353"/>
            <a:ext cx="2943225" cy="3048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a:solidFill>
                  <a:srgbClr val="595959"/>
                </a:solidFill>
                <a:latin typeface="Arial"/>
                <a:ea typeface="Times New Roman"/>
                <a:cs typeface="Times New Roman"/>
              </a:rPr>
              <a:t>Shortlisted:</a:t>
            </a:r>
            <a:endParaRPr lang="en-GB" sz="1100">
              <a:latin typeface="Calibri"/>
              <a:ea typeface="Times New Roman"/>
              <a:cs typeface="Times New Roman"/>
            </a:endParaRPr>
          </a:p>
        </p:txBody>
      </p:sp>
      <p:pic>
        <p:nvPicPr>
          <p:cNvPr id="1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6385" y="3073479"/>
            <a:ext cx="1920548" cy="837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335" y="2054594"/>
            <a:ext cx="1168510" cy="628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1"/>
          <p:cNvSpPr>
            <a:spLocks/>
          </p:cNvSpPr>
          <p:nvPr/>
        </p:nvSpPr>
        <p:spPr bwMode="auto">
          <a:xfrm>
            <a:off x="3748904" y="1003205"/>
            <a:ext cx="5534025"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r>
              <a:rPr lang="en-GB" sz="1800">
                <a:solidFill>
                  <a:schemeClr val="bg1"/>
                </a:solidFill>
                <a:cs typeface="Arial" pitchFamily="34" charset="0"/>
                <a:sym typeface="Arial" pitchFamily="34" charset="0"/>
              </a:rPr>
              <a:t>Appendix</a:t>
            </a:r>
          </a:p>
          <a:p>
            <a:pPr algn="r" defTabSz="673100"/>
            <a:r>
              <a:rPr lang="en-US" sz="1800">
                <a:solidFill>
                  <a:srgbClr val="F58B00"/>
                </a:solidFill>
                <a:cs typeface="Arial" pitchFamily="34" charset="0"/>
                <a:sym typeface="Arial" pitchFamily="34" charset="0"/>
              </a:rPr>
              <a:t>Awards</a:t>
            </a:r>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8996" y="4683042"/>
            <a:ext cx="1908526" cy="1495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21583" y="3073479"/>
            <a:ext cx="2088589" cy="835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6965" y="4499153"/>
            <a:ext cx="1178766" cy="835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28931D0B-06F9-2394-7976-A819011A93D2}"/>
              </a:ext>
            </a:extLst>
          </p:cNvPr>
          <p:cNvPicPr>
            <a:picLocks noChangeAspect="1"/>
          </p:cNvPicPr>
          <p:nvPr/>
        </p:nvPicPr>
        <p:blipFill>
          <a:blip r:embed="rId10"/>
          <a:stretch>
            <a:fillRect/>
          </a:stretch>
        </p:blipFill>
        <p:spPr>
          <a:xfrm>
            <a:off x="683950" y="2985283"/>
            <a:ext cx="2539084" cy="1271438"/>
          </a:xfrm>
          <a:prstGeom prst="rect">
            <a:avLst/>
          </a:prstGeom>
        </p:spPr>
      </p:pic>
      <p:pic>
        <p:nvPicPr>
          <p:cNvPr id="3" name="Picture 2">
            <a:extLst>
              <a:ext uri="{FF2B5EF4-FFF2-40B4-BE49-F238E27FC236}">
                <a16:creationId xmlns:a16="http://schemas.microsoft.com/office/drawing/2014/main" id="{181B1460-E644-1B2F-2744-17C8C7F05ABF}"/>
              </a:ext>
            </a:extLst>
          </p:cNvPr>
          <p:cNvPicPr>
            <a:picLocks noChangeAspect="1"/>
          </p:cNvPicPr>
          <p:nvPr/>
        </p:nvPicPr>
        <p:blipFill>
          <a:blip r:embed="rId11"/>
          <a:stretch>
            <a:fillRect/>
          </a:stretch>
        </p:blipFill>
        <p:spPr>
          <a:xfrm>
            <a:off x="4514779" y="4499153"/>
            <a:ext cx="1712186" cy="1079007"/>
          </a:xfrm>
          <a:prstGeom prst="rect">
            <a:avLst/>
          </a:prstGeom>
        </p:spPr>
      </p:pic>
      <p:pic>
        <p:nvPicPr>
          <p:cNvPr id="4" name="Picture 3">
            <a:extLst>
              <a:ext uri="{FF2B5EF4-FFF2-40B4-BE49-F238E27FC236}">
                <a16:creationId xmlns:a16="http://schemas.microsoft.com/office/drawing/2014/main" id="{B4DC1F23-9D79-6CDE-D07B-699B44BD7946}"/>
              </a:ext>
            </a:extLst>
          </p:cNvPr>
          <p:cNvPicPr>
            <a:picLocks noChangeAspect="1"/>
          </p:cNvPicPr>
          <p:nvPr/>
        </p:nvPicPr>
        <p:blipFill>
          <a:blip r:embed="rId12"/>
          <a:stretch>
            <a:fillRect/>
          </a:stretch>
        </p:blipFill>
        <p:spPr>
          <a:xfrm>
            <a:off x="2019136" y="4505125"/>
            <a:ext cx="2435169" cy="636992"/>
          </a:xfrm>
          <a:prstGeom prst="rect">
            <a:avLst/>
          </a:prstGeom>
        </p:spPr>
      </p:pic>
      <p:pic>
        <p:nvPicPr>
          <p:cNvPr id="5" name="Picture 4">
            <a:extLst>
              <a:ext uri="{FF2B5EF4-FFF2-40B4-BE49-F238E27FC236}">
                <a16:creationId xmlns:a16="http://schemas.microsoft.com/office/drawing/2014/main" id="{C0A1A070-0FA0-3DC4-2D5D-EF31D5D0BC82}"/>
              </a:ext>
            </a:extLst>
          </p:cNvPr>
          <p:cNvPicPr>
            <a:picLocks noChangeAspect="1"/>
          </p:cNvPicPr>
          <p:nvPr/>
        </p:nvPicPr>
        <p:blipFill>
          <a:blip r:embed="rId13"/>
          <a:stretch>
            <a:fillRect/>
          </a:stretch>
        </p:blipFill>
        <p:spPr>
          <a:xfrm>
            <a:off x="2037025" y="5151279"/>
            <a:ext cx="2417280" cy="676216"/>
          </a:xfrm>
          <a:prstGeom prst="rect">
            <a:avLst/>
          </a:prstGeom>
        </p:spPr>
      </p:pic>
      <p:pic>
        <p:nvPicPr>
          <p:cNvPr id="11" name="Picture 10">
            <a:extLst>
              <a:ext uri="{FF2B5EF4-FFF2-40B4-BE49-F238E27FC236}">
                <a16:creationId xmlns:a16="http://schemas.microsoft.com/office/drawing/2014/main" id="{6F2EC6D5-3933-E412-9C81-6B9DDABB1917}"/>
              </a:ext>
            </a:extLst>
          </p:cNvPr>
          <p:cNvPicPr>
            <a:picLocks noChangeAspect="1"/>
          </p:cNvPicPr>
          <p:nvPr/>
        </p:nvPicPr>
        <p:blipFill>
          <a:blip r:embed="rId14"/>
          <a:stretch>
            <a:fillRect/>
          </a:stretch>
        </p:blipFill>
        <p:spPr>
          <a:xfrm>
            <a:off x="4526826" y="5578160"/>
            <a:ext cx="2081502" cy="884506"/>
          </a:xfrm>
          <a:prstGeom prst="rect">
            <a:avLst/>
          </a:prstGeom>
        </p:spPr>
      </p:pic>
    </p:spTree>
    <p:extLst>
      <p:ext uri="{BB962C8B-B14F-4D97-AF65-F5344CB8AC3E}">
        <p14:creationId xmlns:p14="http://schemas.microsoft.com/office/powerpoint/2010/main" val="4141384683"/>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p:cNvSpPr>
          <p:nvPr/>
        </p:nvSpPr>
        <p:spPr bwMode="auto">
          <a:xfrm>
            <a:off x="2286000" y="1003205"/>
            <a:ext cx="699693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endParaRPr lang="en-US" sz="1800">
              <a:solidFill>
                <a:srgbClr val="FFFFFF"/>
              </a:solidFill>
              <a:cs typeface="Arial" pitchFamily="34" charset="0"/>
              <a:sym typeface="Arial" pitchFamily="34" charset="0"/>
            </a:endParaRPr>
          </a:p>
          <a:p>
            <a:pPr algn="r" defTabSz="673100"/>
            <a:r>
              <a:rPr lang="en-US" sz="1800">
                <a:solidFill>
                  <a:srgbClr val="F58B00"/>
                </a:solidFill>
                <a:cs typeface="Arial" pitchFamily="34" charset="0"/>
                <a:sym typeface="Arial" pitchFamily="34" charset="0"/>
              </a:rPr>
              <a:t>Disclaimer</a:t>
            </a:r>
          </a:p>
        </p:txBody>
      </p:sp>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65</a:t>
            </a:fld>
            <a:endParaRPr lang="en-US"/>
          </a:p>
        </p:txBody>
      </p:sp>
      <p:sp>
        <p:nvSpPr>
          <p:cNvPr id="4" name="Rectangle 3"/>
          <p:cNvSpPr/>
          <p:nvPr/>
        </p:nvSpPr>
        <p:spPr>
          <a:xfrm>
            <a:off x="698500" y="1789112"/>
            <a:ext cx="8584431" cy="2254463"/>
          </a:xfrm>
          <a:prstGeom prst="rect">
            <a:avLst/>
          </a:prstGeom>
        </p:spPr>
        <p:txBody>
          <a:bodyPr wrap="square">
            <a:spAutoFit/>
          </a:bodyPr>
          <a:lstStyle/>
          <a:p>
            <a:pPr algn="just"/>
            <a:r>
              <a:rPr lang="en-GB" sz="850">
                <a:solidFill>
                  <a:schemeClr val="tx1">
                    <a:lumMod val="65000"/>
                    <a:lumOff val="35000"/>
                  </a:schemeClr>
                </a:solidFill>
              </a:rPr>
              <a:t> </a:t>
            </a:r>
          </a:p>
          <a:p>
            <a:pPr algn="just"/>
            <a:r>
              <a:rPr lang="en-GB" sz="1200">
                <a:solidFill>
                  <a:schemeClr val="tx1">
                    <a:lumMod val="65000"/>
                    <a:lumOff val="35000"/>
                  </a:schemeClr>
                </a:solidFill>
              </a:rPr>
              <a:t>Certain statements made in this presentation may not be based on historical information or facts and may be "forward-looking" statements, including those relating to the Company's general business plans and strategy, its future financial condition and growth prospects, and future developments in its industry and its competitive and regulatory environment. Actual results may differ materially from these forward-looking statements due to a number of factors, including future changes or developments in the Company's business, its competitive environment, information technology and political, economic, legal and social conditions affecting the Company. These forward looking statements speak only as of the date of the Presentation Materials and accordingly you should not place undue reliance on such statements. Nothing in this presentation should be construed as a profit forecast. The information, statements and opinions contained in this presentation do not constitute a public offer under any applicable legislation or an offer to sell or solicitation of any offer to buy any securities or financial instruments or any advice or recommendation with respect to such securities or other financial instruments.</a:t>
            </a:r>
          </a:p>
        </p:txBody>
      </p:sp>
    </p:spTree>
    <p:extLst>
      <p:ext uri="{BB962C8B-B14F-4D97-AF65-F5344CB8AC3E}">
        <p14:creationId xmlns:p14="http://schemas.microsoft.com/office/powerpoint/2010/main" val="421285391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p:cNvSpPr>
          <p:nvPr/>
        </p:nvSpPr>
        <p:spPr bwMode="auto">
          <a:xfrm>
            <a:off x="3285068" y="1003205"/>
            <a:ext cx="5997862"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r>
              <a:rPr lang="en-US" sz="1800">
                <a:solidFill>
                  <a:schemeClr val="bg1"/>
                </a:solidFill>
                <a:cs typeface="Arial" pitchFamily="34" charset="0"/>
                <a:sym typeface="Arial" pitchFamily="34" charset="0"/>
              </a:rPr>
              <a:t>First Property Group plc</a:t>
            </a:r>
            <a:endParaRPr lang="en-US" sz="1800">
              <a:solidFill>
                <a:srgbClr val="FFFFFF"/>
              </a:solidFill>
              <a:cs typeface="Arial" pitchFamily="34" charset="0"/>
              <a:sym typeface="Arial" pitchFamily="34" charset="0"/>
            </a:endParaRPr>
          </a:p>
          <a:p>
            <a:pPr algn="r" defTabSz="673100"/>
            <a:r>
              <a:rPr lang="en-US" sz="1800">
                <a:solidFill>
                  <a:srgbClr val="F58B00"/>
                </a:solidFill>
                <a:cs typeface="Arial" pitchFamily="34" charset="0"/>
                <a:sym typeface="Arial" pitchFamily="34" charset="0"/>
              </a:rPr>
              <a:t>Income Statement</a:t>
            </a:r>
          </a:p>
        </p:txBody>
      </p:sp>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7</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698469777"/>
              </p:ext>
            </p:extLst>
          </p:nvPr>
        </p:nvGraphicFramePr>
        <p:xfrm>
          <a:off x="481503" y="1732348"/>
          <a:ext cx="8725870" cy="3247058"/>
        </p:xfrm>
        <a:graphic>
          <a:graphicData uri="http://schemas.openxmlformats.org/drawingml/2006/table">
            <a:tbl>
              <a:tblPr firstRow="1" firstCol="1" bandRow="1"/>
              <a:tblGrid>
                <a:gridCol w="2659655">
                  <a:extLst>
                    <a:ext uri="{9D8B030D-6E8A-4147-A177-3AD203B41FA5}">
                      <a16:colId xmlns:a16="http://schemas.microsoft.com/office/drawing/2014/main" val="20000"/>
                    </a:ext>
                  </a:extLst>
                </a:gridCol>
                <a:gridCol w="2163943">
                  <a:extLst>
                    <a:ext uri="{9D8B030D-6E8A-4147-A177-3AD203B41FA5}">
                      <a16:colId xmlns:a16="http://schemas.microsoft.com/office/drawing/2014/main" val="20001"/>
                    </a:ext>
                  </a:extLst>
                </a:gridCol>
                <a:gridCol w="1871075">
                  <a:extLst>
                    <a:ext uri="{9D8B030D-6E8A-4147-A177-3AD203B41FA5}">
                      <a16:colId xmlns:a16="http://schemas.microsoft.com/office/drawing/2014/main" val="3876892231"/>
                    </a:ext>
                  </a:extLst>
                </a:gridCol>
                <a:gridCol w="2031197">
                  <a:extLst>
                    <a:ext uri="{9D8B030D-6E8A-4147-A177-3AD203B41FA5}">
                      <a16:colId xmlns:a16="http://schemas.microsoft.com/office/drawing/2014/main" val="20003"/>
                    </a:ext>
                  </a:extLst>
                </a:gridCol>
              </a:tblGrid>
              <a:tr h="964085">
                <a:tc>
                  <a:txBody>
                    <a:bodyPr/>
                    <a:lstStyle/>
                    <a:p>
                      <a:pPr>
                        <a:lnSpc>
                          <a:spcPct val="115000"/>
                        </a:lnSpc>
                      </a:pPr>
                      <a:r>
                        <a:rPr lang="en-GB" sz="1200" b="1">
                          <a:solidFill>
                            <a:schemeClr val="tx1">
                              <a:lumMod val="65000"/>
                              <a:lumOff val="35000"/>
                            </a:schemeClr>
                          </a:solidFill>
                          <a:effectLst/>
                          <a:latin typeface="Arial" panose="020B0604020202020204" pitchFamily="34" charset="0"/>
                          <a:cs typeface="Arial" panose="020B0604020202020204" pitchFamily="34" charset="0"/>
                        </a:rPr>
                        <a:t>Income Statement</a:t>
                      </a:r>
                    </a:p>
                  </a:txBody>
                  <a:tcPr marL="88784" marR="88784" marT="35144" marB="35144" anchor="ctr">
                    <a:lnL>
                      <a:noFill/>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marL="0" algn="ctr" defTabSz="457200" rtl="0" eaLnBrk="1" fontAlgn="base" latinLnBrk="0" hangingPunct="1">
                        <a:lnSpc>
                          <a:spcPct val="115000"/>
                        </a:lnSpc>
                        <a:spcAft>
                          <a:spcPts val="0"/>
                        </a:spcAft>
                      </a:pPr>
                      <a:r>
                        <a:rPr lang="en-GB" sz="1200" b="1" kern="1200" baseline="0">
                          <a:solidFill>
                            <a:srgbClr val="FFFFFF"/>
                          </a:solidFill>
                          <a:effectLst/>
                          <a:latin typeface="Arial" panose="020B0604020202020204" pitchFamily="34" charset="0"/>
                          <a:ea typeface="+mn-ea"/>
                          <a:cs typeface="Arial" panose="020B0604020202020204" pitchFamily="34" charset="0"/>
                        </a:rPr>
                        <a:t> Year to 31 March 2025</a:t>
                      </a:r>
                    </a:p>
                    <a:p>
                      <a:pPr marL="0" algn="ctr" defTabSz="457200" rtl="0" eaLnBrk="1" fontAlgn="base" latinLnBrk="0" hangingPunct="1">
                        <a:lnSpc>
                          <a:spcPct val="115000"/>
                        </a:lnSpc>
                        <a:spcAft>
                          <a:spcPts val="0"/>
                        </a:spcAft>
                      </a:pPr>
                      <a:r>
                        <a:rPr lang="en-GB" sz="1200" b="1" kern="1200" baseline="0">
                          <a:solidFill>
                            <a:srgbClr val="FFFFFF"/>
                          </a:solidFill>
                          <a:effectLst/>
                          <a:latin typeface="Arial" panose="020B0604020202020204" pitchFamily="34" charset="0"/>
                          <a:ea typeface="+mn-ea"/>
                          <a:cs typeface="Arial" panose="020B0604020202020204" pitchFamily="34" charset="0"/>
                        </a:rPr>
                        <a:t>(unaudited)</a:t>
                      </a:r>
                    </a:p>
                  </a:txBody>
                  <a:tcPr marL="35144" marR="88784" marT="35144" marB="35144"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8080"/>
                    </a:solidFill>
                  </a:tcPr>
                </a:tc>
                <a:tc>
                  <a:txBody>
                    <a:bodyPr/>
                    <a:lstStyle/>
                    <a:p>
                      <a:pPr marL="0" algn="ctr" defTabSz="457200" rtl="0" eaLnBrk="1" fontAlgn="base" latinLnBrk="0" hangingPunct="1">
                        <a:lnSpc>
                          <a:spcPct val="115000"/>
                        </a:lnSpc>
                        <a:spcAft>
                          <a:spcPts val="0"/>
                        </a:spcAft>
                      </a:pPr>
                      <a:r>
                        <a:rPr lang="en-GB" sz="1200" b="1" kern="1200" baseline="0">
                          <a:solidFill>
                            <a:srgbClr val="FFFFFF"/>
                          </a:solidFill>
                          <a:effectLst/>
                          <a:latin typeface="Arial" panose="020B0604020202020204" pitchFamily="34" charset="0"/>
                          <a:ea typeface="+mn-ea"/>
                          <a:cs typeface="Arial" panose="020B0604020202020204" pitchFamily="34" charset="0"/>
                        </a:rPr>
                        <a:t>Year to 31 March 2024</a:t>
                      </a:r>
                    </a:p>
                  </a:txBody>
                  <a:tcPr marL="35144" marR="88784" marT="35144" marB="35144"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8080"/>
                    </a:solidFill>
                  </a:tcPr>
                </a:tc>
                <a:tc>
                  <a:txBody>
                    <a:bodyPr/>
                    <a:lstStyle/>
                    <a:p>
                      <a:pPr marL="0" algn="ctr" defTabSz="457200" rtl="0" eaLnBrk="1" fontAlgn="base" latinLnBrk="0" hangingPunct="1">
                        <a:lnSpc>
                          <a:spcPct val="115000"/>
                        </a:lnSpc>
                        <a:spcAft>
                          <a:spcPts val="0"/>
                        </a:spcAft>
                      </a:pPr>
                      <a:r>
                        <a:rPr lang="en-GB" sz="1200" b="1" kern="1200" baseline="0">
                          <a:solidFill>
                            <a:srgbClr val="FFFFFF"/>
                          </a:solidFill>
                          <a:effectLst/>
                          <a:latin typeface="Arial" panose="020B0604020202020204" pitchFamily="34" charset="0"/>
                          <a:ea typeface="+mn-ea"/>
                          <a:cs typeface="Arial" panose="020B0604020202020204" pitchFamily="34" charset="0"/>
                        </a:rPr>
                        <a:t>Percentage change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8080"/>
                    </a:solidFill>
                  </a:tcPr>
                </a:tc>
                <a:extLst>
                  <a:ext uri="{0D108BD9-81ED-4DB2-BD59-A6C34878D82A}">
                    <a16:rowId xmlns:a16="http://schemas.microsoft.com/office/drawing/2014/main" val="10000"/>
                  </a:ext>
                </a:extLst>
              </a:tr>
              <a:tr h="561462">
                <a:tc>
                  <a:txBody>
                    <a:bodyPr/>
                    <a:lstStyle/>
                    <a:p>
                      <a:pPr algn="l">
                        <a:spcAft>
                          <a:spcPts val="0"/>
                        </a:spcAft>
                      </a:pPr>
                      <a:r>
                        <a:rPr lang="en-GB" sz="1200" b="0" i="0">
                          <a:solidFill>
                            <a:schemeClr val="tx1">
                              <a:lumMod val="65000"/>
                              <a:lumOff val="35000"/>
                            </a:schemeClr>
                          </a:solidFill>
                          <a:effectLst/>
                          <a:latin typeface="Arial" panose="020B0604020202020204" pitchFamily="34" charset="0"/>
                          <a:ea typeface="Times New Roman" panose="02020603050405020304" pitchFamily="18" charset="0"/>
                        </a:rPr>
                        <a:t>Statutory (loss)/profit before tax</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tc>
                  <a:txBody>
                    <a:bodyPr/>
                    <a:lstStyle/>
                    <a:p>
                      <a:pPr marL="0" algn="ctr" defTabSz="457200" rtl="0" eaLnBrk="1" fontAlgn="ctr" latinLnBrk="0" hangingPunct="1">
                        <a:spcAft>
                          <a:spcPts val="0"/>
                        </a:spcAft>
                      </a:pPr>
                      <a:r>
                        <a:rPr lang="en-GB" sz="1200" b="1" i="0" kern="1200">
                          <a:solidFill>
                            <a:schemeClr val="tx1">
                              <a:lumMod val="65000"/>
                              <a:lumOff val="35000"/>
                            </a:schemeClr>
                          </a:solidFill>
                          <a:effectLst/>
                          <a:latin typeface="Arial" panose="020B0604020202020204" pitchFamily="34" charset="0"/>
                          <a:ea typeface="+mn-ea"/>
                          <a:cs typeface="+mn-cs"/>
                        </a:rPr>
                        <a:t>£3.03m</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a:txBody>
                    <a:bodyPr/>
                    <a:lstStyle/>
                    <a:p>
                      <a:pPr marL="0" algn="ctr" defTabSz="457200" rtl="0" eaLnBrk="1" fontAlgn="ctr" latinLnBrk="0" hangingPunct="1">
                        <a:spcAft>
                          <a:spcPts val="0"/>
                        </a:spcAft>
                      </a:pPr>
                      <a:r>
                        <a:rPr lang="en-GB" sz="1200" b="1" i="0" kern="1200">
                          <a:solidFill>
                            <a:schemeClr val="tx1">
                              <a:lumMod val="65000"/>
                              <a:lumOff val="35000"/>
                            </a:schemeClr>
                          </a:solidFill>
                          <a:effectLst/>
                          <a:latin typeface="Arial" panose="020B0604020202020204" pitchFamily="34" charset="0"/>
                          <a:ea typeface="+mn-ea"/>
                          <a:cs typeface="+mn-cs"/>
                        </a:rPr>
                        <a:t>(£4.41m)</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a:txBody>
                    <a:bodyPr/>
                    <a:lstStyle/>
                    <a:p>
                      <a:pPr marL="0" algn="ctr" defTabSz="457200" rtl="0" eaLnBrk="1" fontAlgn="ctr" latinLnBrk="0" hangingPunct="1">
                        <a:spcAft>
                          <a:spcPts val="0"/>
                        </a:spcAft>
                      </a:pPr>
                      <a:r>
                        <a:rPr lang="en-GB" sz="1200" i="0" kern="1200">
                          <a:solidFill>
                            <a:schemeClr val="tx1">
                              <a:lumMod val="65000"/>
                              <a:lumOff val="35000"/>
                            </a:schemeClr>
                          </a:solidFill>
                          <a:effectLst/>
                          <a:latin typeface="Arial" panose="020B0604020202020204" pitchFamily="34" charset="0"/>
                          <a:cs typeface="+mn-cs"/>
                        </a:rPr>
                        <a:t>168.7%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extLst>
                  <a:ext uri="{0D108BD9-81ED-4DB2-BD59-A6C34878D82A}">
                    <a16:rowId xmlns:a16="http://schemas.microsoft.com/office/drawing/2014/main" val="750784515"/>
                  </a:ext>
                </a:extLst>
              </a:tr>
              <a:tr h="573837">
                <a:tc>
                  <a:txBody>
                    <a:bodyPr/>
                    <a:lstStyle/>
                    <a:p>
                      <a:pPr marL="0" algn="l" defTabSz="457200" rtl="0" eaLnBrk="1" latinLnBrk="0" hangingPunct="1">
                        <a:spcAft>
                          <a:spcPts val="0"/>
                        </a:spcAft>
                      </a:pPr>
                      <a:r>
                        <a:rPr lang="en-US" sz="1200" b="0" i="0" kern="1200">
                          <a:solidFill>
                            <a:schemeClr val="tx1">
                              <a:lumMod val="65000"/>
                              <a:lumOff val="35000"/>
                            </a:schemeClr>
                          </a:solidFill>
                          <a:effectLst/>
                          <a:latin typeface="Arial" panose="020B0604020202020204" pitchFamily="34" charset="0"/>
                          <a:ea typeface="Times New Roman" panose="02020603050405020304" pitchFamily="18" charset="0"/>
                          <a:cs typeface="+mn-cs"/>
                        </a:rPr>
                        <a:t>Diluted earnings per share</a:t>
                      </a:r>
                      <a:endParaRPr lang="en-GB" sz="1200" b="0" i="0" kern="1200">
                        <a:solidFill>
                          <a:schemeClr val="tx1">
                            <a:lumMod val="65000"/>
                            <a:lumOff val="35000"/>
                          </a:schemeClr>
                        </a:solidFill>
                        <a:effectLst/>
                        <a:latin typeface="Arial" panose="020B0604020202020204" pitchFamily="34" charset="0"/>
                        <a:ea typeface="Times New Roman" panose="02020603050405020304" pitchFamily="18" charset="0"/>
                        <a:cs typeface="+mn-cs"/>
                      </a:endParaRPr>
                    </a:p>
                  </a:txBody>
                  <a:tcPr marL="71755" marR="71755" marT="3175" marB="317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tc>
                  <a:txBody>
                    <a:bodyPr/>
                    <a:lstStyle/>
                    <a:p>
                      <a:pPr marL="0" algn="ctr" defTabSz="457200" rtl="0" eaLnBrk="1" fontAlgn="ctr" latinLnBrk="0" hangingPunct="1">
                        <a:spcAft>
                          <a:spcPts val="0"/>
                        </a:spcAft>
                      </a:pPr>
                      <a:r>
                        <a:rPr lang="en-GB" sz="1200" b="1" i="0" kern="1200">
                          <a:solidFill>
                            <a:schemeClr val="tx1">
                              <a:lumMod val="65000"/>
                              <a:lumOff val="35000"/>
                            </a:schemeClr>
                          </a:solidFill>
                          <a:effectLst/>
                          <a:latin typeface="Arial" panose="020B0604020202020204" pitchFamily="34" charset="0"/>
                          <a:ea typeface="+mn-ea"/>
                          <a:cs typeface="+mn-cs"/>
                        </a:rPr>
                        <a:t>1.64p</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a:txBody>
                    <a:bodyPr/>
                    <a:lstStyle/>
                    <a:p>
                      <a:pPr marL="0" algn="ctr" defTabSz="457200" rtl="0" eaLnBrk="1" fontAlgn="ctr" latinLnBrk="0" hangingPunct="1">
                        <a:spcAft>
                          <a:spcPts val="0"/>
                        </a:spcAft>
                      </a:pPr>
                      <a:r>
                        <a:rPr lang="en-GB" sz="1200" b="1" i="0" kern="1200">
                          <a:solidFill>
                            <a:schemeClr val="tx1">
                              <a:lumMod val="65000"/>
                              <a:lumOff val="35000"/>
                            </a:schemeClr>
                          </a:solidFill>
                          <a:effectLst/>
                          <a:latin typeface="Arial" panose="020B0604020202020204" pitchFamily="34" charset="0"/>
                          <a:ea typeface="+mn-ea"/>
                          <a:cs typeface="+mn-cs"/>
                        </a:rPr>
                        <a:t>(4.04p)</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a:txBody>
                    <a:bodyPr/>
                    <a:lstStyle/>
                    <a:p>
                      <a:pPr marL="0" algn="ctr" defTabSz="457200" rtl="0" eaLnBrk="1" fontAlgn="ctr" latinLnBrk="0" hangingPunct="1">
                        <a:spcAft>
                          <a:spcPts val="0"/>
                        </a:spcAft>
                      </a:pPr>
                      <a:r>
                        <a:rPr lang="en-GB" sz="1200" i="0" kern="1200">
                          <a:solidFill>
                            <a:schemeClr val="tx1">
                              <a:lumMod val="65000"/>
                              <a:lumOff val="35000"/>
                            </a:schemeClr>
                          </a:solidFill>
                          <a:effectLst/>
                          <a:latin typeface="Arial" panose="020B0604020202020204" pitchFamily="34" charset="0"/>
                          <a:cs typeface="+mn-cs"/>
                        </a:rPr>
                        <a:t>140.6%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extLst>
                  <a:ext uri="{0D108BD9-81ED-4DB2-BD59-A6C34878D82A}">
                    <a16:rowId xmlns:a16="http://schemas.microsoft.com/office/drawing/2014/main" val="765122860"/>
                  </a:ext>
                </a:extLst>
              </a:tr>
              <a:tr h="573837">
                <a:tc>
                  <a:txBody>
                    <a:bodyPr/>
                    <a:lstStyle/>
                    <a:p>
                      <a:pPr marL="0" algn="l" defTabSz="457200" rtl="0" eaLnBrk="1" latinLnBrk="0" hangingPunct="1">
                        <a:spcAft>
                          <a:spcPts val="0"/>
                        </a:spcAft>
                      </a:pPr>
                      <a:r>
                        <a:rPr lang="en-GB" sz="1200" b="0" i="0" kern="1200">
                          <a:solidFill>
                            <a:schemeClr val="tx1">
                              <a:lumMod val="65000"/>
                              <a:lumOff val="35000"/>
                            </a:schemeClr>
                          </a:solidFill>
                          <a:effectLst/>
                          <a:latin typeface="Arial" panose="020B0604020202020204" pitchFamily="34" charset="0"/>
                          <a:ea typeface="Times New Roman" panose="02020603050405020304" pitchFamily="18" charset="0"/>
                          <a:cs typeface="+mn-cs"/>
                        </a:rPr>
                        <a:t>Total dividend per share</a:t>
                      </a:r>
                    </a:p>
                  </a:txBody>
                  <a:tcPr marL="71755" marR="71755" marT="3175" marB="317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tc>
                  <a:txBody>
                    <a:bodyPr/>
                    <a:lstStyle/>
                    <a:p>
                      <a:pPr marL="0" algn="ctr" defTabSz="457200" rtl="0" eaLnBrk="1" fontAlgn="ctr" latinLnBrk="0" hangingPunct="1">
                        <a:spcAft>
                          <a:spcPts val="0"/>
                        </a:spcAft>
                      </a:pPr>
                      <a:r>
                        <a:rPr lang="en-GB" sz="1200" b="1" i="0" kern="1200">
                          <a:solidFill>
                            <a:schemeClr val="tx1">
                              <a:lumMod val="65000"/>
                              <a:lumOff val="35000"/>
                            </a:schemeClr>
                          </a:solidFill>
                          <a:effectLst/>
                          <a:latin typeface="Arial" panose="020B0604020202020204" pitchFamily="34" charset="0"/>
                          <a:ea typeface="+mn-ea"/>
                          <a:cs typeface="+mn-cs"/>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a:txBody>
                    <a:bodyPr/>
                    <a:lstStyle/>
                    <a:p>
                      <a:pPr marL="0" algn="ctr" defTabSz="457200" rtl="0" eaLnBrk="1" fontAlgn="ctr" latinLnBrk="0" hangingPunct="1">
                        <a:spcAft>
                          <a:spcPts val="0"/>
                        </a:spcAft>
                      </a:pPr>
                      <a:r>
                        <a:rPr lang="en-GB" sz="1200" b="1" i="0" kern="1200">
                          <a:solidFill>
                            <a:schemeClr val="tx1">
                              <a:lumMod val="65000"/>
                              <a:lumOff val="35000"/>
                            </a:schemeClr>
                          </a:solidFill>
                          <a:effectLst/>
                          <a:latin typeface="Arial" panose="020B0604020202020204" pitchFamily="34" charset="0"/>
                          <a:ea typeface="+mn-ea"/>
                          <a:cs typeface="+mn-cs"/>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a:txBody>
                    <a:bodyPr/>
                    <a:lstStyle/>
                    <a:p>
                      <a:pPr marL="0" algn="ctr" defTabSz="457200" rtl="0" eaLnBrk="1" fontAlgn="ctr" latinLnBrk="0" hangingPunct="1">
                        <a:spcAft>
                          <a:spcPts val="0"/>
                        </a:spcAft>
                      </a:pPr>
                      <a:r>
                        <a:rPr lang="en-GB" sz="1200" i="0" kern="1200">
                          <a:solidFill>
                            <a:schemeClr val="tx1">
                              <a:lumMod val="65000"/>
                              <a:lumOff val="35000"/>
                            </a:schemeClr>
                          </a:solidFill>
                          <a:effectLst/>
                          <a:latin typeface="Arial" panose="020B0604020202020204" pitchFamily="34" charset="0"/>
                          <a:cs typeface="+mn-cs"/>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extLst>
                  <a:ext uri="{0D108BD9-81ED-4DB2-BD59-A6C34878D82A}">
                    <a16:rowId xmlns:a16="http://schemas.microsoft.com/office/drawing/2014/main" val="717643681"/>
                  </a:ext>
                </a:extLst>
              </a:tr>
              <a:tr h="573837">
                <a:tc>
                  <a:txBody>
                    <a:bodyPr/>
                    <a:lstStyle/>
                    <a:p>
                      <a:pPr marL="0" algn="l" defTabSz="457200" rtl="0" eaLnBrk="1" latinLnBrk="0" hangingPunct="1">
                        <a:spcAft>
                          <a:spcPts val="0"/>
                        </a:spcAft>
                      </a:pPr>
                      <a:r>
                        <a:rPr lang="en-GB" sz="1200" b="0" i="0" kern="1200">
                          <a:solidFill>
                            <a:schemeClr val="tx1">
                              <a:lumMod val="65000"/>
                              <a:lumOff val="35000"/>
                            </a:schemeClr>
                          </a:solidFill>
                          <a:effectLst/>
                          <a:latin typeface="Arial" panose="020B0604020202020204" pitchFamily="34" charset="0"/>
                          <a:ea typeface="Times New Roman" panose="02020603050405020304" pitchFamily="18" charset="0"/>
                          <a:cs typeface="+mn-cs"/>
                        </a:rPr>
                        <a:t>Average €/£ exchange rate</a:t>
                      </a:r>
                    </a:p>
                  </a:txBody>
                  <a:tcPr marL="71755" marR="71755" marT="3175" marB="317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tc>
                  <a:txBody>
                    <a:bodyPr/>
                    <a:lstStyle/>
                    <a:p>
                      <a:pPr marL="0" algn="ctr" defTabSz="457200" rtl="0" eaLnBrk="1" fontAlgn="ctr" latinLnBrk="0" hangingPunct="1">
                        <a:spcAft>
                          <a:spcPts val="0"/>
                        </a:spcAft>
                      </a:pPr>
                      <a:r>
                        <a:rPr lang="en-GB" sz="1200" b="1" i="0" kern="1200">
                          <a:solidFill>
                            <a:schemeClr val="tx1">
                              <a:lumMod val="65000"/>
                              <a:lumOff val="35000"/>
                            </a:schemeClr>
                          </a:solidFill>
                          <a:effectLst/>
                          <a:latin typeface="Arial" panose="020B0604020202020204" pitchFamily="34" charset="0"/>
                          <a:ea typeface="+mn-ea"/>
                          <a:cs typeface="+mn-cs"/>
                        </a:rPr>
                        <a:t>1.1949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a:txBody>
                    <a:bodyPr/>
                    <a:lstStyle/>
                    <a:p>
                      <a:pPr marL="0" algn="ctr" defTabSz="457200" rtl="0" eaLnBrk="1" fontAlgn="ctr" latinLnBrk="0" hangingPunct="1">
                        <a:spcAft>
                          <a:spcPts val="0"/>
                        </a:spcAft>
                      </a:pPr>
                      <a:r>
                        <a:rPr lang="en-GB" sz="1200" b="1" i="0" kern="1200">
                          <a:solidFill>
                            <a:schemeClr val="tx1">
                              <a:lumMod val="65000"/>
                              <a:lumOff val="35000"/>
                            </a:schemeClr>
                          </a:solidFill>
                          <a:effectLst/>
                          <a:latin typeface="Arial" panose="020B0604020202020204" pitchFamily="34" charset="0"/>
                          <a:ea typeface="+mn-ea"/>
                          <a:cs typeface="+mn-cs"/>
                        </a:rPr>
                        <a:t>1.1697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a:txBody>
                    <a:bodyPr/>
                    <a:lstStyle/>
                    <a:p>
                      <a:pPr marL="0" algn="ctr" defTabSz="457200" rtl="0" eaLnBrk="1" fontAlgn="ctr" latinLnBrk="0" hangingPunct="1">
                        <a:spcAft>
                          <a:spcPts val="0"/>
                        </a:spcAft>
                      </a:pPr>
                      <a:r>
                        <a:rPr lang="en-GB" sz="1200" i="0" kern="1200">
                          <a:solidFill>
                            <a:schemeClr val="tx1">
                              <a:lumMod val="65000"/>
                              <a:lumOff val="35000"/>
                            </a:schemeClr>
                          </a:solidFill>
                          <a:effectLst/>
                          <a:latin typeface="Arial" panose="020B0604020202020204" pitchFamily="34" charset="0"/>
                          <a:cs typeface="+mn-cs"/>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extLst>
                  <a:ext uri="{0D108BD9-81ED-4DB2-BD59-A6C34878D82A}">
                    <a16:rowId xmlns:a16="http://schemas.microsoft.com/office/drawing/2014/main" val="272707053"/>
                  </a:ext>
                </a:extLst>
              </a:tr>
            </a:tbl>
          </a:graphicData>
        </a:graphic>
      </p:graphicFrame>
    </p:spTree>
    <p:extLst>
      <p:ext uri="{BB962C8B-B14F-4D97-AF65-F5344CB8AC3E}">
        <p14:creationId xmlns:p14="http://schemas.microsoft.com/office/powerpoint/2010/main" val="31149202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p:cNvSpPr>
          <p:nvPr/>
        </p:nvSpPr>
        <p:spPr bwMode="auto">
          <a:xfrm>
            <a:off x="3285068" y="1003205"/>
            <a:ext cx="5997862"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r>
              <a:rPr lang="en-US" sz="1800">
                <a:solidFill>
                  <a:schemeClr val="bg1"/>
                </a:solidFill>
                <a:cs typeface="Arial" pitchFamily="34" charset="0"/>
                <a:sym typeface="Arial" pitchFamily="34" charset="0"/>
              </a:rPr>
              <a:t>First Property Group plc</a:t>
            </a:r>
            <a:endParaRPr lang="en-US" sz="1800">
              <a:solidFill>
                <a:srgbClr val="FFFFFF"/>
              </a:solidFill>
              <a:cs typeface="Arial" pitchFamily="34" charset="0"/>
              <a:sym typeface="Arial" pitchFamily="34" charset="0"/>
            </a:endParaRPr>
          </a:p>
          <a:p>
            <a:pPr algn="r" defTabSz="673100"/>
            <a:r>
              <a:rPr lang="en-US" sz="1800">
                <a:solidFill>
                  <a:srgbClr val="F58B00"/>
                </a:solidFill>
                <a:cs typeface="Arial" pitchFamily="34" charset="0"/>
                <a:sym typeface="Arial" pitchFamily="34" charset="0"/>
              </a:rPr>
              <a:t>Financial Position at year end</a:t>
            </a:r>
          </a:p>
        </p:txBody>
      </p:sp>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8</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3835818112"/>
              </p:ext>
            </p:extLst>
          </p:nvPr>
        </p:nvGraphicFramePr>
        <p:xfrm>
          <a:off x="542908" y="1687081"/>
          <a:ext cx="8977936" cy="3923605"/>
        </p:xfrm>
        <a:graphic>
          <a:graphicData uri="http://schemas.openxmlformats.org/drawingml/2006/table">
            <a:tbl>
              <a:tblPr firstRow="1" firstCol="1" bandRow="1"/>
              <a:tblGrid>
                <a:gridCol w="3336736">
                  <a:extLst>
                    <a:ext uri="{9D8B030D-6E8A-4147-A177-3AD203B41FA5}">
                      <a16:colId xmlns:a16="http://schemas.microsoft.com/office/drawing/2014/main" val="20000"/>
                    </a:ext>
                  </a:extLst>
                </a:gridCol>
                <a:gridCol w="1944000">
                  <a:extLst>
                    <a:ext uri="{9D8B030D-6E8A-4147-A177-3AD203B41FA5}">
                      <a16:colId xmlns:a16="http://schemas.microsoft.com/office/drawing/2014/main" val="20001"/>
                    </a:ext>
                  </a:extLst>
                </a:gridCol>
                <a:gridCol w="1861200">
                  <a:extLst>
                    <a:ext uri="{9D8B030D-6E8A-4147-A177-3AD203B41FA5}">
                      <a16:colId xmlns:a16="http://schemas.microsoft.com/office/drawing/2014/main" val="830833287"/>
                    </a:ext>
                  </a:extLst>
                </a:gridCol>
                <a:gridCol w="1836000">
                  <a:extLst>
                    <a:ext uri="{9D8B030D-6E8A-4147-A177-3AD203B41FA5}">
                      <a16:colId xmlns:a16="http://schemas.microsoft.com/office/drawing/2014/main" val="20003"/>
                    </a:ext>
                  </a:extLst>
                </a:gridCol>
              </a:tblGrid>
              <a:tr h="800152">
                <a:tc>
                  <a:txBody>
                    <a:bodyPr/>
                    <a:lstStyle/>
                    <a:p>
                      <a:pPr>
                        <a:lnSpc>
                          <a:spcPct val="115000"/>
                        </a:lnSpc>
                      </a:pPr>
                      <a:r>
                        <a:rPr lang="en-GB" sz="1200" b="1">
                          <a:solidFill>
                            <a:schemeClr val="tx1">
                              <a:lumMod val="65000"/>
                              <a:lumOff val="35000"/>
                            </a:schemeClr>
                          </a:solidFill>
                          <a:effectLst/>
                          <a:latin typeface="Arial" panose="020B0604020202020204" pitchFamily="34" charset="0"/>
                          <a:cs typeface="Arial" panose="020B0604020202020204" pitchFamily="34" charset="0"/>
                        </a:rPr>
                        <a:t>Statement of Financial Position</a:t>
                      </a:r>
                    </a:p>
                  </a:txBody>
                  <a:tcPr marL="88784" marR="88784" marT="35144" marB="35144" anchor="ctr">
                    <a:lnL>
                      <a:noFill/>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marL="0" algn="ctr" defTabSz="457200" rtl="0" eaLnBrk="1" fontAlgn="base" latinLnBrk="0" hangingPunct="1">
                        <a:lnSpc>
                          <a:spcPct val="115000"/>
                        </a:lnSpc>
                        <a:spcAft>
                          <a:spcPts val="0"/>
                        </a:spcAft>
                      </a:pPr>
                      <a:r>
                        <a:rPr lang="en-GB" sz="1200" b="1" kern="1200" baseline="0">
                          <a:solidFill>
                            <a:srgbClr val="FFFFFF"/>
                          </a:solidFill>
                          <a:effectLst/>
                          <a:latin typeface="Arial" panose="020B0604020202020204" pitchFamily="34" charset="0"/>
                          <a:ea typeface="+mn-ea"/>
                          <a:cs typeface="Arial" panose="020B0604020202020204" pitchFamily="34" charset="0"/>
                        </a:rPr>
                        <a:t> 31 March 2025</a:t>
                      </a:r>
                    </a:p>
                  </a:txBody>
                  <a:tcPr marL="35144" marR="88784" marT="35144" marB="35144"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8080"/>
                    </a:solidFill>
                  </a:tcPr>
                </a:tc>
                <a:tc>
                  <a:txBody>
                    <a:bodyPr/>
                    <a:lstStyle/>
                    <a:p>
                      <a:pPr marL="0" algn="ctr" defTabSz="457200" rtl="0" eaLnBrk="1" fontAlgn="base" latinLnBrk="0" hangingPunct="1">
                        <a:lnSpc>
                          <a:spcPct val="115000"/>
                        </a:lnSpc>
                        <a:spcAft>
                          <a:spcPts val="0"/>
                        </a:spcAft>
                      </a:pPr>
                      <a:r>
                        <a:rPr lang="en-GB" sz="1200" b="1" kern="1200" baseline="0">
                          <a:solidFill>
                            <a:srgbClr val="FFFFFF"/>
                          </a:solidFill>
                          <a:effectLst/>
                          <a:latin typeface="Arial" panose="020B0604020202020204" pitchFamily="34" charset="0"/>
                          <a:ea typeface="+mn-ea"/>
                          <a:cs typeface="Arial" panose="020B0604020202020204" pitchFamily="34" charset="0"/>
                        </a:rPr>
                        <a:t> 31 March 2024</a:t>
                      </a:r>
                    </a:p>
                  </a:txBody>
                  <a:tcPr marL="35144" marR="88784" marT="35144" marB="35144"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8080"/>
                    </a:solidFill>
                  </a:tcPr>
                </a:tc>
                <a:tc>
                  <a:txBody>
                    <a:bodyPr/>
                    <a:lstStyle/>
                    <a:p>
                      <a:pPr marL="0" algn="ctr" defTabSz="457200" rtl="0" eaLnBrk="1" fontAlgn="base" latinLnBrk="0" hangingPunct="1">
                        <a:lnSpc>
                          <a:spcPct val="115000"/>
                        </a:lnSpc>
                        <a:spcAft>
                          <a:spcPts val="0"/>
                        </a:spcAft>
                      </a:pPr>
                      <a:r>
                        <a:rPr lang="en-GB" sz="1200" b="1" kern="1200" baseline="0">
                          <a:solidFill>
                            <a:srgbClr val="FFFFFF"/>
                          </a:solidFill>
                          <a:effectLst/>
                          <a:latin typeface="Arial" panose="020B0604020202020204" pitchFamily="34" charset="0"/>
                          <a:ea typeface="+mn-ea"/>
                          <a:cs typeface="Arial" panose="020B0604020202020204" pitchFamily="34" charset="0"/>
                        </a:rPr>
                        <a:t>Percentage change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8080"/>
                    </a:solidFill>
                  </a:tcPr>
                </a:tc>
                <a:extLst>
                  <a:ext uri="{0D108BD9-81ED-4DB2-BD59-A6C34878D82A}">
                    <a16:rowId xmlns:a16="http://schemas.microsoft.com/office/drawing/2014/main" val="10000"/>
                  </a:ext>
                </a:extLst>
              </a:tr>
              <a:tr h="547848">
                <a:tc>
                  <a:txBody>
                    <a:bodyPr/>
                    <a:lstStyle/>
                    <a:p>
                      <a:pPr algn="l">
                        <a:spcAft>
                          <a:spcPts val="0"/>
                        </a:spcAft>
                      </a:pPr>
                      <a:r>
                        <a:rPr lang="en-GB" sz="1200" b="0" i="0">
                          <a:solidFill>
                            <a:schemeClr val="tx1">
                              <a:lumMod val="65000"/>
                              <a:lumOff val="35000"/>
                            </a:schemeClr>
                          </a:solidFill>
                          <a:effectLst/>
                          <a:latin typeface="Arial" panose="020B0604020202020204" pitchFamily="34" charset="0"/>
                          <a:ea typeface="Times New Roman" panose="02020603050405020304" pitchFamily="18" charset="0"/>
                        </a:rPr>
                        <a:t>Investment properties and Inventories at book value</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tc>
                  <a:txBody>
                    <a:bodyPr/>
                    <a:lstStyle/>
                    <a:p>
                      <a:pPr marL="0" algn="ctr" defTabSz="457200" rtl="0" eaLnBrk="1" fontAlgn="ctr" latinLnBrk="0" hangingPunct="1">
                        <a:spcAft>
                          <a:spcPts val="0"/>
                        </a:spcAft>
                      </a:pPr>
                      <a:r>
                        <a:rPr lang="en-GB" sz="1200" b="1" i="0" kern="1200">
                          <a:solidFill>
                            <a:schemeClr val="tx1">
                              <a:lumMod val="65000"/>
                              <a:lumOff val="35000"/>
                            </a:schemeClr>
                          </a:solidFill>
                          <a:effectLst/>
                          <a:latin typeface="Arial" panose="020B0604020202020204" pitchFamily="34" charset="0"/>
                          <a:ea typeface="+mn-ea"/>
                          <a:cs typeface="+mn-cs"/>
                        </a:rPr>
                        <a:t>£46.76m</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a:txBody>
                    <a:bodyPr/>
                    <a:lstStyle/>
                    <a:p>
                      <a:pPr marL="0" algn="ctr" defTabSz="457200" rtl="0" eaLnBrk="1" fontAlgn="ctr" latinLnBrk="0" hangingPunct="1">
                        <a:spcAft>
                          <a:spcPts val="0"/>
                        </a:spcAft>
                      </a:pPr>
                      <a:r>
                        <a:rPr lang="en-GB" sz="1200" b="1" i="0" kern="1200">
                          <a:solidFill>
                            <a:schemeClr val="tx1">
                              <a:lumMod val="65000"/>
                              <a:lumOff val="35000"/>
                            </a:schemeClr>
                          </a:solidFill>
                          <a:effectLst/>
                          <a:latin typeface="Arial" panose="020B0604020202020204" pitchFamily="34" charset="0"/>
                          <a:ea typeface="+mn-ea"/>
                          <a:cs typeface="+mn-cs"/>
                        </a:rPr>
                        <a:t>£45.76m</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a:txBody>
                    <a:bodyPr/>
                    <a:lstStyle/>
                    <a:p>
                      <a:pPr marL="0" algn="ctr" defTabSz="457200" rtl="0" eaLnBrk="1" fontAlgn="ctr" latinLnBrk="0" hangingPunct="1">
                        <a:spcAft>
                          <a:spcPts val="0"/>
                        </a:spcAft>
                      </a:pPr>
                      <a:r>
                        <a:rPr lang="en-GB" sz="1200" i="0" kern="1200">
                          <a:solidFill>
                            <a:schemeClr val="tx1">
                              <a:lumMod val="65000"/>
                              <a:lumOff val="35000"/>
                            </a:schemeClr>
                          </a:solidFill>
                          <a:effectLst/>
                          <a:latin typeface="Arial" panose="020B0604020202020204" pitchFamily="34" charset="0"/>
                          <a:cs typeface="+mn-cs"/>
                        </a:rPr>
                        <a:t>2.2%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extLst>
                  <a:ext uri="{0D108BD9-81ED-4DB2-BD59-A6C34878D82A}">
                    <a16:rowId xmlns:a16="http://schemas.microsoft.com/office/drawing/2014/main" val="750784515"/>
                  </a:ext>
                </a:extLst>
              </a:tr>
              <a:tr h="559923">
                <a:tc>
                  <a:txBody>
                    <a:bodyPr/>
                    <a:lstStyle/>
                    <a:p>
                      <a:pPr marL="0" algn="l" defTabSz="457200" rtl="0" eaLnBrk="1" latinLnBrk="0" hangingPunct="1">
                        <a:spcAft>
                          <a:spcPts val="0"/>
                        </a:spcAft>
                      </a:pPr>
                      <a:r>
                        <a:rPr lang="en-US" sz="1200" b="0" i="0" kern="1200">
                          <a:solidFill>
                            <a:schemeClr val="tx1">
                              <a:lumMod val="65000"/>
                              <a:lumOff val="35000"/>
                            </a:schemeClr>
                          </a:solidFill>
                          <a:effectLst/>
                          <a:latin typeface="Arial" panose="020B0604020202020204" pitchFamily="34" charset="0"/>
                          <a:ea typeface="Times New Roman" panose="02020603050405020304" pitchFamily="18" charset="0"/>
                          <a:cs typeface="+mn-cs"/>
                        </a:rPr>
                        <a:t>Investment properties and Inventories at market value</a:t>
                      </a:r>
                      <a:endParaRPr lang="en-GB" sz="1200" b="0" i="0" kern="1200">
                        <a:solidFill>
                          <a:schemeClr val="tx1">
                            <a:lumMod val="65000"/>
                            <a:lumOff val="35000"/>
                          </a:schemeClr>
                        </a:solidFill>
                        <a:effectLst/>
                        <a:latin typeface="Arial" panose="020B0604020202020204" pitchFamily="34" charset="0"/>
                        <a:ea typeface="Times New Roman" panose="02020603050405020304" pitchFamily="18" charset="0"/>
                        <a:cs typeface="+mn-cs"/>
                      </a:endParaRPr>
                    </a:p>
                  </a:txBody>
                  <a:tcPr marL="71755" marR="71755" marT="3175" marB="317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tc>
                  <a:txBody>
                    <a:bodyPr/>
                    <a:lstStyle/>
                    <a:p>
                      <a:pPr marL="0" algn="ctr" defTabSz="457200" rtl="0" eaLnBrk="1" fontAlgn="ctr" latinLnBrk="0" hangingPunct="1">
                        <a:spcAft>
                          <a:spcPts val="0"/>
                        </a:spcAft>
                      </a:pPr>
                      <a:r>
                        <a:rPr lang="en-GB" sz="1200" b="1" i="0" kern="1200">
                          <a:solidFill>
                            <a:schemeClr val="tx1">
                              <a:lumMod val="65000"/>
                              <a:lumOff val="35000"/>
                            </a:schemeClr>
                          </a:solidFill>
                          <a:effectLst/>
                          <a:latin typeface="Arial" panose="020B0604020202020204" pitchFamily="34" charset="0"/>
                          <a:ea typeface="+mn-ea"/>
                          <a:cs typeface="+mn-cs"/>
                        </a:rPr>
                        <a:t>£56.04m</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a:txBody>
                    <a:bodyPr/>
                    <a:lstStyle/>
                    <a:p>
                      <a:pPr marL="0" algn="ctr" defTabSz="457200" rtl="0" eaLnBrk="1" fontAlgn="ctr" latinLnBrk="0" hangingPunct="1">
                        <a:spcAft>
                          <a:spcPts val="0"/>
                        </a:spcAft>
                      </a:pPr>
                      <a:r>
                        <a:rPr lang="en-GB" sz="1200" b="1" i="0" kern="1200">
                          <a:solidFill>
                            <a:schemeClr val="tx1">
                              <a:lumMod val="65000"/>
                              <a:lumOff val="35000"/>
                            </a:schemeClr>
                          </a:solidFill>
                          <a:effectLst/>
                          <a:latin typeface="Arial" panose="020B0604020202020204" pitchFamily="34" charset="0"/>
                          <a:ea typeface="+mn-ea"/>
                          <a:cs typeface="+mn-cs"/>
                        </a:rPr>
                        <a:t>£51.90m</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a:txBody>
                    <a:bodyPr/>
                    <a:lstStyle/>
                    <a:p>
                      <a:pPr marL="0" algn="ctr" defTabSz="457200" rtl="0" eaLnBrk="1" fontAlgn="ctr" latinLnBrk="0" hangingPunct="1">
                        <a:spcAft>
                          <a:spcPts val="0"/>
                        </a:spcAft>
                      </a:pPr>
                      <a:r>
                        <a:rPr lang="en-GB" sz="1200" i="0" kern="1200">
                          <a:solidFill>
                            <a:schemeClr val="tx1">
                              <a:lumMod val="65000"/>
                              <a:lumOff val="35000"/>
                            </a:schemeClr>
                          </a:solidFill>
                          <a:effectLst/>
                          <a:latin typeface="Arial" panose="020B0604020202020204" pitchFamily="34" charset="0"/>
                          <a:cs typeface="+mn-cs"/>
                        </a:rPr>
                        <a:t>8.0%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extLst>
                  <a:ext uri="{0D108BD9-81ED-4DB2-BD59-A6C34878D82A}">
                    <a16:rowId xmlns:a16="http://schemas.microsoft.com/office/drawing/2014/main" val="765122860"/>
                  </a:ext>
                </a:extLst>
              </a:tr>
              <a:tr h="559923">
                <a:tc>
                  <a:txBody>
                    <a:bodyPr/>
                    <a:lstStyle/>
                    <a:p>
                      <a:pPr marL="0" algn="l" defTabSz="457200" rtl="0" eaLnBrk="1" latinLnBrk="0" hangingPunct="1">
                        <a:spcAft>
                          <a:spcPts val="0"/>
                        </a:spcAft>
                      </a:pPr>
                      <a:r>
                        <a:rPr lang="en-GB" sz="1200" b="0" i="0" kern="1200">
                          <a:solidFill>
                            <a:schemeClr val="tx1">
                              <a:lumMod val="65000"/>
                              <a:lumOff val="35000"/>
                            </a:schemeClr>
                          </a:solidFill>
                          <a:effectLst/>
                          <a:latin typeface="Arial" panose="020B0604020202020204" pitchFamily="34" charset="0"/>
                          <a:ea typeface="Times New Roman" panose="02020603050405020304" pitchFamily="18" charset="0"/>
                          <a:cs typeface="+mn-cs"/>
                        </a:rPr>
                        <a:t>Associates and investments at book value</a:t>
                      </a:r>
                    </a:p>
                  </a:txBody>
                  <a:tcPr marL="71755" marR="71755" marT="3175" marB="317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tc>
                  <a:txBody>
                    <a:bodyPr/>
                    <a:lstStyle/>
                    <a:p>
                      <a:pPr marL="0" algn="ctr" defTabSz="457200" rtl="0" eaLnBrk="1" fontAlgn="ctr" latinLnBrk="0" hangingPunct="1">
                        <a:spcAft>
                          <a:spcPts val="0"/>
                        </a:spcAft>
                      </a:pPr>
                      <a:r>
                        <a:rPr lang="en-GB" sz="1200" b="1" i="0" kern="1200">
                          <a:solidFill>
                            <a:schemeClr val="tx1">
                              <a:lumMod val="65000"/>
                              <a:lumOff val="35000"/>
                            </a:schemeClr>
                          </a:solidFill>
                          <a:effectLst/>
                          <a:latin typeface="Arial" panose="020B0604020202020204" pitchFamily="34" charset="0"/>
                          <a:ea typeface="+mn-ea"/>
                          <a:cs typeface="+mn-cs"/>
                        </a:rPr>
                        <a:t>£21.73m</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a:txBody>
                    <a:bodyPr/>
                    <a:lstStyle/>
                    <a:p>
                      <a:pPr marL="0" algn="ctr" defTabSz="457200" rtl="0" eaLnBrk="1" fontAlgn="ctr" latinLnBrk="0" hangingPunct="1">
                        <a:spcAft>
                          <a:spcPts val="0"/>
                        </a:spcAft>
                      </a:pPr>
                      <a:r>
                        <a:rPr lang="en-GB" sz="1200" b="1" i="0" kern="1200">
                          <a:solidFill>
                            <a:schemeClr val="tx1">
                              <a:lumMod val="65000"/>
                              <a:lumOff val="35000"/>
                            </a:schemeClr>
                          </a:solidFill>
                          <a:effectLst/>
                          <a:latin typeface="Arial" panose="020B0604020202020204" pitchFamily="34" charset="0"/>
                          <a:ea typeface="+mn-ea"/>
                          <a:cs typeface="+mn-cs"/>
                        </a:rPr>
                        <a:t>£19.90m</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a:txBody>
                    <a:bodyPr/>
                    <a:lstStyle/>
                    <a:p>
                      <a:pPr marL="0" algn="ctr" defTabSz="457200" rtl="0" eaLnBrk="1" fontAlgn="ctr" latinLnBrk="0" hangingPunct="1">
                        <a:spcAft>
                          <a:spcPts val="0"/>
                        </a:spcAft>
                      </a:pPr>
                      <a:r>
                        <a:rPr lang="en-GB" sz="1200" i="0" kern="1200">
                          <a:solidFill>
                            <a:schemeClr val="tx1">
                              <a:lumMod val="65000"/>
                              <a:lumOff val="35000"/>
                            </a:schemeClr>
                          </a:solidFill>
                          <a:effectLst/>
                          <a:latin typeface="Arial" panose="020B0604020202020204" pitchFamily="34" charset="0"/>
                          <a:cs typeface="+mn-cs"/>
                        </a:rPr>
                        <a:t>9.2%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extLst>
                  <a:ext uri="{0D108BD9-81ED-4DB2-BD59-A6C34878D82A}">
                    <a16:rowId xmlns:a16="http://schemas.microsoft.com/office/drawing/2014/main" val="717643681"/>
                  </a:ext>
                </a:extLst>
              </a:tr>
              <a:tr h="559923">
                <a:tc>
                  <a:txBody>
                    <a:bodyPr/>
                    <a:lstStyle/>
                    <a:p>
                      <a:pPr marL="0" algn="l" defTabSz="457200" rtl="0" eaLnBrk="1" latinLnBrk="0" hangingPunct="1">
                        <a:spcAft>
                          <a:spcPts val="0"/>
                        </a:spcAft>
                      </a:pPr>
                      <a:r>
                        <a:rPr lang="en-GB" sz="1200" b="0" i="0" kern="1200">
                          <a:solidFill>
                            <a:schemeClr val="tx1">
                              <a:lumMod val="65000"/>
                              <a:lumOff val="35000"/>
                            </a:schemeClr>
                          </a:solidFill>
                          <a:effectLst/>
                          <a:latin typeface="Arial" panose="020B0604020202020204" pitchFamily="34" charset="0"/>
                          <a:ea typeface="Times New Roman" panose="02020603050405020304" pitchFamily="18" charset="0"/>
                          <a:cs typeface="+mn-cs"/>
                        </a:rPr>
                        <a:t>Associates and investments at market value</a:t>
                      </a:r>
                    </a:p>
                  </a:txBody>
                  <a:tcPr marL="71755" marR="71755" marT="3175" marB="317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tc>
                  <a:txBody>
                    <a:bodyPr/>
                    <a:lstStyle/>
                    <a:p>
                      <a:pPr marL="0" algn="ctr" defTabSz="457200" rtl="0" eaLnBrk="1" fontAlgn="ctr" latinLnBrk="0" hangingPunct="1">
                        <a:spcAft>
                          <a:spcPts val="0"/>
                        </a:spcAft>
                      </a:pPr>
                      <a:r>
                        <a:rPr lang="en-GB" sz="1200" b="1" i="0" kern="1200">
                          <a:solidFill>
                            <a:schemeClr val="tx1">
                              <a:lumMod val="65000"/>
                              <a:lumOff val="35000"/>
                            </a:schemeClr>
                          </a:solidFill>
                          <a:effectLst/>
                          <a:latin typeface="Arial" panose="020B0604020202020204" pitchFamily="34" charset="0"/>
                          <a:ea typeface="+mn-ea"/>
                          <a:cs typeface="+mn-cs"/>
                        </a:rPr>
                        <a:t>£22.60m</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a:txBody>
                    <a:bodyPr/>
                    <a:lstStyle/>
                    <a:p>
                      <a:pPr marL="0" algn="ctr" defTabSz="457200" rtl="0" eaLnBrk="1" fontAlgn="ctr" latinLnBrk="0" hangingPunct="1">
                        <a:spcAft>
                          <a:spcPts val="0"/>
                        </a:spcAft>
                      </a:pPr>
                      <a:r>
                        <a:rPr lang="en-GB" sz="1200" b="1" i="0" kern="1200">
                          <a:solidFill>
                            <a:schemeClr val="tx1">
                              <a:lumMod val="65000"/>
                              <a:lumOff val="35000"/>
                            </a:schemeClr>
                          </a:solidFill>
                          <a:effectLst/>
                          <a:latin typeface="Arial" panose="020B0604020202020204" pitchFamily="34" charset="0"/>
                          <a:ea typeface="+mn-ea"/>
                          <a:cs typeface="+mn-cs"/>
                        </a:rPr>
                        <a:t>£20.26m</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a:txBody>
                    <a:bodyPr/>
                    <a:lstStyle/>
                    <a:p>
                      <a:pPr marL="0" algn="ctr" defTabSz="457200" rtl="0" eaLnBrk="1" fontAlgn="ctr" latinLnBrk="0" hangingPunct="1">
                        <a:spcAft>
                          <a:spcPts val="0"/>
                        </a:spcAft>
                      </a:pPr>
                      <a:r>
                        <a:rPr lang="en-GB" sz="1200" i="0" kern="1200">
                          <a:solidFill>
                            <a:schemeClr val="tx1">
                              <a:lumMod val="65000"/>
                              <a:lumOff val="35000"/>
                            </a:schemeClr>
                          </a:solidFill>
                          <a:effectLst/>
                          <a:latin typeface="Arial" panose="020B0604020202020204" pitchFamily="34" charset="0"/>
                          <a:cs typeface="+mn-cs"/>
                        </a:rPr>
                        <a:t>11.5%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extLst>
                  <a:ext uri="{0D108BD9-81ED-4DB2-BD59-A6C34878D82A}">
                    <a16:rowId xmlns:a16="http://schemas.microsoft.com/office/drawing/2014/main" val="272707053"/>
                  </a:ext>
                </a:extLst>
              </a:tr>
              <a:tr h="479719">
                <a:tc>
                  <a:txBody>
                    <a:bodyPr/>
                    <a:lstStyle/>
                    <a:p>
                      <a:pPr algn="l">
                        <a:spcAft>
                          <a:spcPts val="0"/>
                        </a:spcAft>
                      </a:pPr>
                      <a:r>
                        <a:rPr lang="en-GB" sz="1200" b="0" i="0">
                          <a:solidFill>
                            <a:schemeClr val="tx1">
                              <a:lumMod val="65000"/>
                              <a:lumOff val="35000"/>
                            </a:schemeClr>
                          </a:solidFill>
                          <a:effectLst/>
                          <a:latin typeface="Arial" panose="020B0604020202020204" pitchFamily="34" charset="0"/>
                          <a:ea typeface="Times New Roman" panose="02020603050405020304" pitchFamily="18" charset="0"/>
                        </a:rPr>
                        <a:t>Cash balances</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tc>
                  <a:txBody>
                    <a:bodyPr/>
                    <a:lstStyle/>
                    <a:p>
                      <a:pPr marL="0" algn="ctr" defTabSz="457200" rtl="0" eaLnBrk="1" fontAlgn="ctr" latinLnBrk="0" hangingPunct="1">
                        <a:spcAft>
                          <a:spcPts val="0"/>
                        </a:spcAft>
                      </a:pPr>
                      <a:r>
                        <a:rPr lang="en-GB" sz="1200" b="1" i="0" kern="1200">
                          <a:solidFill>
                            <a:schemeClr val="tx1">
                              <a:lumMod val="65000"/>
                              <a:lumOff val="35000"/>
                            </a:schemeClr>
                          </a:solidFill>
                          <a:effectLst/>
                          <a:latin typeface="Arial" panose="020B0604020202020204" pitchFamily="34" charset="0"/>
                          <a:ea typeface="+mn-ea"/>
                          <a:cs typeface="+mn-cs"/>
                        </a:rPr>
                        <a:t>£4.82m</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a:txBody>
                    <a:bodyPr/>
                    <a:lstStyle/>
                    <a:p>
                      <a:pPr marL="0" algn="ctr" defTabSz="457200" rtl="0" eaLnBrk="1" fontAlgn="ctr" latinLnBrk="0" hangingPunct="1">
                        <a:spcAft>
                          <a:spcPts val="0"/>
                        </a:spcAft>
                      </a:pPr>
                      <a:r>
                        <a:rPr lang="en-GB" sz="1200" b="1" i="0" kern="1200">
                          <a:solidFill>
                            <a:schemeClr val="tx1">
                              <a:lumMod val="65000"/>
                              <a:lumOff val="35000"/>
                            </a:schemeClr>
                          </a:solidFill>
                          <a:effectLst/>
                          <a:latin typeface="Arial" panose="020B0604020202020204" pitchFamily="34" charset="0"/>
                          <a:ea typeface="+mn-ea"/>
                          <a:cs typeface="+mn-cs"/>
                        </a:rPr>
                        <a:t>£4.63m</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a:txBody>
                    <a:bodyPr/>
                    <a:lstStyle/>
                    <a:p>
                      <a:pPr marL="0" algn="ctr" defTabSz="457200" rtl="0" eaLnBrk="1" fontAlgn="ctr" latinLnBrk="0" hangingPunct="1">
                        <a:spcAft>
                          <a:spcPts val="0"/>
                        </a:spcAft>
                      </a:pPr>
                      <a:r>
                        <a:rPr lang="en-GB" sz="1200" i="0" kern="1200">
                          <a:solidFill>
                            <a:schemeClr val="tx1">
                              <a:lumMod val="65000"/>
                              <a:lumOff val="35000"/>
                            </a:schemeClr>
                          </a:solidFill>
                          <a:effectLst/>
                          <a:latin typeface="Arial" panose="020B0604020202020204" pitchFamily="34" charset="0"/>
                          <a:cs typeface="+mn-cs"/>
                        </a:rPr>
                        <a:t>4.1%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extLst>
                  <a:ext uri="{0D108BD9-81ED-4DB2-BD59-A6C34878D82A}">
                    <a16:rowId xmlns:a16="http://schemas.microsoft.com/office/drawing/2014/main" val="2679945282"/>
                  </a:ext>
                </a:extLst>
              </a:tr>
              <a:tr h="416117">
                <a:tc>
                  <a:txBody>
                    <a:bodyPr/>
                    <a:lstStyle/>
                    <a:p>
                      <a:pPr algn="l">
                        <a:spcAft>
                          <a:spcPts val="0"/>
                        </a:spcAft>
                      </a:pPr>
                      <a:r>
                        <a:rPr lang="en-GB" sz="1200" b="0" i="0">
                          <a:solidFill>
                            <a:schemeClr val="tx1">
                              <a:lumMod val="65000"/>
                              <a:lumOff val="35000"/>
                            </a:schemeClr>
                          </a:solidFill>
                          <a:effectLst/>
                          <a:latin typeface="Arial" panose="020B0604020202020204" pitchFamily="34" charset="0"/>
                          <a:ea typeface="Times New Roman" panose="02020603050405020304" pitchFamily="18" charset="0"/>
                        </a:rPr>
                        <a:t>Cash per share</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tc>
                  <a:txBody>
                    <a:bodyPr/>
                    <a:lstStyle/>
                    <a:p>
                      <a:pPr marL="0" algn="ctr" defTabSz="457200" rtl="0" eaLnBrk="1" fontAlgn="ctr" latinLnBrk="0" hangingPunct="1">
                        <a:spcAft>
                          <a:spcPts val="0"/>
                        </a:spcAft>
                      </a:pPr>
                      <a:r>
                        <a:rPr lang="en-GB" sz="1200" b="1" i="0" kern="1200">
                          <a:solidFill>
                            <a:schemeClr val="tx1">
                              <a:lumMod val="65000"/>
                              <a:lumOff val="35000"/>
                            </a:schemeClr>
                          </a:solidFill>
                          <a:effectLst/>
                          <a:latin typeface="Arial" panose="020B0604020202020204" pitchFamily="34" charset="0"/>
                          <a:ea typeface="+mn-ea"/>
                          <a:cs typeface="+mn-cs"/>
                        </a:rPr>
                        <a:t>3.26p</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a:txBody>
                    <a:bodyPr/>
                    <a:lstStyle/>
                    <a:p>
                      <a:pPr marL="0" algn="ctr" defTabSz="457200" rtl="0" eaLnBrk="1" fontAlgn="ctr" latinLnBrk="0" hangingPunct="1">
                        <a:spcAft>
                          <a:spcPts val="0"/>
                        </a:spcAft>
                      </a:pPr>
                      <a:r>
                        <a:rPr lang="en-GB" sz="1200" b="1" i="0" kern="1200">
                          <a:solidFill>
                            <a:schemeClr val="tx1">
                              <a:lumMod val="65000"/>
                              <a:lumOff val="35000"/>
                            </a:schemeClr>
                          </a:solidFill>
                          <a:effectLst/>
                          <a:latin typeface="Arial" panose="020B0604020202020204" pitchFamily="34" charset="0"/>
                          <a:ea typeface="+mn-ea"/>
                          <a:cs typeface="+mn-cs"/>
                        </a:rPr>
                        <a:t>4.18p</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a:txBody>
                    <a:bodyPr/>
                    <a:lstStyle/>
                    <a:p>
                      <a:pPr marL="0" algn="ctr" defTabSz="457200" rtl="0" eaLnBrk="1" fontAlgn="ctr" latinLnBrk="0" hangingPunct="1">
                        <a:spcAft>
                          <a:spcPts val="0"/>
                        </a:spcAft>
                      </a:pPr>
                      <a:r>
                        <a:rPr lang="en-GB" sz="1200" i="0" kern="1200">
                          <a:solidFill>
                            <a:schemeClr val="tx1">
                              <a:lumMod val="65000"/>
                              <a:lumOff val="35000"/>
                            </a:schemeClr>
                          </a:solidFill>
                          <a:effectLst/>
                          <a:latin typeface="Arial" panose="020B0604020202020204" pitchFamily="34" charset="0"/>
                          <a:cs typeface="+mn-cs"/>
                        </a:rPr>
                        <a:t>-22.0%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extLst>
                  <a:ext uri="{0D108BD9-81ED-4DB2-BD59-A6C34878D82A}">
                    <a16:rowId xmlns:a16="http://schemas.microsoft.com/office/drawing/2014/main" val="1347894592"/>
                  </a:ext>
                </a:extLst>
              </a:tr>
            </a:tbl>
          </a:graphicData>
        </a:graphic>
      </p:graphicFrame>
    </p:spTree>
    <p:extLst>
      <p:ext uri="{BB962C8B-B14F-4D97-AF65-F5344CB8AC3E}">
        <p14:creationId xmlns:p14="http://schemas.microsoft.com/office/powerpoint/2010/main" val="412070095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p:cNvSpPr>
          <p:nvPr/>
        </p:nvSpPr>
        <p:spPr bwMode="auto">
          <a:xfrm>
            <a:off x="3285068" y="1003205"/>
            <a:ext cx="5997862"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FFFFF"/>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endParaRPr lang="en-US" sz="2000">
              <a:solidFill>
                <a:srgbClr val="F58B00"/>
              </a:solidFill>
              <a:cs typeface="Arial" pitchFamily="34" charset="0"/>
              <a:sym typeface="Arial" pitchFamily="34" charset="0"/>
            </a:endParaRPr>
          </a:p>
          <a:p>
            <a:pPr algn="r" defTabSz="673100">
              <a:lnSpc>
                <a:spcPct val="120000"/>
              </a:lnSpc>
            </a:pPr>
            <a:r>
              <a:rPr lang="en-US" sz="1800">
                <a:solidFill>
                  <a:schemeClr val="bg1"/>
                </a:solidFill>
                <a:cs typeface="Arial" pitchFamily="34" charset="0"/>
                <a:sym typeface="Arial" pitchFamily="34" charset="0"/>
              </a:rPr>
              <a:t>First Property Group plc</a:t>
            </a:r>
            <a:endParaRPr lang="en-US" sz="1800">
              <a:solidFill>
                <a:srgbClr val="FFFFFF"/>
              </a:solidFill>
              <a:cs typeface="Arial" pitchFamily="34" charset="0"/>
              <a:sym typeface="Arial" pitchFamily="34" charset="0"/>
            </a:endParaRPr>
          </a:p>
          <a:p>
            <a:pPr algn="r" defTabSz="673100"/>
            <a:r>
              <a:rPr lang="en-US" sz="1800">
                <a:solidFill>
                  <a:srgbClr val="F58B00"/>
                </a:solidFill>
                <a:cs typeface="Arial" pitchFamily="34" charset="0"/>
                <a:sym typeface="Arial" pitchFamily="34" charset="0"/>
              </a:rPr>
              <a:t>Financial Position at year end</a:t>
            </a:r>
          </a:p>
        </p:txBody>
      </p:sp>
      <p:sp>
        <p:nvSpPr>
          <p:cNvPr id="5" name="Text Box 6"/>
          <p:cNvSpPr txBox="1">
            <a:spLocks noChangeArrowheads="1"/>
          </p:cNvSpPr>
          <p:nvPr/>
        </p:nvSpPr>
        <p:spPr bwMode="auto">
          <a:xfrm>
            <a:off x="9334500" y="6601277"/>
            <a:ext cx="255588" cy="206375"/>
          </a:xfrm>
          <a:prstGeom prst="rect">
            <a:avLst/>
          </a:prstGeom>
          <a:noFill/>
          <a:ln w="12700">
            <a:noFill/>
            <a:miter lim="800000"/>
            <a:headEnd/>
            <a:tailEnd/>
          </a:ln>
        </p:spPr>
        <p:txBody>
          <a:bodyPr vert="horz" wrap="none" lIns="67355" tIns="33677" rIns="67355" bIns="33677" numCol="1" anchor="t" anchorCtr="0" compatLnSpc="1">
            <a:prstTxWarp prst="textNoShape">
              <a:avLst/>
            </a:prstTxWarp>
          </a:bodyPr>
          <a:lstStyle>
            <a:defPPr>
              <a:defRPr lang="en-US"/>
            </a:defPPr>
            <a:lvl1pPr algn="ctr" rtl="0" fontAlgn="base">
              <a:spcBef>
                <a:spcPct val="0"/>
              </a:spcBef>
              <a:spcAft>
                <a:spcPct val="0"/>
              </a:spcAft>
              <a:defRPr sz="900" kern="1200">
                <a:solidFill>
                  <a:srgbClr val="808080"/>
                </a:solidFill>
                <a:latin typeface="Arial" charset="0"/>
                <a:ea typeface="ヒラギノ角ゴ ProN W3"/>
                <a:cs typeface="ヒラギノ角ゴ ProN W3"/>
                <a:sym typeface="GillSans"/>
              </a:defRPr>
            </a:lvl1pPr>
            <a:lvl2pPr marL="4572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2pPr>
            <a:lvl3pPr marL="9144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3pPr>
            <a:lvl4pPr marL="13716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4pPr>
            <a:lvl5pPr marL="1828800" algn="l" rtl="0" fontAlgn="base">
              <a:spcBef>
                <a:spcPct val="0"/>
              </a:spcBef>
              <a:spcAft>
                <a:spcPct val="0"/>
              </a:spcAft>
              <a:defRPr sz="1400" kern="1200">
                <a:solidFill>
                  <a:srgbClr val="000000"/>
                </a:solidFill>
                <a:latin typeface="Arial" pitchFamily="34" charset="0"/>
                <a:ea typeface="ヒラギノ角ゴ ProN W3"/>
                <a:cs typeface="ヒラギノ角ゴ ProN W3"/>
                <a:sym typeface="GillSans"/>
              </a:defRPr>
            </a:lvl5pPr>
            <a:lvl6pPr marL="22860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6pPr>
            <a:lvl7pPr marL="27432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7pPr>
            <a:lvl8pPr marL="32004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8pPr>
            <a:lvl9pPr marL="3657600" algn="l" defTabSz="914400" rtl="0" eaLnBrk="1" latinLnBrk="0" hangingPunct="1">
              <a:defRPr sz="1400" kern="1200">
                <a:solidFill>
                  <a:srgbClr val="000000"/>
                </a:solidFill>
                <a:latin typeface="Arial" pitchFamily="34" charset="0"/>
                <a:ea typeface="ヒラギノ角ゴ ProN W3"/>
                <a:cs typeface="ヒラギノ角ゴ ProN W3"/>
                <a:sym typeface="GillSans"/>
              </a:defRPr>
            </a:lvl9pPr>
          </a:lstStyle>
          <a:p>
            <a:pPr>
              <a:defRPr/>
            </a:pPr>
            <a:fld id="{97BD3229-6EBC-4917-B98C-9AA909CA5BA1}" type="slidenum">
              <a:rPr lang="en-US" smtClean="0"/>
              <a:pPr>
                <a:defRPr/>
              </a:pPr>
              <a:t>9</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3621446801"/>
              </p:ext>
            </p:extLst>
          </p:nvPr>
        </p:nvGraphicFramePr>
        <p:xfrm>
          <a:off x="542908" y="1687082"/>
          <a:ext cx="8740022" cy="3911103"/>
        </p:xfrm>
        <a:graphic>
          <a:graphicData uri="http://schemas.openxmlformats.org/drawingml/2006/table">
            <a:tbl>
              <a:tblPr firstRow="1" firstCol="1" bandRow="1"/>
              <a:tblGrid>
                <a:gridCol w="3272416">
                  <a:extLst>
                    <a:ext uri="{9D8B030D-6E8A-4147-A177-3AD203B41FA5}">
                      <a16:colId xmlns:a16="http://schemas.microsoft.com/office/drawing/2014/main" val="20000"/>
                    </a:ext>
                  </a:extLst>
                </a:gridCol>
                <a:gridCol w="1826388">
                  <a:extLst>
                    <a:ext uri="{9D8B030D-6E8A-4147-A177-3AD203B41FA5}">
                      <a16:colId xmlns:a16="http://schemas.microsoft.com/office/drawing/2014/main" val="20001"/>
                    </a:ext>
                  </a:extLst>
                </a:gridCol>
                <a:gridCol w="1836087">
                  <a:extLst>
                    <a:ext uri="{9D8B030D-6E8A-4147-A177-3AD203B41FA5}">
                      <a16:colId xmlns:a16="http://schemas.microsoft.com/office/drawing/2014/main" val="830833287"/>
                    </a:ext>
                  </a:extLst>
                </a:gridCol>
                <a:gridCol w="1805131">
                  <a:extLst>
                    <a:ext uri="{9D8B030D-6E8A-4147-A177-3AD203B41FA5}">
                      <a16:colId xmlns:a16="http://schemas.microsoft.com/office/drawing/2014/main" val="20003"/>
                    </a:ext>
                  </a:extLst>
                </a:gridCol>
              </a:tblGrid>
              <a:tr h="761089">
                <a:tc>
                  <a:txBody>
                    <a:bodyPr/>
                    <a:lstStyle/>
                    <a:p>
                      <a:pPr>
                        <a:lnSpc>
                          <a:spcPct val="115000"/>
                        </a:lnSpc>
                      </a:pPr>
                      <a:r>
                        <a:rPr lang="en-GB" sz="1200" b="1">
                          <a:solidFill>
                            <a:schemeClr val="tx1">
                              <a:lumMod val="65000"/>
                              <a:lumOff val="35000"/>
                            </a:schemeClr>
                          </a:solidFill>
                          <a:effectLst/>
                          <a:latin typeface="Arial" panose="020B0604020202020204" pitchFamily="34" charset="0"/>
                          <a:cs typeface="Arial" panose="020B0604020202020204" pitchFamily="34" charset="0"/>
                        </a:rPr>
                        <a:t>Statement of Financial Position</a:t>
                      </a:r>
                    </a:p>
                  </a:txBody>
                  <a:tcPr marL="88784" marR="88784" marT="35144" marB="35144" anchor="ctr">
                    <a:lnL>
                      <a:noFill/>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marL="0" algn="ctr" defTabSz="457200" rtl="0" eaLnBrk="1" fontAlgn="base" latinLnBrk="0" hangingPunct="1">
                        <a:lnSpc>
                          <a:spcPct val="115000"/>
                        </a:lnSpc>
                        <a:spcAft>
                          <a:spcPts val="0"/>
                        </a:spcAft>
                      </a:pPr>
                      <a:r>
                        <a:rPr lang="en-GB" sz="1200" b="1" kern="1200" baseline="0">
                          <a:solidFill>
                            <a:srgbClr val="FFFFFF"/>
                          </a:solidFill>
                          <a:effectLst/>
                          <a:latin typeface="Arial" panose="020B0604020202020204" pitchFamily="34" charset="0"/>
                          <a:ea typeface="+mn-ea"/>
                          <a:cs typeface="Arial" panose="020B0604020202020204" pitchFamily="34" charset="0"/>
                        </a:rPr>
                        <a:t>31 March 2025</a:t>
                      </a:r>
                    </a:p>
                  </a:txBody>
                  <a:tcPr marL="35144" marR="88784" marT="35144" marB="35144"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8080"/>
                    </a:solidFill>
                  </a:tcPr>
                </a:tc>
                <a:tc>
                  <a:txBody>
                    <a:bodyPr/>
                    <a:lstStyle/>
                    <a:p>
                      <a:pPr marL="0" algn="ctr" defTabSz="457200" rtl="0" eaLnBrk="1" fontAlgn="base" latinLnBrk="0" hangingPunct="1">
                        <a:lnSpc>
                          <a:spcPct val="115000"/>
                        </a:lnSpc>
                        <a:spcAft>
                          <a:spcPts val="0"/>
                        </a:spcAft>
                      </a:pPr>
                      <a:r>
                        <a:rPr lang="en-GB" sz="1200" b="1" kern="1200" baseline="0">
                          <a:solidFill>
                            <a:srgbClr val="FFFFFF"/>
                          </a:solidFill>
                          <a:effectLst/>
                          <a:latin typeface="Arial" panose="020B0604020202020204" pitchFamily="34" charset="0"/>
                          <a:ea typeface="+mn-ea"/>
                          <a:cs typeface="Arial" panose="020B0604020202020204" pitchFamily="34" charset="0"/>
                        </a:rPr>
                        <a:t> 31 March 2024</a:t>
                      </a:r>
                    </a:p>
                  </a:txBody>
                  <a:tcPr marL="35144" marR="88784" marT="35144" marB="35144"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8080"/>
                    </a:solidFill>
                  </a:tcPr>
                </a:tc>
                <a:tc>
                  <a:txBody>
                    <a:bodyPr/>
                    <a:lstStyle/>
                    <a:p>
                      <a:pPr marL="0" algn="ctr" defTabSz="457200" rtl="0" eaLnBrk="1" fontAlgn="base" latinLnBrk="0" hangingPunct="1">
                        <a:lnSpc>
                          <a:spcPct val="115000"/>
                        </a:lnSpc>
                        <a:spcAft>
                          <a:spcPts val="0"/>
                        </a:spcAft>
                      </a:pPr>
                      <a:r>
                        <a:rPr lang="en-GB" sz="1200" b="1" kern="1200" baseline="0">
                          <a:solidFill>
                            <a:srgbClr val="FFFFFF"/>
                          </a:solidFill>
                          <a:effectLst/>
                          <a:latin typeface="Arial" panose="020B0604020202020204" pitchFamily="34" charset="0"/>
                          <a:ea typeface="+mn-ea"/>
                          <a:cs typeface="Arial" panose="020B0604020202020204" pitchFamily="34" charset="0"/>
                        </a:rPr>
                        <a:t>Percentage change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8080"/>
                    </a:solidFill>
                  </a:tcPr>
                </a:tc>
                <a:extLst>
                  <a:ext uri="{0D108BD9-81ED-4DB2-BD59-A6C34878D82A}">
                    <a16:rowId xmlns:a16="http://schemas.microsoft.com/office/drawing/2014/main" val="10000"/>
                  </a:ext>
                </a:extLst>
              </a:tr>
              <a:tr h="371065">
                <a:tc>
                  <a:txBody>
                    <a:bodyPr/>
                    <a:lstStyle/>
                    <a:p>
                      <a:pPr algn="l">
                        <a:spcAft>
                          <a:spcPts val="0"/>
                        </a:spcAft>
                      </a:pPr>
                      <a:r>
                        <a:rPr lang="en-GB" sz="1200">
                          <a:solidFill>
                            <a:schemeClr val="tx1">
                              <a:lumMod val="65000"/>
                              <a:lumOff val="35000"/>
                            </a:schemeClr>
                          </a:solidFill>
                          <a:effectLst/>
                          <a:latin typeface="Arial" panose="020B0604020202020204" pitchFamily="34" charset="0"/>
                          <a:ea typeface="Times New Roman" panose="02020603050405020304" pitchFamily="18" charset="0"/>
                        </a:rPr>
                        <a:t>Gross debt (including deferred consideration)</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tc>
                  <a:txBody>
                    <a:bodyPr/>
                    <a:lstStyle/>
                    <a:p>
                      <a:pPr marL="0" algn="ctr" defTabSz="457200" rtl="0" eaLnBrk="1" fontAlgn="ctr" latinLnBrk="0" hangingPunct="1">
                        <a:spcAft>
                          <a:spcPts val="0"/>
                        </a:spcAft>
                      </a:pPr>
                      <a:r>
                        <a:rPr lang="en-GB" sz="1200" b="1" kern="1200">
                          <a:solidFill>
                            <a:schemeClr val="tx1">
                              <a:lumMod val="65000"/>
                              <a:lumOff val="35000"/>
                            </a:schemeClr>
                          </a:solidFill>
                          <a:effectLst/>
                          <a:latin typeface="Arial" panose="020B0604020202020204" pitchFamily="34" charset="0"/>
                          <a:ea typeface="+mn-ea"/>
                          <a:cs typeface="+mn-cs"/>
                        </a:rPr>
                        <a:t>£24.37m</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a:txBody>
                    <a:bodyPr/>
                    <a:lstStyle/>
                    <a:p>
                      <a:pPr marL="0" algn="ctr" defTabSz="457200" rtl="0" eaLnBrk="1" fontAlgn="ctr" latinLnBrk="0" hangingPunct="1">
                        <a:spcAft>
                          <a:spcPts val="0"/>
                        </a:spcAft>
                      </a:pPr>
                      <a:r>
                        <a:rPr lang="en-GB" sz="1200" b="1" kern="1200">
                          <a:solidFill>
                            <a:schemeClr val="tx1">
                              <a:lumMod val="65000"/>
                              <a:lumOff val="35000"/>
                            </a:schemeClr>
                          </a:solidFill>
                          <a:effectLst/>
                          <a:latin typeface="Arial" panose="020B0604020202020204" pitchFamily="34" charset="0"/>
                          <a:ea typeface="+mn-ea"/>
                          <a:cs typeface="+mn-cs"/>
                        </a:rPr>
                        <a:t>£27.62m</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a:txBody>
                    <a:bodyPr/>
                    <a:lstStyle/>
                    <a:p>
                      <a:pPr marL="0" algn="ctr" defTabSz="457200" rtl="0" eaLnBrk="1" fontAlgn="ctr" latinLnBrk="0" hangingPunct="1">
                        <a:spcAft>
                          <a:spcPts val="0"/>
                        </a:spcAft>
                      </a:pPr>
                      <a:r>
                        <a:rPr lang="en-GB" sz="1200" kern="1200">
                          <a:solidFill>
                            <a:schemeClr val="tx1">
                              <a:lumMod val="65000"/>
                              <a:lumOff val="35000"/>
                            </a:schemeClr>
                          </a:solidFill>
                          <a:effectLst/>
                          <a:latin typeface="Arial" panose="020B0604020202020204" pitchFamily="34" charset="0"/>
                          <a:cs typeface="+mn-cs"/>
                        </a:rPr>
                        <a:t>-6.9%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extLst>
                  <a:ext uri="{0D108BD9-81ED-4DB2-BD59-A6C34878D82A}">
                    <a16:rowId xmlns:a16="http://schemas.microsoft.com/office/drawing/2014/main" val="10008"/>
                  </a:ext>
                </a:extLst>
              </a:tr>
              <a:tr h="371065">
                <a:tc>
                  <a:txBody>
                    <a:bodyPr/>
                    <a:lstStyle/>
                    <a:p>
                      <a:pPr algn="l">
                        <a:spcAft>
                          <a:spcPts val="0"/>
                        </a:spcAft>
                      </a:pPr>
                      <a:r>
                        <a:rPr lang="en-GB" sz="1200">
                          <a:solidFill>
                            <a:schemeClr val="tx1">
                              <a:lumMod val="65000"/>
                              <a:lumOff val="35000"/>
                            </a:schemeClr>
                          </a:solidFill>
                          <a:effectLst/>
                          <a:latin typeface="Arial" panose="020B0604020202020204" pitchFamily="34" charset="0"/>
                          <a:ea typeface="Times New Roman" panose="02020603050405020304" pitchFamily="18" charset="0"/>
                        </a:rPr>
                        <a:t>Net debt</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tc>
                  <a:txBody>
                    <a:bodyPr/>
                    <a:lstStyle/>
                    <a:p>
                      <a:pPr marL="0" algn="ctr" defTabSz="457200" rtl="0" eaLnBrk="1" fontAlgn="ctr" latinLnBrk="0" hangingPunct="1">
                        <a:spcAft>
                          <a:spcPts val="0"/>
                        </a:spcAft>
                      </a:pPr>
                      <a:r>
                        <a:rPr lang="en-GB" sz="1200" b="1" kern="1200">
                          <a:solidFill>
                            <a:schemeClr val="tx1">
                              <a:lumMod val="65000"/>
                              <a:lumOff val="35000"/>
                            </a:schemeClr>
                          </a:solidFill>
                          <a:effectLst/>
                          <a:latin typeface="Arial" panose="020B0604020202020204" pitchFamily="34" charset="0"/>
                          <a:ea typeface="+mn-ea"/>
                          <a:cs typeface="+mn-cs"/>
                        </a:rPr>
                        <a:t>£19.55m</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a:txBody>
                    <a:bodyPr/>
                    <a:lstStyle/>
                    <a:p>
                      <a:pPr marL="0" algn="ctr" defTabSz="457200" rtl="0" eaLnBrk="1" fontAlgn="ctr" latinLnBrk="0" hangingPunct="1">
                        <a:spcAft>
                          <a:spcPts val="0"/>
                        </a:spcAft>
                      </a:pPr>
                      <a:r>
                        <a:rPr lang="en-GB" sz="1200" b="1" kern="1200">
                          <a:solidFill>
                            <a:schemeClr val="tx1">
                              <a:lumMod val="65000"/>
                              <a:lumOff val="35000"/>
                            </a:schemeClr>
                          </a:solidFill>
                          <a:effectLst/>
                          <a:latin typeface="Arial" panose="020B0604020202020204" pitchFamily="34" charset="0"/>
                          <a:ea typeface="+mn-ea"/>
                          <a:cs typeface="+mn-cs"/>
                        </a:rPr>
                        <a:t>£22.99m</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a:txBody>
                    <a:bodyPr/>
                    <a:lstStyle/>
                    <a:p>
                      <a:pPr marL="0" algn="ctr" defTabSz="457200" rtl="0" eaLnBrk="1" fontAlgn="ctr" latinLnBrk="0" hangingPunct="1">
                        <a:spcAft>
                          <a:spcPts val="0"/>
                        </a:spcAft>
                      </a:pPr>
                      <a:r>
                        <a:rPr lang="en-GB" sz="1200" kern="1200">
                          <a:solidFill>
                            <a:schemeClr val="tx1">
                              <a:lumMod val="65000"/>
                              <a:lumOff val="35000"/>
                            </a:schemeClr>
                          </a:solidFill>
                          <a:effectLst/>
                          <a:latin typeface="Arial" panose="020B0604020202020204" pitchFamily="34" charset="0"/>
                          <a:cs typeface="+mn-cs"/>
                        </a:rPr>
                        <a:t>+4.5%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extLst>
                  <a:ext uri="{0D108BD9-81ED-4DB2-BD59-A6C34878D82A}">
                    <a16:rowId xmlns:a16="http://schemas.microsoft.com/office/drawing/2014/main" val="10009"/>
                  </a:ext>
                </a:extLst>
              </a:tr>
              <a:tr h="371065">
                <a:tc>
                  <a:txBody>
                    <a:bodyPr/>
                    <a:lstStyle/>
                    <a:p>
                      <a:pPr algn="l">
                        <a:spcAft>
                          <a:spcPts val="0"/>
                        </a:spcAft>
                      </a:pPr>
                      <a:r>
                        <a:rPr lang="en-GB" sz="1200">
                          <a:solidFill>
                            <a:schemeClr val="tx1">
                              <a:lumMod val="65000"/>
                              <a:lumOff val="35000"/>
                            </a:schemeClr>
                          </a:solidFill>
                          <a:effectLst/>
                          <a:latin typeface="Arial" panose="020B0604020202020204" pitchFamily="34" charset="0"/>
                          <a:ea typeface="Times New Roman" panose="02020603050405020304" pitchFamily="18" charset="0"/>
                        </a:rPr>
                        <a:t>Gearing ratio at book value</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tc>
                  <a:txBody>
                    <a:bodyPr/>
                    <a:lstStyle/>
                    <a:p>
                      <a:pPr marL="0" algn="ctr" defTabSz="457200" rtl="0" eaLnBrk="1" fontAlgn="ctr" latinLnBrk="0" hangingPunct="1">
                        <a:spcAft>
                          <a:spcPts val="0"/>
                        </a:spcAft>
                      </a:pPr>
                      <a:r>
                        <a:rPr lang="en-GB" sz="1200" b="1" kern="1200">
                          <a:solidFill>
                            <a:schemeClr val="tx1">
                              <a:lumMod val="65000"/>
                              <a:lumOff val="35000"/>
                            </a:schemeClr>
                          </a:solidFill>
                          <a:effectLst/>
                          <a:latin typeface="Arial" panose="020B0604020202020204" pitchFamily="34" charset="0"/>
                          <a:ea typeface="+mn-ea"/>
                          <a:cs typeface="+mn-cs"/>
                        </a:rPr>
                        <a:t>35.1%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a:txBody>
                    <a:bodyPr/>
                    <a:lstStyle/>
                    <a:p>
                      <a:pPr marL="0" algn="ctr" defTabSz="457200" rtl="0" eaLnBrk="1" fontAlgn="ctr" latinLnBrk="0" hangingPunct="1">
                        <a:spcAft>
                          <a:spcPts val="0"/>
                        </a:spcAft>
                      </a:pPr>
                      <a:r>
                        <a:rPr lang="en-GB" sz="1200" b="1" kern="1200">
                          <a:solidFill>
                            <a:schemeClr val="tx1">
                              <a:lumMod val="65000"/>
                              <a:lumOff val="35000"/>
                            </a:schemeClr>
                          </a:solidFill>
                          <a:effectLst/>
                          <a:latin typeface="Arial" panose="020B0604020202020204" pitchFamily="34" charset="0"/>
                          <a:ea typeface="+mn-ea"/>
                          <a:cs typeface="+mn-cs"/>
                        </a:rPr>
                        <a:t>41.5%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a:txBody>
                    <a:bodyPr/>
                    <a:lstStyle/>
                    <a:p>
                      <a:pPr marL="0" algn="ctr" defTabSz="457200" rtl="0" eaLnBrk="1" fontAlgn="ctr" latinLnBrk="0" hangingPunct="1">
                        <a:spcAft>
                          <a:spcPts val="0"/>
                        </a:spcAft>
                      </a:pPr>
                      <a:r>
                        <a:rPr lang="en-GB" sz="1200" kern="1200">
                          <a:solidFill>
                            <a:schemeClr val="tx1">
                              <a:lumMod val="65000"/>
                              <a:lumOff val="35000"/>
                            </a:schemeClr>
                          </a:solidFill>
                          <a:effectLst/>
                          <a:latin typeface="Arial" panose="020B0604020202020204" pitchFamily="34" charset="0"/>
                          <a:cs typeface="+mn-cs"/>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extLst>
                  <a:ext uri="{0D108BD9-81ED-4DB2-BD59-A6C34878D82A}">
                    <a16:rowId xmlns:a16="http://schemas.microsoft.com/office/drawing/2014/main" val="10010"/>
                  </a:ext>
                </a:extLst>
              </a:tr>
              <a:tr h="445555">
                <a:tc>
                  <a:txBody>
                    <a:bodyPr/>
                    <a:lstStyle/>
                    <a:p>
                      <a:pPr algn="l">
                        <a:spcAft>
                          <a:spcPts val="0"/>
                        </a:spcAft>
                      </a:pPr>
                      <a:r>
                        <a:rPr lang="en-GB" sz="1200">
                          <a:solidFill>
                            <a:schemeClr val="tx1">
                              <a:lumMod val="65000"/>
                              <a:lumOff val="35000"/>
                            </a:schemeClr>
                          </a:solidFill>
                          <a:effectLst/>
                          <a:latin typeface="Arial" panose="020B0604020202020204" pitchFamily="34" charset="0"/>
                          <a:ea typeface="Times New Roman" panose="02020603050405020304" pitchFamily="18" charset="0"/>
                        </a:rPr>
                        <a:t>Gearing ratio at market value</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tc>
                  <a:txBody>
                    <a:bodyPr/>
                    <a:lstStyle/>
                    <a:p>
                      <a:pPr marL="0" algn="ctr" defTabSz="457200" rtl="0" eaLnBrk="1" fontAlgn="ctr" latinLnBrk="0" hangingPunct="1">
                        <a:spcAft>
                          <a:spcPts val="0"/>
                        </a:spcAft>
                      </a:pPr>
                      <a:r>
                        <a:rPr lang="en-GB" sz="1200" b="1" kern="1200">
                          <a:solidFill>
                            <a:schemeClr val="tx1">
                              <a:lumMod val="65000"/>
                              <a:lumOff val="35000"/>
                            </a:schemeClr>
                          </a:solidFill>
                          <a:effectLst/>
                          <a:latin typeface="Arial" panose="020B0604020202020204" pitchFamily="34" charset="0"/>
                          <a:ea typeface="+mn-ea"/>
                          <a:cs typeface="+mn-cs"/>
                        </a:rPr>
                        <a:t>31.5%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a:txBody>
                    <a:bodyPr/>
                    <a:lstStyle/>
                    <a:p>
                      <a:pPr marL="0" algn="ctr" defTabSz="457200" rtl="0" eaLnBrk="1" fontAlgn="ctr" latinLnBrk="0" hangingPunct="1">
                        <a:spcAft>
                          <a:spcPts val="0"/>
                        </a:spcAft>
                      </a:pPr>
                      <a:r>
                        <a:rPr lang="en-GB" sz="1200" b="1" kern="1200">
                          <a:solidFill>
                            <a:schemeClr val="tx1">
                              <a:lumMod val="65000"/>
                              <a:lumOff val="35000"/>
                            </a:schemeClr>
                          </a:solidFill>
                          <a:effectLst/>
                          <a:latin typeface="Arial" panose="020B0604020202020204" pitchFamily="34" charset="0"/>
                          <a:ea typeface="+mn-ea"/>
                          <a:cs typeface="+mn-cs"/>
                        </a:rPr>
                        <a:t>38.3%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a:txBody>
                    <a:bodyPr/>
                    <a:lstStyle/>
                    <a:p>
                      <a:pPr marL="0" algn="ctr" defTabSz="457200" rtl="0" eaLnBrk="1" fontAlgn="ctr" latinLnBrk="0" hangingPunct="1">
                        <a:spcAft>
                          <a:spcPts val="0"/>
                        </a:spcAft>
                      </a:pPr>
                      <a:r>
                        <a:rPr lang="en-GB" sz="1200" kern="1200">
                          <a:solidFill>
                            <a:schemeClr val="tx1">
                              <a:lumMod val="65000"/>
                              <a:lumOff val="35000"/>
                            </a:schemeClr>
                          </a:solidFill>
                          <a:effectLst/>
                          <a:latin typeface="Arial" panose="020B0604020202020204" pitchFamily="34" charset="0"/>
                          <a:cs typeface="+mn-cs"/>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extLst>
                  <a:ext uri="{0D108BD9-81ED-4DB2-BD59-A6C34878D82A}">
                    <a16:rowId xmlns:a16="http://schemas.microsoft.com/office/drawing/2014/main" val="10011"/>
                  </a:ext>
                </a:extLst>
              </a:tr>
              <a:tr h="358696">
                <a:tc>
                  <a:txBody>
                    <a:bodyPr/>
                    <a:lstStyle/>
                    <a:p>
                      <a:pPr algn="l">
                        <a:spcAft>
                          <a:spcPts val="0"/>
                        </a:spcAft>
                      </a:pPr>
                      <a:r>
                        <a:rPr lang="en-GB" sz="1200">
                          <a:solidFill>
                            <a:schemeClr val="tx1">
                              <a:lumMod val="65000"/>
                              <a:lumOff val="35000"/>
                            </a:schemeClr>
                          </a:solidFill>
                          <a:effectLst/>
                          <a:latin typeface="Arial" panose="020B0604020202020204" pitchFamily="34" charset="0"/>
                          <a:ea typeface="Times New Roman" panose="02020603050405020304" pitchFamily="18" charset="0"/>
                        </a:rPr>
                        <a:t>Net assets at book value</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tc>
                  <a:txBody>
                    <a:bodyPr/>
                    <a:lstStyle/>
                    <a:p>
                      <a:pPr marL="0" algn="ctr" defTabSz="457200" rtl="0" eaLnBrk="1" fontAlgn="ctr" latinLnBrk="0" hangingPunct="1">
                        <a:spcAft>
                          <a:spcPts val="0"/>
                        </a:spcAft>
                      </a:pPr>
                      <a:r>
                        <a:rPr lang="en-GB" sz="1200" b="1" kern="1200">
                          <a:solidFill>
                            <a:schemeClr val="tx1">
                              <a:lumMod val="65000"/>
                              <a:lumOff val="35000"/>
                            </a:schemeClr>
                          </a:solidFill>
                          <a:effectLst/>
                          <a:latin typeface="Arial" panose="020B0604020202020204" pitchFamily="34" charset="0"/>
                          <a:ea typeface="+mn-ea"/>
                          <a:cs typeface="+mn-cs"/>
                        </a:rPr>
                        <a:t>£45.09m</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a:txBody>
                    <a:bodyPr/>
                    <a:lstStyle/>
                    <a:p>
                      <a:pPr marL="0" algn="ctr" defTabSz="457200" rtl="0" eaLnBrk="1" fontAlgn="ctr" latinLnBrk="0" hangingPunct="1">
                        <a:spcAft>
                          <a:spcPts val="0"/>
                        </a:spcAft>
                      </a:pPr>
                      <a:r>
                        <a:rPr lang="en-GB" sz="1200" b="1" kern="1200">
                          <a:solidFill>
                            <a:schemeClr val="tx1">
                              <a:lumMod val="65000"/>
                              <a:lumOff val="35000"/>
                            </a:schemeClr>
                          </a:solidFill>
                          <a:effectLst/>
                          <a:latin typeface="Arial" panose="020B0604020202020204" pitchFamily="34" charset="0"/>
                          <a:ea typeface="+mn-ea"/>
                          <a:cs typeface="+mn-cs"/>
                        </a:rPr>
                        <a:t>£38.98m</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a:txBody>
                    <a:bodyPr/>
                    <a:lstStyle/>
                    <a:p>
                      <a:pPr marL="0" algn="ctr" defTabSz="457200" rtl="0" eaLnBrk="1" fontAlgn="ctr" latinLnBrk="0" hangingPunct="1">
                        <a:spcAft>
                          <a:spcPts val="0"/>
                        </a:spcAft>
                      </a:pPr>
                      <a:r>
                        <a:rPr lang="en-GB" sz="1200" kern="1200">
                          <a:solidFill>
                            <a:schemeClr val="tx1">
                              <a:lumMod val="65000"/>
                              <a:lumOff val="35000"/>
                            </a:schemeClr>
                          </a:solidFill>
                          <a:effectLst/>
                          <a:latin typeface="Arial" panose="020B0604020202020204" pitchFamily="34" charset="0"/>
                          <a:cs typeface="+mn-cs"/>
                        </a:rPr>
                        <a:t>-10.3%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extLst>
                  <a:ext uri="{0D108BD9-81ED-4DB2-BD59-A6C34878D82A}">
                    <a16:rowId xmlns:a16="http://schemas.microsoft.com/office/drawing/2014/main" val="3081327115"/>
                  </a:ext>
                </a:extLst>
              </a:tr>
              <a:tr h="333132">
                <a:tc>
                  <a:txBody>
                    <a:bodyPr/>
                    <a:lstStyle/>
                    <a:p>
                      <a:pPr algn="l">
                        <a:spcAft>
                          <a:spcPts val="0"/>
                        </a:spcAft>
                      </a:pPr>
                      <a:r>
                        <a:rPr lang="en-GB" sz="1200">
                          <a:solidFill>
                            <a:schemeClr val="tx1">
                              <a:lumMod val="65000"/>
                              <a:lumOff val="35000"/>
                            </a:schemeClr>
                          </a:solidFill>
                          <a:effectLst/>
                          <a:latin typeface="Arial" panose="020B0604020202020204" pitchFamily="34" charset="0"/>
                          <a:ea typeface="Times New Roman" panose="02020603050405020304" pitchFamily="18" charset="0"/>
                        </a:rPr>
                        <a:t>Net assets at market value</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tc>
                  <a:txBody>
                    <a:bodyPr/>
                    <a:lstStyle/>
                    <a:p>
                      <a:pPr marL="0" algn="ctr" defTabSz="457200" rtl="0" eaLnBrk="1" fontAlgn="ctr" latinLnBrk="0" hangingPunct="1">
                        <a:spcAft>
                          <a:spcPts val="0"/>
                        </a:spcAft>
                      </a:pPr>
                      <a:r>
                        <a:rPr lang="en-GB" sz="1200" b="1" kern="1200">
                          <a:solidFill>
                            <a:schemeClr val="tx1">
                              <a:lumMod val="65000"/>
                              <a:lumOff val="35000"/>
                            </a:schemeClr>
                          </a:solidFill>
                          <a:effectLst/>
                          <a:latin typeface="Arial" panose="020B0604020202020204" pitchFamily="34" charset="0"/>
                          <a:ea typeface="+mn-ea"/>
                          <a:cs typeface="+mn-cs"/>
                        </a:rPr>
                        <a:t>£52.99m</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a:txBody>
                    <a:bodyPr/>
                    <a:lstStyle/>
                    <a:p>
                      <a:pPr marL="0" algn="ctr" defTabSz="457200" rtl="0" eaLnBrk="1" fontAlgn="ctr" latinLnBrk="0" hangingPunct="1">
                        <a:spcAft>
                          <a:spcPts val="0"/>
                        </a:spcAft>
                      </a:pPr>
                      <a:r>
                        <a:rPr lang="en-GB" sz="1200" b="1" kern="1200">
                          <a:solidFill>
                            <a:schemeClr val="tx1">
                              <a:lumMod val="65000"/>
                              <a:lumOff val="35000"/>
                            </a:schemeClr>
                          </a:solidFill>
                          <a:effectLst/>
                          <a:latin typeface="Arial" panose="020B0604020202020204" pitchFamily="34" charset="0"/>
                          <a:ea typeface="+mn-ea"/>
                          <a:cs typeface="+mn-cs"/>
                        </a:rPr>
                        <a:t>£44.53m</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a:txBody>
                    <a:bodyPr/>
                    <a:lstStyle/>
                    <a:p>
                      <a:pPr marL="0" algn="ctr" defTabSz="457200" rtl="0" eaLnBrk="1" fontAlgn="ctr" latinLnBrk="0" hangingPunct="1">
                        <a:spcAft>
                          <a:spcPts val="0"/>
                        </a:spcAft>
                      </a:pPr>
                      <a:r>
                        <a:rPr lang="en-GB" sz="1200" kern="1200">
                          <a:solidFill>
                            <a:schemeClr val="tx1">
                              <a:lumMod val="65000"/>
                              <a:lumOff val="35000"/>
                            </a:schemeClr>
                          </a:solidFill>
                          <a:effectLst/>
                          <a:latin typeface="Arial" panose="020B0604020202020204" pitchFamily="34" charset="0"/>
                          <a:cs typeface="+mn-cs"/>
                        </a:rPr>
                        <a:t>-15.2%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extLst>
                  <a:ext uri="{0D108BD9-81ED-4DB2-BD59-A6C34878D82A}">
                    <a16:rowId xmlns:a16="http://schemas.microsoft.com/office/drawing/2014/main" val="2701581911"/>
                  </a:ext>
                </a:extLst>
              </a:tr>
              <a:tr h="449718">
                <a:tc>
                  <a:txBody>
                    <a:bodyPr/>
                    <a:lstStyle/>
                    <a:p>
                      <a:pPr algn="l">
                        <a:spcAft>
                          <a:spcPts val="0"/>
                        </a:spcAft>
                      </a:pPr>
                      <a:r>
                        <a:rPr lang="en-GB" sz="1200">
                          <a:solidFill>
                            <a:schemeClr val="tx1">
                              <a:lumMod val="65000"/>
                              <a:lumOff val="35000"/>
                            </a:schemeClr>
                          </a:solidFill>
                          <a:effectLst/>
                          <a:latin typeface="Arial" panose="020B0604020202020204" pitchFamily="34" charset="0"/>
                          <a:ea typeface="Times New Roman" panose="02020603050405020304" pitchFamily="18" charset="0"/>
                        </a:rPr>
                        <a:t>Adjusted net assets per share (EPRA basis) </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tc>
                  <a:txBody>
                    <a:bodyPr/>
                    <a:lstStyle/>
                    <a:p>
                      <a:pPr marL="0" algn="ctr" defTabSz="457200" rtl="0" eaLnBrk="1" fontAlgn="ctr" latinLnBrk="0" hangingPunct="1">
                        <a:spcAft>
                          <a:spcPts val="0"/>
                        </a:spcAft>
                      </a:pPr>
                      <a:r>
                        <a:rPr lang="en-GB" sz="1200" b="1" kern="1200">
                          <a:solidFill>
                            <a:schemeClr val="tx1">
                              <a:lumMod val="65000"/>
                              <a:lumOff val="35000"/>
                            </a:schemeClr>
                          </a:solidFill>
                          <a:effectLst/>
                          <a:latin typeface="Arial" panose="020B0604020202020204" pitchFamily="34" charset="0"/>
                          <a:ea typeface="+mn-ea"/>
                          <a:cs typeface="+mn-cs"/>
                        </a:rPr>
                        <a:t>35.72p</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a:txBody>
                    <a:bodyPr/>
                    <a:lstStyle/>
                    <a:p>
                      <a:pPr marL="0" algn="ctr" defTabSz="457200" rtl="0" eaLnBrk="1" fontAlgn="ctr" latinLnBrk="0" hangingPunct="1">
                        <a:spcAft>
                          <a:spcPts val="0"/>
                        </a:spcAft>
                      </a:pPr>
                      <a:r>
                        <a:rPr lang="en-GB" sz="1200" b="1" kern="1200">
                          <a:solidFill>
                            <a:schemeClr val="tx1">
                              <a:lumMod val="65000"/>
                              <a:lumOff val="35000"/>
                            </a:schemeClr>
                          </a:solidFill>
                          <a:effectLst/>
                          <a:latin typeface="Arial" panose="020B0604020202020204" pitchFamily="34" charset="0"/>
                          <a:ea typeface="+mn-ea"/>
                          <a:cs typeface="+mn-cs"/>
                        </a:rPr>
                        <a:t>39.41p</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a:txBody>
                    <a:bodyPr/>
                    <a:lstStyle/>
                    <a:p>
                      <a:pPr marL="0" algn="ctr" defTabSz="457200" rtl="0" eaLnBrk="1" fontAlgn="ctr" latinLnBrk="0" hangingPunct="1">
                        <a:spcAft>
                          <a:spcPts val="0"/>
                        </a:spcAft>
                      </a:pPr>
                      <a:r>
                        <a:rPr lang="en-GB" sz="1200" kern="1200">
                          <a:solidFill>
                            <a:schemeClr val="tx1">
                              <a:lumMod val="65000"/>
                              <a:lumOff val="35000"/>
                            </a:schemeClr>
                          </a:solidFill>
                          <a:effectLst/>
                          <a:latin typeface="Arial" panose="020B0604020202020204" pitchFamily="34" charset="0"/>
                          <a:cs typeface="+mn-cs"/>
                        </a:rPr>
                        <a:t>-16.2%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extLst>
                  <a:ext uri="{0D108BD9-81ED-4DB2-BD59-A6C34878D82A}">
                    <a16:rowId xmlns:a16="http://schemas.microsoft.com/office/drawing/2014/main" val="2339643056"/>
                  </a:ext>
                </a:extLst>
              </a:tr>
              <a:tr h="449718">
                <a:tc>
                  <a:txBody>
                    <a:bodyPr/>
                    <a:lstStyle/>
                    <a:p>
                      <a:pPr algn="l">
                        <a:spcAft>
                          <a:spcPts val="0"/>
                        </a:spcAft>
                      </a:pPr>
                      <a:r>
                        <a:rPr lang="en-GB" sz="1200">
                          <a:solidFill>
                            <a:schemeClr val="tx1">
                              <a:lumMod val="65000"/>
                              <a:lumOff val="35000"/>
                            </a:schemeClr>
                          </a:solidFill>
                          <a:effectLst/>
                          <a:latin typeface="Arial" panose="020B0604020202020204" pitchFamily="34" charset="0"/>
                          <a:ea typeface="Times New Roman" panose="02020603050405020304" pitchFamily="18" charset="0"/>
                        </a:rPr>
                        <a:t>Period end €/£ rate </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tc>
                  <a:txBody>
                    <a:bodyPr/>
                    <a:lstStyle/>
                    <a:p>
                      <a:pPr marL="0" algn="ctr" defTabSz="457200" rtl="0" eaLnBrk="1" fontAlgn="ctr" latinLnBrk="0" hangingPunct="1">
                        <a:spcAft>
                          <a:spcPts val="0"/>
                        </a:spcAft>
                      </a:pPr>
                      <a:r>
                        <a:rPr lang="en-GB" sz="1200" b="1" kern="1200">
                          <a:solidFill>
                            <a:schemeClr val="tx1">
                              <a:lumMod val="65000"/>
                              <a:lumOff val="35000"/>
                            </a:schemeClr>
                          </a:solidFill>
                          <a:effectLst/>
                          <a:latin typeface="Arial" panose="020B0604020202020204" pitchFamily="34" charset="0"/>
                          <a:ea typeface="+mn-ea"/>
                          <a:cs typeface="+mn-cs"/>
                        </a:rPr>
                        <a:t>1.1949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a:txBody>
                    <a:bodyPr/>
                    <a:lstStyle/>
                    <a:p>
                      <a:pPr marL="0" algn="ctr" defTabSz="457200" rtl="0" eaLnBrk="1" fontAlgn="ctr" latinLnBrk="0" hangingPunct="1">
                        <a:spcAft>
                          <a:spcPts val="0"/>
                        </a:spcAft>
                      </a:pPr>
                      <a:r>
                        <a:rPr lang="en-GB" sz="1200" b="1" kern="1200">
                          <a:solidFill>
                            <a:schemeClr val="tx1">
                              <a:lumMod val="65000"/>
                              <a:lumOff val="35000"/>
                            </a:schemeClr>
                          </a:solidFill>
                          <a:effectLst/>
                          <a:latin typeface="Arial" panose="020B0604020202020204" pitchFamily="34" charset="0"/>
                          <a:ea typeface="+mn-ea"/>
                          <a:cs typeface="+mn-cs"/>
                        </a:rPr>
                        <a:t>1.1697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tc>
                  <a:txBody>
                    <a:bodyPr/>
                    <a:lstStyle/>
                    <a:p>
                      <a:pPr algn="ctr">
                        <a:spcAft>
                          <a:spcPts val="0"/>
                        </a:spcAft>
                      </a:pPr>
                      <a:r>
                        <a:rPr lang="en-GB" sz="1200">
                          <a:solidFill>
                            <a:schemeClr val="tx1">
                              <a:lumMod val="65000"/>
                              <a:lumOff val="35000"/>
                            </a:schemeClr>
                          </a:solidFill>
                          <a:effectLst/>
                          <a:latin typeface="Arial" panose="020B0604020202020204" pitchFamily="34" charset="0"/>
                          <a:ea typeface="Times New Roman" panose="02020603050405020304" pitchFamily="18" charset="0"/>
                        </a:rPr>
                        <a:t>-</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A"/>
                    </a:solidFill>
                  </a:tcPr>
                </a:tc>
                <a:extLst>
                  <a:ext uri="{0D108BD9-81ED-4DB2-BD59-A6C34878D82A}">
                    <a16:rowId xmlns:a16="http://schemas.microsoft.com/office/drawing/2014/main" val="135549865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074983618"/>
              </p:ext>
            </p:extLst>
          </p:nvPr>
        </p:nvGraphicFramePr>
        <p:xfrm>
          <a:off x="542908" y="5730468"/>
          <a:ext cx="9178141" cy="448390"/>
        </p:xfrm>
        <a:graphic>
          <a:graphicData uri="http://schemas.openxmlformats.org/drawingml/2006/table">
            <a:tbl>
              <a:tblPr firstRow="1" firstCol="1" bandRow="1"/>
              <a:tblGrid>
                <a:gridCol w="9178141">
                  <a:extLst>
                    <a:ext uri="{9D8B030D-6E8A-4147-A177-3AD203B41FA5}">
                      <a16:colId xmlns:a16="http://schemas.microsoft.com/office/drawing/2014/main" val="4248615604"/>
                    </a:ext>
                  </a:extLst>
                </a:gridCol>
              </a:tblGrid>
              <a:tr h="448390">
                <a:tc>
                  <a:txBody>
                    <a:bodyPr/>
                    <a:lstStyle/>
                    <a:p>
                      <a:pPr marL="0" marR="0" lvl="0" indent="0" algn="just" defTabSz="457200" rtl="0" eaLnBrk="1" fontAlgn="auto" latinLnBrk="0" hangingPunct="1">
                        <a:lnSpc>
                          <a:spcPct val="100000"/>
                        </a:lnSpc>
                        <a:spcBef>
                          <a:spcPts val="0"/>
                        </a:spcBef>
                        <a:spcAft>
                          <a:spcPts val="300"/>
                        </a:spcAft>
                        <a:buClrTx/>
                        <a:buSzTx/>
                        <a:buFont typeface="Arial" panose="020B0604020202020204" pitchFamily="34" charset="0"/>
                        <a:buNone/>
                        <a:tabLst/>
                        <a:defRPr/>
                      </a:pPr>
                      <a:endParaRPr lang="en-GB" sz="1000">
                        <a:solidFill>
                          <a:schemeClr val="tx1">
                            <a:lumMod val="65000"/>
                            <a:lumOff val="35000"/>
                          </a:schemeClr>
                        </a:solidFill>
                        <a:effectLst/>
                        <a:latin typeface="Arial"/>
                        <a:ea typeface="Times New Roman" panose="02020603050405020304" pitchFamily="18" charset="0"/>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2472343912"/>
                  </a:ext>
                </a:extLst>
              </a:tr>
            </a:tbl>
          </a:graphicData>
        </a:graphic>
      </p:graphicFrame>
    </p:spTree>
    <p:extLst>
      <p:ext uri="{BB962C8B-B14F-4D97-AF65-F5344CB8AC3E}">
        <p14:creationId xmlns:p14="http://schemas.microsoft.com/office/powerpoint/2010/main" val="293397648"/>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xt Grey Back">
  <a:themeElements>
    <a:clrScheme name="Text Grey Bac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xt Grey Back">
      <a:majorFont>
        <a:latin typeface="GillSans"/>
        <a:ea typeface="ヒラギノ角ゴ ProN W3"/>
        <a:cs typeface="ヒラギノ角ゴ ProN W3"/>
      </a:majorFont>
      <a:minorFont>
        <a:latin typeface="Gill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000000"/>
            </a:solidFill>
            <a:effectLst/>
            <a:latin typeface="GillSans" charset="0"/>
            <a:ea typeface="ヒラギノ角ゴ ProN W3" charset="-128"/>
            <a:cs typeface="ヒラギノ角ゴ ProN W3" charset="-128"/>
            <a:sym typeface="GillSans" charset="0"/>
          </a:defRPr>
        </a:defPPr>
      </a:lstStyle>
    </a:spDef>
    <a:lnDef>
      <a:spPr>
        <a:noFill/>
        <a:ln w="19050" cap="flat" cmpd="sng" algn="ctr">
          <a:solidFill>
            <a:srgbClr val="ED7D31"/>
          </a:solidFill>
          <a:prstDash val="solid"/>
          <a:miter lim="800000"/>
        </a:ln>
        <a:effectLst/>
      </a:spPr>
      <a:bodyPr/>
      <a:lstStyle/>
    </a:lnDef>
  </a:objectDefaults>
  <a:extraClrSchemeLst>
    <a:extraClrScheme>
      <a:clrScheme name="Text Grey Bac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556185B26E7541A4DBC311003369C8" ma:contentTypeVersion="17" ma:contentTypeDescription="Create a new document." ma:contentTypeScope="" ma:versionID="a7e8728fdc5e593304bf1d2fed4a578e">
  <xsd:schema xmlns:xsd="http://www.w3.org/2001/XMLSchema" xmlns:xs="http://www.w3.org/2001/XMLSchema" xmlns:p="http://schemas.microsoft.com/office/2006/metadata/properties" xmlns:ns2="6071516f-c381-43cb-bd78-7208bbecbf78" xmlns:ns3="884c8d63-9b4d-4507-98d5-f0179725ae84" targetNamespace="http://schemas.microsoft.com/office/2006/metadata/properties" ma:root="true" ma:fieldsID="fcec74cf122cc6acda59742710fb260e" ns2:_="" ns3:_="">
    <xsd:import namespace="6071516f-c381-43cb-bd78-7208bbecbf78"/>
    <xsd:import namespace="884c8d63-9b4d-4507-98d5-f0179725ae8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71516f-c381-43cb-bd78-7208bbecbf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436bf22-799f-4fed-84de-a043073b43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4c8d63-9b4d-4507-98d5-f0179725ae8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0fb25f7-ebbd-4794-bd0f-630377460210}" ma:internalName="TaxCatchAll" ma:showField="CatchAllData" ma:web="884c8d63-9b4d-4507-98d5-f0179725ae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84c8d63-9b4d-4507-98d5-f0179725ae84" xsi:nil="true"/>
    <lcf76f155ced4ddcb4097134ff3c332f xmlns="6071516f-c381-43cb-bd78-7208bbecbf7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EBE026-7603-47E4-98D8-AADEE3A41101}">
  <ds:schemaRefs>
    <ds:schemaRef ds:uri="6071516f-c381-43cb-bd78-7208bbecbf78"/>
    <ds:schemaRef ds:uri="884c8d63-9b4d-4507-98d5-f0179725ae8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A8FC658-C754-4022-BE68-C392880577C2}">
  <ds:schemaRefs>
    <ds:schemaRef ds:uri="http://schemas.microsoft.com/office/infopath/2007/PartnerControls"/>
    <ds:schemaRef ds:uri="http://www.w3.org/XML/1998/namespace"/>
    <ds:schemaRef ds:uri="http://purl.org/dc/elements/1.1/"/>
    <ds:schemaRef ds:uri="6071516f-c381-43cb-bd78-7208bbecbf78"/>
    <ds:schemaRef ds:uri="http://schemas.microsoft.com/office/2006/metadata/properties"/>
    <ds:schemaRef ds:uri="884c8d63-9b4d-4507-98d5-f0179725ae84"/>
    <ds:schemaRef ds:uri="http://purl.org/dc/terms/"/>
    <ds:schemaRef ds:uri="http://purl.org/dc/dcmitype/"/>
    <ds:schemaRef ds:uri="http://schemas.microsoft.com/office/2006/documentManagement/types"/>
    <ds:schemaRef ds:uri="http://schemas.openxmlformats.org/package/2006/metadata/core-properties"/>
  </ds:schemaRefs>
</ds:datastoreItem>
</file>

<file path=customXml/itemProps3.xml><?xml version="1.0" encoding="utf-8"?>
<ds:datastoreItem xmlns:ds="http://schemas.openxmlformats.org/officeDocument/2006/customXml" ds:itemID="{9882FDCA-2619-49B9-A545-A3E9E8F611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73</TotalTime>
  <Words>6689</Words>
  <Application>Microsoft Office PowerPoint</Application>
  <PresentationFormat>A4 Paper (210x297 mm)</PresentationFormat>
  <Paragraphs>1497</Paragraphs>
  <Slides>65</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65</vt:i4>
      </vt:variant>
    </vt:vector>
  </HeadingPairs>
  <TitlesOfParts>
    <vt:vector size="73" baseType="lpstr">
      <vt:lpstr>ＭＳ Ｐゴシック</vt:lpstr>
      <vt:lpstr>Arial</vt:lpstr>
      <vt:lpstr>Calibri</vt:lpstr>
      <vt:lpstr>Courier New</vt:lpstr>
      <vt:lpstr>GillSans</vt:lpstr>
      <vt:lpstr>Times New Roman</vt:lpstr>
      <vt:lpstr>Wingdings</vt:lpstr>
      <vt:lpstr>Text Grey Back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Fprop Sterling Income Fund</dc:title>
  <dc:creator>First Property Asset Management</dc:creator>
  <cp:lastModifiedBy>Eoin Chawke</cp:lastModifiedBy>
  <cp:revision>5</cp:revision>
  <cp:lastPrinted>2023-06-21T14:47:25Z</cp:lastPrinted>
  <dcterms:created xsi:type="dcterms:W3CDTF">2010-12-03T22:01:01Z</dcterms:created>
  <dcterms:modified xsi:type="dcterms:W3CDTF">2025-06-19T09:40:06Z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407600</vt:r8>
  </property>
  <property fmtid="{D5CDD505-2E9C-101B-9397-08002B2CF9AE}" pid="3" name="MediaServiceImageTags">
    <vt:lpwstr/>
  </property>
  <property fmtid="{D5CDD505-2E9C-101B-9397-08002B2CF9AE}" pid="4" name="ContentTypeId">
    <vt:lpwstr>0x010100DB556185B26E7541A4DBC311003369C8</vt:lpwstr>
  </property>
</Properties>
</file>